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4" r:id="rId3"/>
    <p:sldId id="25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3"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5274" autoAdjust="0"/>
  </p:normalViewPr>
  <p:slideViewPr>
    <p:cSldViewPr snapToGrid="0">
      <p:cViewPr varScale="1">
        <p:scale>
          <a:sx n="87" d="100"/>
          <a:sy n="87" d="100"/>
        </p:scale>
        <p:origin x="38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7E4F43-2271-4E3F-8AD4-4F7B3CE5212A}"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232370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E4F43-2271-4E3F-8AD4-4F7B3CE5212A}"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297048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E4F43-2271-4E3F-8AD4-4F7B3CE5212A}"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21311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E4F43-2271-4E3F-8AD4-4F7B3CE5212A}"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404459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7E4F43-2271-4E3F-8AD4-4F7B3CE5212A}"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331996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7E4F43-2271-4E3F-8AD4-4F7B3CE5212A}"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34473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7E4F43-2271-4E3F-8AD4-4F7B3CE5212A}" type="datetimeFigureOut">
              <a:rPr lang="en-GB" smtClean="0"/>
              <a:t>08/12/2023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38845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7E4F43-2271-4E3F-8AD4-4F7B3CE5212A}" type="datetimeFigureOut">
              <a:rPr lang="en-GB" smtClean="0"/>
              <a:t>08/12/2023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359450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E4F43-2271-4E3F-8AD4-4F7B3CE5212A}" type="datetimeFigureOut">
              <a:rPr lang="en-GB" smtClean="0"/>
              <a:t>08/12/2023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113751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7E4F43-2271-4E3F-8AD4-4F7B3CE5212A}"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312200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7E4F43-2271-4E3F-8AD4-4F7B3CE5212A}"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EE9CEA-00D1-4602-8BB3-0BB9BC9D621C}" type="slidenum">
              <a:rPr lang="en-GB" smtClean="0"/>
              <a:t>‹#›</a:t>
            </a:fld>
            <a:endParaRPr lang="en-GB"/>
          </a:p>
        </p:txBody>
      </p:sp>
    </p:spTree>
    <p:extLst>
      <p:ext uri="{BB962C8B-B14F-4D97-AF65-F5344CB8AC3E}">
        <p14:creationId xmlns:p14="http://schemas.microsoft.com/office/powerpoint/2010/main" val="401801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E4F43-2271-4E3F-8AD4-4F7B3CE5212A}" type="datetimeFigureOut">
              <a:rPr lang="en-GB" smtClean="0"/>
              <a:t>08/12/2023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9CEA-00D1-4602-8BB3-0BB9BC9D621C}" type="slidenum">
              <a:rPr lang="en-GB" smtClean="0"/>
              <a:t>‹#›</a:t>
            </a:fld>
            <a:endParaRPr lang="en-GB"/>
          </a:p>
        </p:txBody>
      </p:sp>
    </p:spTree>
    <p:extLst>
      <p:ext uri="{BB962C8B-B14F-4D97-AF65-F5344CB8AC3E}">
        <p14:creationId xmlns:p14="http://schemas.microsoft.com/office/powerpoint/2010/main" val="36873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677" y="139499"/>
            <a:ext cx="11625078" cy="821621"/>
          </a:xfrm>
          <a:prstGeom prst="rect">
            <a:avLst/>
          </a:prstGeom>
          <a:solidFill>
            <a:schemeClr val="accent2"/>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4400" b="1" dirty="0">
                <a:solidFill>
                  <a:schemeClr val="bg1"/>
                </a:solidFill>
                <a:latin typeface="Arial" panose="020B0604020202020204" pitchFamily="34" charset="0"/>
              </a:rPr>
              <a:t>Working </a:t>
            </a:r>
            <a:r>
              <a:rPr lang="en-US" altLang="en-US" sz="4400" b="1" dirty="0" smtClean="0">
                <a:solidFill>
                  <a:schemeClr val="bg1"/>
                </a:solidFill>
                <a:latin typeface="Arial" panose="020B0604020202020204" pitchFamily="34" charset="0"/>
              </a:rPr>
              <a:t>scientifically </a:t>
            </a:r>
            <a:r>
              <a:rPr lang="en-US" altLang="en-US" sz="4400" b="1" dirty="0">
                <a:solidFill>
                  <a:schemeClr val="bg1"/>
                </a:solidFill>
                <a:latin typeface="Arial" panose="020B0604020202020204" pitchFamily="34" charset="0"/>
              </a:rPr>
              <a:t>o</a:t>
            </a:r>
            <a:r>
              <a:rPr lang="en-US" altLang="en-US" sz="4400" b="1" dirty="0" smtClean="0">
                <a:solidFill>
                  <a:schemeClr val="bg1"/>
                </a:solidFill>
                <a:latin typeface="Arial" panose="020B0604020202020204" pitchFamily="34" charset="0"/>
              </a:rPr>
              <a:t>bjectives covered</a:t>
            </a:r>
            <a:endParaRPr kumimoji="0" lang="en-US" altLang="en-US" sz="4400" b="1" i="0" u="none" strike="noStrike" cap="none" normalizeH="0" baseline="0" dirty="0" smtClean="0">
              <a:ln>
                <a:noFill/>
              </a:ln>
              <a:solidFill>
                <a:schemeClr val="bg1"/>
              </a:solidFill>
              <a:effectLst/>
              <a:latin typeface="Arial" panose="020B0604020202020204" pitchFamily="34" charset="0"/>
            </a:endParaRPr>
          </a:p>
        </p:txBody>
      </p:sp>
      <p:sp>
        <p:nvSpPr>
          <p:cNvPr id="5" name="Rectangle 4"/>
          <p:cNvSpPr/>
          <p:nvPr/>
        </p:nvSpPr>
        <p:spPr>
          <a:xfrm>
            <a:off x="179834" y="938142"/>
            <a:ext cx="11619443" cy="1938992"/>
          </a:xfrm>
          <a:prstGeom prst="rect">
            <a:avLst/>
          </a:prstGeom>
          <a:ln>
            <a:solidFill>
              <a:schemeClr val="accent1"/>
            </a:solidFill>
          </a:ln>
        </p:spPr>
        <p:txBody>
          <a:bodyPr wrap="square">
            <a:spAutoFit/>
          </a:bodyPr>
          <a:lstStyle/>
          <a:p>
            <a:pPr algn="ctr"/>
            <a:r>
              <a:rPr lang="en-GB" sz="2000" b="1" dirty="0" smtClean="0"/>
              <a:t>Ask simple questions and recognise that they can be answered in different ways</a:t>
            </a:r>
          </a:p>
          <a:p>
            <a:pPr algn="ctr"/>
            <a:r>
              <a:rPr lang="en-GB" sz="2000" b="1" dirty="0" smtClean="0"/>
              <a:t>Observe closely, using simple equipment</a:t>
            </a:r>
          </a:p>
          <a:p>
            <a:pPr algn="ctr"/>
            <a:r>
              <a:rPr lang="en-GB" sz="2000" b="1" dirty="0" smtClean="0"/>
              <a:t>Perform simple tests</a:t>
            </a:r>
          </a:p>
          <a:p>
            <a:pPr algn="ctr"/>
            <a:r>
              <a:rPr lang="en-GB" sz="2000" b="1" dirty="0"/>
              <a:t>I</a:t>
            </a:r>
            <a:r>
              <a:rPr lang="en-GB" sz="2000" b="1" dirty="0" smtClean="0"/>
              <a:t>dentify and classify</a:t>
            </a:r>
          </a:p>
          <a:p>
            <a:pPr algn="ctr"/>
            <a:r>
              <a:rPr lang="en-GB" sz="2000" b="1" dirty="0" smtClean="0"/>
              <a:t>Use their observations and ideas to suggest answers to questions</a:t>
            </a:r>
          </a:p>
          <a:p>
            <a:pPr algn="ctr"/>
            <a:r>
              <a:rPr lang="en-GB" sz="2000" b="1" dirty="0" smtClean="0"/>
              <a:t>Gather and record data to help in answering questions</a:t>
            </a:r>
            <a:endParaRPr lang="en-GB" sz="2000" b="1" dirty="0"/>
          </a:p>
        </p:txBody>
      </p:sp>
      <p:pic>
        <p:nvPicPr>
          <p:cNvPr id="6" name="Picture 5"/>
          <p:cNvPicPr>
            <a:picLocks noChangeAspect="1"/>
          </p:cNvPicPr>
          <p:nvPr/>
        </p:nvPicPr>
        <p:blipFill>
          <a:blip r:embed="rId2"/>
          <a:stretch>
            <a:fillRect/>
          </a:stretch>
        </p:blipFill>
        <p:spPr>
          <a:xfrm>
            <a:off x="10058400" y="1382068"/>
            <a:ext cx="1603717" cy="1399421"/>
          </a:xfrm>
          <a:prstGeom prst="rect">
            <a:avLst/>
          </a:prstGeom>
        </p:spPr>
      </p:pic>
      <p:pic>
        <p:nvPicPr>
          <p:cNvPr id="7" name="Picture 6"/>
          <p:cNvPicPr>
            <a:picLocks noChangeAspect="1"/>
          </p:cNvPicPr>
          <p:nvPr/>
        </p:nvPicPr>
        <p:blipFill>
          <a:blip r:embed="rId2"/>
          <a:stretch>
            <a:fillRect/>
          </a:stretch>
        </p:blipFill>
        <p:spPr>
          <a:xfrm>
            <a:off x="363416" y="1382068"/>
            <a:ext cx="1603717" cy="1399421"/>
          </a:xfrm>
          <a:prstGeom prst="rect">
            <a:avLst/>
          </a:prstGeom>
        </p:spPr>
      </p:pic>
    </p:spTree>
    <p:extLst>
      <p:ext uri="{BB962C8B-B14F-4D97-AF65-F5344CB8AC3E}">
        <p14:creationId xmlns:p14="http://schemas.microsoft.com/office/powerpoint/2010/main" val="157575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319143098"/>
              </p:ext>
            </p:extLst>
          </p:nvPr>
        </p:nvGraphicFramePr>
        <p:xfrm>
          <a:off x="112288" y="92893"/>
          <a:ext cx="11938860" cy="1573965"/>
        </p:xfrm>
        <a:graphic>
          <a:graphicData uri="http://schemas.openxmlformats.org/drawingml/2006/table">
            <a:tbl>
              <a:tblPr firstRow="1" bandRow="1">
                <a:tableStyleId>{5C22544A-7EE6-4342-B048-85BDC9FD1C3A}</a:tableStyleId>
              </a:tblPr>
              <a:tblGrid>
                <a:gridCol w="1989810">
                  <a:extLst>
                    <a:ext uri="{9D8B030D-6E8A-4147-A177-3AD203B41FA5}">
                      <a16:colId xmlns:a16="http://schemas.microsoft.com/office/drawing/2014/main" val="2492426390"/>
                    </a:ext>
                  </a:extLst>
                </a:gridCol>
                <a:gridCol w="1989810">
                  <a:extLst>
                    <a:ext uri="{9D8B030D-6E8A-4147-A177-3AD203B41FA5}">
                      <a16:colId xmlns:a16="http://schemas.microsoft.com/office/drawing/2014/main" val="356198671"/>
                    </a:ext>
                  </a:extLst>
                </a:gridCol>
                <a:gridCol w="1989810">
                  <a:extLst>
                    <a:ext uri="{9D8B030D-6E8A-4147-A177-3AD203B41FA5}">
                      <a16:colId xmlns:a16="http://schemas.microsoft.com/office/drawing/2014/main" val="2572164240"/>
                    </a:ext>
                  </a:extLst>
                </a:gridCol>
                <a:gridCol w="1989810">
                  <a:extLst>
                    <a:ext uri="{9D8B030D-6E8A-4147-A177-3AD203B41FA5}">
                      <a16:colId xmlns:a16="http://schemas.microsoft.com/office/drawing/2014/main" val="2683159159"/>
                    </a:ext>
                  </a:extLst>
                </a:gridCol>
                <a:gridCol w="1989810">
                  <a:extLst>
                    <a:ext uri="{9D8B030D-6E8A-4147-A177-3AD203B41FA5}">
                      <a16:colId xmlns:a16="http://schemas.microsoft.com/office/drawing/2014/main" val="3043283335"/>
                    </a:ext>
                  </a:extLst>
                </a:gridCol>
                <a:gridCol w="1989810">
                  <a:extLst>
                    <a:ext uri="{9D8B030D-6E8A-4147-A177-3AD203B41FA5}">
                      <a16:colId xmlns:a16="http://schemas.microsoft.com/office/drawing/2014/main" val="1821034652"/>
                    </a:ext>
                  </a:extLst>
                </a:gridCol>
              </a:tblGrid>
              <a:tr h="275615">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2 – Living things and their habitats: </a:t>
                      </a:r>
                      <a:r>
                        <a:rPr lang="en-US" sz="1800" b="1" kern="1200" dirty="0" smtClean="0">
                          <a:solidFill>
                            <a:schemeClr val="lt1"/>
                          </a:solidFill>
                          <a:effectLst/>
                          <a:latin typeface="+mn-lt"/>
                          <a:ea typeface="+mn-ea"/>
                          <a:cs typeface="+mn-cs"/>
                        </a:rPr>
                        <a:t>How do we know something is alive?</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29679">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903405">
                <a:tc>
                  <a:txBody>
                    <a:bodyPr/>
                    <a:lstStyle/>
                    <a:p>
                      <a:pPr marL="99060">
                        <a:spcBef>
                          <a:spcPts val="710"/>
                        </a:spcBef>
                        <a:spcAft>
                          <a:spcPts val="0"/>
                        </a:spcAft>
                      </a:pPr>
                      <a:r>
                        <a:rPr lang="en-US" sz="1400" b="1">
                          <a:effectLst/>
                          <a:latin typeface="Arial" panose="020B0604020202020204" pitchFamily="34" charset="0"/>
                          <a:ea typeface="Arial MT"/>
                          <a:cs typeface="Arial MT"/>
                        </a:rPr>
                        <a:t>Key</a:t>
                      </a:r>
                      <a:r>
                        <a:rPr lang="en-US" sz="1400" b="1" spc="-10">
                          <a:effectLst/>
                          <a:latin typeface="Arial" panose="020B0604020202020204" pitchFamily="34" charset="0"/>
                          <a:ea typeface="Arial MT"/>
                          <a:cs typeface="Arial MT"/>
                        </a:rPr>
                        <a:t> </a:t>
                      </a:r>
                      <a:r>
                        <a:rPr lang="en-US" sz="1400" b="1">
                          <a:effectLst/>
                          <a:latin typeface="Arial" panose="020B0604020202020204" pitchFamily="34" charset="0"/>
                          <a:ea typeface="Arial MT"/>
                          <a:cs typeface="Arial MT"/>
                        </a:rPr>
                        <a:t>question:</a:t>
                      </a:r>
                      <a:endParaRPr lang="en-GB" sz="2000">
                        <a:effectLst/>
                        <a:latin typeface="Arial MT"/>
                        <a:ea typeface="Arial MT"/>
                        <a:cs typeface="Arial MT"/>
                      </a:endParaRPr>
                    </a:p>
                    <a:p>
                      <a:pPr marL="102870">
                        <a:lnSpc>
                          <a:spcPct val="95000"/>
                        </a:lnSpc>
                        <a:spcBef>
                          <a:spcPts val="520"/>
                        </a:spcBef>
                        <a:spcAft>
                          <a:spcPts val="0"/>
                        </a:spcAft>
                      </a:pPr>
                      <a:r>
                        <a:rPr lang="en-US" sz="1400" spc="-20">
                          <a:effectLst/>
                          <a:latin typeface="Arial" panose="020B0604020202020204" pitchFamily="34" charset="0"/>
                          <a:ea typeface="Arial MT"/>
                          <a:cs typeface="Arial MT"/>
                        </a:rPr>
                        <a:t>Is it living, dead or never been alive?</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400" b="1">
                          <a:effectLst/>
                          <a:latin typeface="Arial" panose="020B0604020202020204" pitchFamily="34" charset="0"/>
                          <a:ea typeface="Arial MT"/>
                          <a:cs typeface="Arial MT"/>
                        </a:rPr>
                        <a:t>Key</a:t>
                      </a:r>
                      <a:r>
                        <a:rPr lang="en-US" sz="1400" b="1" spc="-10">
                          <a:effectLst/>
                          <a:latin typeface="Arial" panose="020B0604020202020204" pitchFamily="34" charset="0"/>
                          <a:ea typeface="Arial MT"/>
                          <a:cs typeface="Arial MT"/>
                        </a:rPr>
                        <a:t> </a:t>
                      </a:r>
                      <a:r>
                        <a:rPr lang="en-US" sz="1400" b="1">
                          <a:effectLst/>
                          <a:latin typeface="Arial" panose="020B0604020202020204" pitchFamily="34" charset="0"/>
                          <a:ea typeface="Arial MT"/>
                          <a:cs typeface="Arial MT"/>
                        </a:rPr>
                        <a:t>question:</a:t>
                      </a:r>
                      <a:endParaRPr lang="en-GB" sz="2000">
                        <a:effectLst/>
                        <a:latin typeface="Arial MT"/>
                        <a:ea typeface="Arial MT"/>
                        <a:cs typeface="Arial MT"/>
                      </a:endParaRPr>
                    </a:p>
                    <a:p>
                      <a:pPr marL="100330">
                        <a:spcBef>
                          <a:spcPts val="485"/>
                        </a:spcBef>
                        <a:spcAft>
                          <a:spcPts val="0"/>
                        </a:spcAft>
                      </a:pPr>
                      <a:r>
                        <a:rPr lang="en-US" sz="1400">
                          <a:effectLst/>
                          <a:latin typeface="Arial" panose="020B0604020202020204" pitchFamily="34" charset="0"/>
                          <a:ea typeface="Arial MT"/>
                          <a:cs typeface="Arial MT"/>
                        </a:rPr>
                        <a:t>What</a:t>
                      </a:r>
                      <a:r>
                        <a:rPr lang="en-US" sz="1400" spc="-5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is</a:t>
                      </a:r>
                      <a:r>
                        <a:rPr lang="en-US" sz="1400" spc="-50">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a</a:t>
                      </a:r>
                      <a:r>
                        <a:rPr lang="en-US" sz="1400" spc="-5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microhabitat?</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400" b="1">
                          <a:effectLst/>
                          <a:latin typeface="Arial" panose="020B0604020202020204" pitchFamily="34" charset="0"/>
                          <a:ea typeface="Arial MT"/>
                          <a:cs typeface="Arial MT"/>
                        </a:rPr>
                        <a:t>Key</a:t>
                      </a:r>
                      <a:r>
                        <a:rPr lang="en-US" sz="1400" b="1" spc="-10">
                          <a:effectLst/>
                          <a:latin typeface="Arial" panose="020B0604020202020204" pitchFamily="34" charset="0"/>
                          <a:ea typeface="Arial MT"/>
                          <a:cs typeface="Arial MT"/>
                        </a:rPr>
                        <a:t> </a:t>
                      </a:r>
                      <a:r>
                        <a:rPr lang="en-US" sz="1400" b="1">
                          <a:effectLst/>
                          <a:latin typeface="Arial" panose="020B0604020202020204" pitchFamily="34" charset="0"/>
                          <a:ea typeface="Arial MT"/>
                          <a:cs typeface="Arial MT"/>
                        </a:rPr>
                        <a:t>question:</a:t>
                      </a:r>
                      <a:endParaRPr lang="en-GB" sz="2000">
                        <a:effectLst/>
                        <a:latin typeface="Arial MT"/>
                        <a:ea typeface="Arial MT"/>
                        <a:cs typeface="Arial MT"/>
                      </a:endParaRPr>
                    </a:p>
                    <a:p>
                      <a:pPr marL="101600" marR="123825">
                        <a:lnSpc>
                          <a:spcPct val="95000"/>
                        </a:lnSpc>
                        <a:spcBef>
                          <a:spcPts val="520"/>
                        </a:spcBef>
                        <a:spcAft>
                          <a:spcPts val="0"/>
                        </a:spcAft>
                      </a:pPr>
                      <a:r>
                        <a:rPr lang="en-US" sz="1400">
                          <a:effectLst/>
                          <a:latin typeface="Arial" panose="020B0604020202020204" pitchFamily="34" charset="0"/>
                          <a:ea typeface="Arial MT"/>
                          <a:cs typeface="Arial MT"/>
                        </a:rPr>
                        <a:t>How are habitats different</a:t>
                      </a:r>
                      <a:r>
                        <a:rPr lang="en-US" sz="1400" spc="-240">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around</a:t>
                      </a:r>
                      <a:r>
                        <a:rPr lang="en-US" sz="1400" spc="-3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the</a:t>
                      </a:r>
                      <a:r>
                        <a:rPr lang="en-US" sz="1400" spc="-30">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world?</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400" b="1">
                          <a:effectLst/>
                          <a:latin typeface="Arial" panose="020B0604020202020204" pitchFamily="34" charset="0"/>
                          <a:ea typeface="Arial MT"/>
                          <a:cs typeface="Arial MT"/>
                        </a:rPr>
                        <a:t>Key</a:t>
                      </a:r>
                      <a:r>
                        <a:rPr lang="en-US" sz="1400" b="1" spc="-10">
                          <a:effectLst/>
                          <a:latin typeface="Arial" panose="020B0604020202020204" pitchFamily="34" charset="0"/>
                          <a:ea typeface="Arial MT"/>
                          <a:cs typeface="Arial MT"/>
                        </a:rPr>
                        <a:t> </a:t>
                      </a:r>
                      <a:r>
                        <a:rPr lang="en-US" sz="1400" b="1">
                          <a:effectLst/>
                          <a:latin typeface="Arial" panose="020B0604020202020204" pitchFamily="34" charset="0"/>
                          <a:ea typeface="Arial MT"/>
                          <a:cs typeface="Arial MT"/>
                        </a:rPr>
                        <a:t>question:</a:t>
                      </a:r>
                      <a:endParaRPr lang="en-GB" sz="2000">
                        <a:effectLst/>
                        <a:latin typeface="Arial MT"/>
                        <a:ea typeface="Arial MT"/>
                        <a:cs typeface="Arial MT"/>
                      </a:endParaRPr>
                    </a:p>
                    <a:p>
                      <a:pPr marL="100330" marR="6350">
                        <a:lnSpc>
                          <a:spcPct val="95000"/>
                        </a:lnSpc>
                        <a:spcBef>
                          <a:spcPts val="520"/>
                        </a:spcBef>
                        <a:spcAft>
                          <a:spcPts val="0"/>
                        </a:spcAft>
                      </a:pPr>
                      <a:r>
                        <a:rPr lang="en-US" sz="1400">
                          <a:effectLst/>
                          <a:latin typeface="Arial" panose="020B0604020202020204" pitchFamily="34" charset="0"/>
                          <a:ea typeface="Arial MT"/>
                          <a:cs typeface="Arial MT"/>
                        </a:rPr>
                        <a:t>What</a:t>
                      </a:r>
                      <a:r>
                        <a:rPr lang="en-US" sz="1400" spc="5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conditions</a:t>
                      </a:r>
                      <a:r>
                        <a:rPr lang="en-US" sz="1400" spc="60">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do</a:t>
                      </a:r>
                      <a:r>
                        <a:rPr lang="en-US" sz="1400" spc="60">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woodlice</a:t>
                      </a:r>
                      <a:r>
                        <a:rPr lang="en-US" sz="1400" spc="-22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prefer?</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400" b="1">
                          <a:effectLst/>
                          <a:latin typeface="Arial" panose="020B0604020202020204" pitchFamily="34" charset="0"/>
                          <a:ea typeface="Arial MT"/>
                          <a:cs typeface="Arial MT"/>
                        </a:rPr>
                        <a:t>Key</a:t>
                      </a:r>
                      <a:r>
                        <a:rPr lang="en-US" sz="1400" b="1" spc="-10">
                          <a:effectLst/>
                          <a:latin typeface="Arial" panose="020B0604020202020204" pitchFamily="34" charset="0"/>
                          <a:ea typeface="Arial MT"/>
                          <a:cs typeface="Arial MT"/>
                        </a:rPr>
                        <a:t> </a:t>
                      </a:r>
                      <a:r>
                        <a:rPr lang="en-US" sz="1400" b="1">
                          <a:effectLst/>
                          <a:latin typeface="Arial" panose="020B0604020202020204" pitchFamily="34" charset="0"/>
                          <a:ea typeface="Arial MT"/>
                          <a:cs typeface="Arial MT"/>
                        </a:rPr>
                        <a:t>question:</a:t>
                      </a:r>
                      <a:endParaRPr lang="en-GB" sz="2000">
                        <a:effectLst/>
                        <a:latin typeface="Arial MT"/>
                        <a:ea typeface="Arial MT"/>
                        <a:cs typeface="Arial MT"/>
                      </a:endParaRPr>
                    </a:p>
                    <a:p>
                      <a:pPr marL="95885">
                        <a:lnSpc>
                          <a:spcPct val="95000"/>
                        </a:lnSpc>
                        <a:spcBef>
                          <a:spcPts val="520"/>
                        </a:spcBef>
                        <a:spcAft>
                          <a:spcPts val="0"/>
                        </a:spcAft>
                      </a:pPr>
                      <a:r>
                        <a:rPr lang="en-US" sz="1400" spc="-10">
                          <a:effectLst/>
                          <a:latin typeface="Arial" panose="020B0604020202020204" pitchFamily="34" charset="0"/>
                          <a:ea typeface="Arial MT"/>
                          <a:cs typeface="Arial MT"/>
                        </a:rPr>
                        <a:t>How are living things adapted</a:t>
                      </a:r>
                      <a:r>
                        <a:rPr lang="en-US" sz="1400" spc="-220">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to</a:t>
                      </a:r>
                      <a:r>
                        <a:rPr lang="en-US" sz="1400" spc="-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their habitat?</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400" b="1" dirty="0">
                          <a:effectLst/>
                          <a:latin typeface="Arial" panose="020B0604020202020204" pitchFamily="34" charset="0"/>
                          <a:ea typeface="Arial MT"/>
                          <a:cs typeface="Arial MT"/>
                        </a:rPr>
                        <a:t>Key</a:t>
                      </a:r>
                      <a:r>
                        <a:rPr lang="en-US" sz="1400" b="1" spc="-10" dirty="0">
                          <a:effectLst/>
                          <a:latin typeface="Arial" panose="020B0604020202020204" pitchFamily="34" charset="0"/>
                          <a:ea typeface="Arial MT"/>
                          <a:cs typeface="Arial MT"/>
                        </a:rPr>
                        <a:t> </a:t>
                      </a:r>
                      <a:r>
                        <a:rPr lang="en-US" sz="1400" b="1" dirty="0">
                          <a:effectLst/>
                          <a:latin typeface="Arial" panose="020B0604020202020204" pitchFamily="34" charset="0"/>
                          <a:ea typeface="Arial MT"/>
                          <a:cs typeface="Arial MT"/>
                        </a:rPr>
                        <a:t>question:</a:t>
                      </a:r>
                      <a:endParaRPr lang="en-GB" sz="2000" dirty="0">
                        <a:effectLst/>
                        <a:latin typeface="Arial MT"/>
                        <a:ea typeface="Arial MT"/>
                        <a:cs typeface="Arial MT"/>
                      </a:endParaRPr>
                    </a:p>
                    <a:p>
                      <a:pPr marL="92710">
                        <a:spcBef>
                          <a:spcPts val="485"/>
                        </a:spcBef>
                        <a:spcAft>
                          <a:spcPts val="0"/>
                        </a:spcAft>
                      </a:pPr>
                      <a:r>
                        <a:rPr lang="en-US" sz="1400" dirty="0">
                          <a:effectLst/>
                          <a:latin typeface="Arial" panose="020B0604020202020204" pitchFamily="34" charset="0"/>
                          <a:ea typeface="Arial MT"/>
                          <a:cs typeface="Arial MT"/>
                        </a:rPr>
                        <a:t>What</a:t>
                      </a:r>
                      <a:r>
                        <a:rPr lang="en-US" sz="1400" spc="-50" dirty="0">
                          <a:effectLst/>
                          <a:latin typeface="Arial" panose="020B0604020202020204" pitchFamily="34" charset="0"/>
                          <a:ea typeface="Arial MT"/>
                          <a:cs typeface="Arial MT"/>
                        </a:rPr>
                        <a:t> </a:t>
                      </a:r>
                      <a:r>
                        <a:rPr lang="en-US" sz="1400" dirty="0">
                          <a:effectLst/>
                          <a:latin typeface="Arial" panose="020B0604020202020204" pitchFamily="34" charset="0"/>
                          <a:ea typeface="Arial MT"/>
                          <a:cs typeface="Arial MT"/>
                        </a:rPr>
                        <a:t>is</a:t>
                      </a:r>
                      <a:r>
                        <a:rPr lang="en-US" sz="1400" spc="-45" dirty="0">
                          <a:effectLst/>
                          <a:latin typeface="Arial" panose="020B0604020202020204" pitchFamily="34" charset="0"/>
                          <a:ea typeface="Arial MT"/>
                          <a:cs typeface="Arial MT"/>
                        </a:rPr>
                        <a:t> </a:t>
                      </a:r>
                      <a:r>
                        <a:rPr lang="en-US" sz="1400" dirty="0">
                          <a:effectLst/>
                          <a:latin typeface="Arial" panose="020B0604020202020204" pitchFamily="34" charset="0"/>
                          <a:ea typeface="Arial MT"/>
                          <a:cs typeface="Arial MT"/>
                        </a:rPr>
                        <a:t>a</a:t>
                      </a:r>
                      <a:r>
                        <a:rPr lang="en-US" sz="1400" spc="-50" dirty="0">
                          <a:effectLst/>
                          <a:latin typeface="Arial" panose="020B0604020202020204" pitchFamily="34" charset="0"/>
                          <a:ea typeface="Arial MT"/>
                          <a:cs typeface="Arial MT"/>
                        </a:rPr>
                        <a:t> </a:t>
                      </a:r>
                      <a:r>
                        <a:rPr lang="en-US" sz="1400" dirty="0">
                          <a:effectLst/>
                          <a:latin typeface="Arial" panose="020B0604020202020204" pitchFamily="34" charset="0"/>
                          <a:ea typeface="Arial MT"/>
                          <a:cs typeface="Arial MT"/>
                        </a:rPr>
                        <a:t>food</a:t>
                      </a:r>
                      <a:r>
                        <a:rPr lang="en-US" sz="1400" spc="-45" dirty="0">
                          <a:effectLst/>
                          <a:latin typeface="Arial" panose="020B0604020202020204" pitchFamily="34" charset="0"/>
                          <a:ea typeface="Arial MT"/>
                          <a:cs typeface="Arial MT"/>
                        </a:rPr>
                        <a:t> </a:t>
                      </a:r>
                      <a:r>
                        <a:rPr lang="en-US" sz="1400" dirty="0">
                          <a:effectLst/>
                          <a:latin typeface="Arial" panose="020B0604020202020204" pitchFamily="34" charset="0"/>
                          <a:ea typeface="Arial MT"/>
                          <a:cs typeface="Arial MT"/>
                        </a:rPr>
                        <a:t>chain?</a:t>
                      </a:r>
                      <a:endParaRPr lang="en-GB" sz="20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4" y="1808762"/>
            <a:ext cx="5037996" cy="2807203"/>
            <a:chOff x="1704780" y="1763526"/>
            <a:chExt cx="5402255" cy="2494448"/>
          </a:xfrm>
        </p:grpSpPr>
        <p:sp>
          <p:nvSpPr>
            <p:cNvPr id="13" name="Rectangle 12"/>
            <p:cNvSpPr/>
            <p:nvPr/>
          </p:nvSpPr>
          <p:spPr>
            <a:xfrm>
              <a:off x="1704780" y="2002488"/>
              <a:ext cx="5402255" cy="2255486"/>
            </a:xfrm>
            <a:prstGeom prst="rect">
              <a:avLst/>
            </a:prstGeom>
            <a:ln>
              <a:solidFill>
                <a:schemeClr val="accent1"/>
              </a:solidFill>
            </a:ln>
          </p:spPr>
          <p:txBody>
            <a:bodyPr wrap="square">
              <a:spAutoFit/>
            </a:bodyPr>
            <a:lstStyle/>
            <a:p>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hildren </a:t>
              </a:r>
              <a:r>
                <a:rPr lang="en-US" sz="1600" dirty="0">
                  <a:latin typeface="Arial" panose="020B0604020202020204" pitchFamily="34" charset="0"/>
                  <a:cs typeface="Arial" panose="020B0604020202020204" pitchFamily="34" charset="0"/>
                </a:rPr>
                <a:t>will learn about living things and their habitats. They will start the unit of work looking at whether things are living, dead or have never been alive. They will then look at microhabitats and larger habitats identifying some animals that may live there. Children will then conduct an investigation to see which type of conditions woodlice prefer in their habitat. After that they will look at how living things are adapted to their environment. Finally they will look at food chains within habitats.</a:t>
              </a:r>
              <a:endParaRPr lang="en-GB" sz="1600" dirty="0">
                <a:latin typeface="Arial" panose="020B0604020202020204" pitchFamily="34" charset="0"/>
                <a:cs typeface="Arial" panose="020B0604020202020204" pitchFamily="34" charset="0"/>
              </a:endParaRPr>
            </a:p>
          </p:txBody>
        </p:sp>
        <p:sp>
          <p:nvSpPr>
            <p:cNvPr id="14" name="Text Box 2"/>
            <p:cNvSpPr txBox="1">
              <a:spLocks noChangeArrowheads="1"/>
            </p:cNvSpPr>
            <p:nvPr/>
          </p:nvSpPr>
          <p:spPr bwMode="auto">
            <a:xfrm>
              <a:off x="1704781" y="1763526"/>
              <a:ext cx="5402254"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494879" y="1808762"/>
            <a:ext cx="4556270" cy="2314830"/>
            <a:chOff x="6694675" y="1763526"/>
            <a:chExt cx="5145125" cy="1407603"/>
          </a:xfrm>
        </p:grpSpPr>
        <p:sp>
          <p:nvSpPr>
            <p:cNvPr id="16" name="Text Box 3"/>
            <p:cNvSpPr txBox="1">
              <a:spLocks noChangeArrowheads="1"/>
            </p:cNvSpPr>
            <p:nvPr/>
          </p:nvSpPr>
          <p:spPr bwMode="auto">
            <a:xfrm>
              <a:off x="6694675" y="2126186"/>
              <a:ext cx="5145125" cy="104494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not fully understand that some of the food we eat used to be living animals that are now dead</a:t>
              </a:r>
              <a:r>
                <a:rPr lang="en-GB" altLang="en-US" sz="14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have misconceptions about where animals live as they may have only seen some of these animals in the zoo so might not realise where their habitat would be in the wild.</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10048" y="4826978"/>
            <a:ext cx="9641103" cy="2013438"/>
            <a:chOff x="1996878" y="5144408"/>
            <a:chExt cx="7085113" cy="2555598"/>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499780"/>
              <a:ext cx="7065150" cy="2200226"/>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85725">
                <a:spcBef>
                  <a:spcPts val="285"/>
                </a:spcBef>
                <a:spcAft>
                  <a:spcPts val="0"/>
                </a:spcAft>
              </a:pPr>
              <a:r>
                <a:rPr lang="en-GB" sz="1400" dirty="0" smtClean="0">
                  <a:effectLst/>
                  <a:latin typeface="Arial" panose="020B0604020202020204" pitchFamily="34" charset="0"/>
                  <a:ea typeface="Arial MT"/>
                  <a:cs typeface="Arial MT"/>
                </a:rPr>
                <a:t>• explore and compare the differences between things that are living, dead, and things that have never been alive</a:t>
              </a:r>
            </a:p>
            <a:p>
              <a:pPr marL="85725">
                <a:spcBef>
                  <a:spcPts val="285"/>
                </a:spcBef>
                <a:spcAft>
                  <a:spcPts val="0"/>
                </a:spcAft>
              </a:pPr>
              <a:r>
                <a:rPr lang="en-GB" sz="1400" dirty="0" smtClean="0">
                  <a:effectLst/>
                  <a:latin typeface="Arial" panose="020B0604020202020204" pitchFamily="34" charset="0"/>
                  <a:ea typeface="Arial MT"/>
                  <a:cs typeface="Arial MT"/>
                </a:rPr>
                <a:t>• identify that most living things live in habitats to which they are suited and describe how different habitats provide for the basic needs of different kinds of animals and plants, and how they depend on each other</a:t>
              </a:r>
            </a:p>
            <a:p>
              <a:pPr marL="85725">
                <a:spcBef>
                  <a:spcPts val="285"/>
                </a:spcBef>
                <a:spcAft>
                  <a:spcPts val="0"/>
                </a:spcAft>
              </a:pPr>
              <a:r>
                <a:rPr lang="en-GB" sz="1400" dirty="0" smtClean="0">
                  <a:effectLst/>
                  <a:latin typeface="Arial" panose="020B0604020202020204" pitchFamily="34" charset="0"/>
                  <a:ea typeface="Arial MT"/>
                  <a:cs typeface="Arial MT"/>
                </a:rPr>
                <a:t>• identify and name a variety of plants and animals in their habitats, including micro-habitats</a:t>
              </a:r>
            </a:p>
            <a:p>
              <a:pPr marL="85725">
                <a:spcBef>
                  <a:spcPts val="285"/>
                </a:spcBef>
                <a:spcAft>
                  <a:spcPts val="0"/>
                </a:spcAft>
              </a:pPr>
              <a:r>
                <a:rPr lang="en-GB" sz="1400" dirty="0" smtClean="0">
                  <a:effectLst/>
                  <a:latin typeface="Arial" panose="020B0604020202020204" pitchFamily="34" charset="0"/>
                  <a:ea typeface="Arial MT"/>
                  <a:cs typeface="Arial MT"/>
                </a:rPr>
                <a:t>• describe how animals obtain their food from plants and other animals, using the idea of a simple food chain, and identify and name different sources of food.</a:t>
              </a:r>
            </a:p>
          </p:txBody>
        </p:sp>
      </p:grpSp>
      <p:sp>
        <p:nvSpPr>
          <p:cNvPr id="22" name="Content Placeholder 2"/>
          <p:cNvSpPr txBox="1">
            <a:spLocks/>
          </p:cNvSpPr>
          <p:nvPr/>
        </p:nvSpPr>
        <p:spPr>
          <a:xfrm>
            <a:off x="84094" y="1808762"/>
            <a:ext cx="2312372" cy="473271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300" b="1" dirty="0"/>
              <a:t>alive</a:t>
            </a:r>
            <a:r>
              <a:rPr lang="en-GB" sz="1300" dirty="0"/>
              <a:t> – something that is </a:t>
            </a:r>
            <a:r>
              <a:rPr lang="en-GB" sz="1300" dirty="0" smtClean="0"/>
              <a:t>living</a:t>
            </a:r>
          </a:p>
          <a:p>
            <a:pPr marL="0" indent="0">
              <a:lnSpc>
                <a:spcPct val="70000"/>
              </a:lnSpc>
              <a:spcBef>
                <a:spcPts val="1200"/>
              </a:spcBef>
              <a:buNone/>
            </a:pPr>
            <a:r>
              <a:rPr lang="en-GB" sz="1300" b="1" dirty="0" smtClean="0"/>
              <a:t>dead</a:t>
            </a:r>
            <a:r>
              <a:rPr lang="en-GB" sz="1300" dirty="0" smtClean="0"/>
              <a:t> </a:t>
            </a:r>
            <a:r>
              <a:rPr lang="en-GB" sz="1300" dirty="0"/>
              <a:t>– something that was living but is not anymore</a:t>
            </a:r>
          </a:p>
          <a:p>
            <a:pPr marL="0" indent="0">
              <a:lnSpc>
                <a:spcPct val="70000"/>
              </a:lnSpc>
              <a:spcBef>
                <a:spcPts val="1200"/>
              </a:spcBef>
              <a:buNone/>
            </a:pPr>
            <a:r>
              <a:rPr lang="en-GB" sz="1300" b="1" dirty="0"/>
              <a:t>living</a:t>
            </a:r>
            <a:r>
              <a:rPr lang="en-GB" sz="1300" dirty="0"/>
              <a:t> – something that is alive</a:t>
            </a:r>
          </a:p>
          <a:p>
            <a:pPr marL="0" indent="0">
              <a:lnSpc>
                <a:spcPct val="70000"/>
              </a:lnSpc>
              <a:spcBef>
                <a:spcPts val="1200"/>
              </a:spcBef>
              <a:buNone/>
            </a:pPr>
            <a:r>
              <a:rPr lang="en-GB" sz="1300" b="1" dirty="0"/>
              <a:t>habitat</a:t>
            </a:r>
            <a:r>
              <a:rPr lang="en-GB" sz="1300" dirty="0"/>
              <a:t> – the place in which a living thing lives</a:t>
            </a:r>
          </a:p>
          <a:p>
            <a:pPr marL="0" indent="0">
              <a:lnSpc>
                <a:spcPct val="70000"/>
              </a:lnSpc>
              <a:spcBef>
                <a:spcPts val="1200"/>
              </a:spcBef>
              <a:buNone/>
            </a:pPr>
            <a:r>
              <a:rPr lang="en-GB" sz="1300" b="1" dirty="0"/>
              <a:t>microhabitat</a:t>
            </a:r>
            <a:r>
              <a:rPr lang="en-GB" sz="1300" dirty="0"/>
              <a:t> – a small habitat </a:t>
            </a:r>
            <a:endParaRPr lang="en-GB" sz="1300" dirty="0" smtClean="0"/>
          </a:p>
          <a:p>
            <a:pPr marL="0" indent="0">
              <a:lnSpc>
                <a:spcPct val="70000"/>
              </a:lnSpc>
              <a:spcBef>
                <a:spcPts val="1200"/>
              </a:spcBef>
              <a:buNone/>
            </a:pPr>
            <a:r>
              <a:rPr lang="en-GB" sz="1300" b="1" dirty="0" smtClean="0"/>
              <a:t>conditions</a:t>
            </a:r>
            <a:r>
              <a:rPr lang="en-GB" sz="1300" dirty="0" smtClean="0"/>
              <a:t> </a:t>
            </a:r>
            <a:r>
              <a:rPr lang="en-GB" sz="1300" dirty="0"/>
              <a:t>– the state of </a:t>
            </a:r>
            <a:r>
              <a:rPr lang="en-GB" sz="1300" dirty="0" smtClean="0"/>
              <a:t>something</a:t>
            </a:r>
          </a:p>
          <a:p>
            <a:pPr marL="0" indent="0">
              <a:lnSpc>
                <a:spcPct val="70000"/>
              </a:lnSpc>
              <a:spcBef>
                <a:spcPts val="1200"/>
              </a:spcBef>
              <a:buNone/>
            </a:pPr>
            <a:r>
              <a:rPr lang="en-GB" sz="1300" b="1" dirty="0" smtClean="0"/>
              <a:t>adapted</a:t>
            </a:r>
            <a:r>
              <a:rPr lang="en-GB" sz="1300" dirty="0" smtClean="0"/>
              <a:t> </a:t>
            </a:r>
            <a:r>
              <a:rPr lang="en-GB" sz="1300" dirty="0"/>
              <a:t>– how something is adjusted</a:t>
            </a:r>
          </a:p>
          <a:p>
            <a:pPr marL="0" indent="0">
              <a:lnSpc>
                <a:spcPct val="70000"/>
              </a:lnSpc>
              <a:spcBef>
                <a:spcPts val="1200"/>
              </a:spcBef>
              <a:buNone/>
            </a:pPr>
            <a:r>
              <a:rPr lang="en-GB" sz="1300" b="1" dirty="0"/>
              <a:t>food chain </a:t>
            </a:r>
            <a:r>
              <a:rPr lang="en-GB" sz="1300" dirty="0"/>
              <a:t>– a series of living things that feed from each other </a:t>
            </a:r>
            <a:endParaRPr lang="en-GB" sz="1300" dirty="0" smtClean="0"/>
          </a:p>
          <a:p>
            <a:pPr marL="0" indent="0">
              <a:lnSpc>
                <a:spcPct val="70000"/>
              </a:lnSpc>
              <a:spcBef>
                <a:spcPts val="1200"/>
              </a:spcBef>
              <a:buNone/>
            </a:pPr>
            <a:r>
              <a:rPr lang="en-GB" sz="1300" b="1" dirty="0" smtClean="0"/>
              <a:t>omnivore</a:t>
            </a:r>
            <a:r>
              <a:rPr lang="en-GB" sz="1300" dirty="0" smtClean="0"/>
              <a:t> </a:t>
            </a:r>
            <a:r>
              <a:rPr lang="en-GB" sz="1300" dirty="0"/>
              <a:t>– an animal that eats both plants and </a:t>
            </a:r>
            <a:r>
              <a:rPr lang="en-GB" sz="1300" dirty="0" smtClean="0"/>
              <a:t>meat</a:t>
            </a:r>
          </a:p>
          <a:p>
            <a:pPr marL="0" indent="0">
              <a:lnSpc>
                <a:spcPct val="70000"/>
              </a:lnSpc>
              <a:spcBef>
                <a:spcPts val="1200"/>
              </a:spcBef>
              <a:buNone/>
            </a:pPr>
            <a:r>
              <a:rPr lang="en-GB" sz="1300" b="1" dirty="0" smtClean="0"/>
              <a:t>herbivore</a:t>
            </a:r>
            <a:r>
              <a:rPr lang="en-GB" sz="1300" dirty="0" smtClean="0"/>
              <a:t> </a:t>
            </a:r>
            <a:r>
              <a:rPr lang="en-GB" sz="1300" dirty="0"/>
              <a:t>– an animal that just eats plants</a:t>
            </a:r>
          </a:p>
          <a:p>
            <a:pPr marL="0" indent="0">
              <a:lnSpc>
                <a:spcPct val="70000"/>
              </a:lnSpc>
              <a:spcBef>
                <a:spcPts val="1200"/>
              </a:spcBef>
              <a:buNone/>
            </a:pPr>
            <a:r>
              <a:rPr lang="en-GB" sz="1300" b="1" dirty="0"/>
              <a:t>carnivore</a:t>
            </a:r>
            <a:r>
              <a:rPr lang="en-GB" sz="1300" dirty="0"/>
              <a:t> – an animal that just eats meat</a:t>
            </a:r>
          </a:p>
        </p:txBody>
      </p:sp>
      <p:pic>
        <p:nvPicPr>
          <p:cNvPr id="24" name="Picture 23"/>
          <p:cNvPicPr>
            <a:picLocks noChangeAspect="1"/>
          </p:cNvPicPr>
          <p:nvPr/>
        </p:nvPicPr>
        <p:blipFill>
          <a:blip r:embed="rId2"/>
          <a:stretch>
            <a:fillRect/>
          </a:stretch>
        </p:blipFill>
        <p:spPr>
          <a:xfrm>
            <a:off x="11091558" y="3962520"/>
            <a:ext cx="956955" cy="835049"/>
          </a:xfrm>
          <a:prstGeom prst="rect">
            <a:avLst/>
          </a:prstGeom>
        </p:spPr>
      </p:pic>
      <p:pic>
        <p:nvPicPr>
          <p:cNvPr id="2" name="Picture 1"/>
          <p:cNvPicPr>
            <a:picLocks noChangeAspect="1"/>
          </p:cNvPicPr>
          <p:nvPr/>
        </p:nvPicPr>
        <p:blipFill>
          <a:blip r:embed="rId3"/>
          <a:stretch>
            <a:fillRect/>
          </a:stretch>
        </p:blipFill>
        <p:spPr>
          <a:xfrm>
            <a:off x="7494878" y="4138042"/>
            <a:ext cx="2924007" cy="692528"/>
          </a:xfrm>
          <a:prstGeom prst="rect">
            <a:avLst/>
          </a:prstGeom>
        </p:spPr>
      </p:pic>
    </p:spTree>
    <p:extLst>
      <p:ext uri="{BB962C8B-B14F-4D97-AF65-F5344CB8AC3E}">
        <p14:creationId xmlns:p14="http://schemas.microsoft.com/office/powerpoint/2010/main" val="386153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809467543"/>
              </p:ext>
            </p:extLst>
          </p:nvPr>
        </p:nvGraphicFramePr>
        <p:xfrm>
          <a:off x="112288" y="92893"/>
          <a:ext cx="11766120" cy="1606741"/>
        </p:xfrm>
        <a:graphic>
          <a:graphicData uri="http://schemas.openxmlformats.org/drawingml/2006/table">
            <a:tbl>
              <a:tblPr firstRow="1" bandRow="1">
                <a:tableStyleId>{5C22544A-7EE6-4342-B048-85BDC9FD1C3A}</a:tableStyleId>
              </a:tblPr>
              <a:tblGrid>
                <a:gridCol w="2353224">
                  <a:extLst>
                    <a:ext uri="{9D8B030D-6E8A-4147-A177-3AD203B41FA5}">
                      <a16:colId xmlns:a16="http://schemas.microsoft.com/office/drawing/2014/main" val="2492426390"/>
                    </a:ext>
                  </a:extLst>
                </a:gridCol>
                <a:gridCol w="2353224">
                  <a:extLst>
                    <a:ext uri="{9D8B030D-6E8A-4147-A177-3AD203B41FA5}">
                      <a16:colId xmlns:a16="http://schemas.microsoft.com/office/drawing/2014/main" val="356198671"/>
                    </a:ext>
                  </a:extLst>
                </a:gridCol>
                <a:gridCol w="2353224">
                  <a:extLst>
                    <a:ext uri="{9D8B030D-6E8A-4147-A177-3AD203B41FA5}">
                      <a16:colId xmlns:a16="http://schemas.microsoft.com/office/drawing/2014/main" val="2572164240"/>
                    </a:ext>
                  </a:extLst>
                </a:gridCol>
                <a:gridCol w="2353224">
                  <a:extLst>
                    <a:ext uri="{9D8B030D-6E8A-4147-A177-3AD203B41FA5}">
                      <a16:colId xmlns:a16="http://schemas.microsoft.com/office/drawing/2014/main" val="2683159159"/>
                    </a:ext>
                  </a:extLst>
                </a:gridCol>
                <a:gridCol w="2353224">
                  <a:extLst>
                    <a:ext uri="{9D8B030D-6E8A-4147-A177-3AD203B41FA5}">
                      <a16:colId xmlns:a16="http://schemas.microsoft.com/office/drawing/2014/main" val="3043283335"/>
                    </a:ext>
                  </a:extLst>
                </a:gridCol>
              </a:tblGrid>
              <a:tr h="275615">
                <a:tc gridSpan="5">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2 – Uses of materials: </a:t>
                      </a:r>
                      <a:r>
                        <a:rPr lang="en-US" sz="1800" b="1" kern="1200" dirty="0" smtClean="0">
                          <a:solidFill>
                            <a:schemeClr val="lt1"/>
                          </a:solidFill>
                          <a:effectLst/>
                          <a:latin typeface="+mn-lt"/>
                          <a:ea typeface="+mn-ea"/>
                          <a:cs typeface="+mn-cs"/>
                        </a:rPr>
                        <a:t>How are materials chosen in design?</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29679">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extLst>
                  <a:ext uri="{0D108BD9-81ED-4DB2-BD59-A6C34878D82A}">
                    <a16:rowId xmlns:a16="http://schemas.microsoft.com/office/drawing/2014/main" val="248177855"/>
                  </a:ext>
                </a:extLst>
              </a:tr>
              <a:tr h="903405">
                <a:tc>
                  <a:txBody>
                    <a:bodyPr/>
                    <a:lstStyle/>
                    <a:p>
                      <a:pPr marL="88900">
                        <a:spcBef>
                          <a:spcPts val="415"/>
                        </a:spcBef>
                        <a:spcAft>
                          <a:spcPts val="0"/>
                        </a:spcAft>
                      </a:pPr>
                      <a:r>
                        <a:rPr lang="en-US" sz="1400" b="1">
                          <a:effectLst/>
                          <a:latin typeface="Arial" panose="020B0604020202020204" pitchFamily="34" charset="0"/>
                          <a:ea typeface="Arial MT"/>
                          <a:cs typeface="Arial MT"/>
                        </a:rPr>
                        <a:t>Key</a:t>
                      </a:r>
                      <a:r>
                        <a:rPr lang="en-US" sz="1400" b="1" spc="-10">
                          <a:effectLst/>
                          <a:latin typeface="Arial" panose="020B0604020202020204" pitchFamily="34" charset="0"/>
                          <a:ea typeface="Arial MT"/>
                          <a:cs typeface="Arial MT"/>
                        </a:rPr>
                        <a:t> </a:t>
                      </a:r>
                      <a:r>
                        <a:rPr lang="en-US" sz="1400" b="1">
                          <a:effectLst/>
                          <a:latin typeface="Arial" panose="020B0604020202020204" pitchFamily="34" charset="0"/>
                          <a:ea typeface="Arial MT"/>
                          <a:cs typeface="Arial MT"/>
                        </a:rPr>
                        <a:t>question:</a:t>
                      </a:r>
                      <a:endParaRPr lang="en-GB" sz="2000">
                        <a:effectLst/>
                        <a:latin typeface="Arial MT"/>
                        <a:ea typeface="Arial MT"/>
                        <a:cs typeface="Arial MT"/>
                      </a:endParaRPr>
                    </a:p>
                    <a:p>
                      <a:pPr marL="87630">
                        <a:spcBef>
                          <a:spcPts val="485"/>
                        </a:spcBef>
                        <a:spcAft>
                          <a:spcPts val="0"/>
                        </a:spcAft>
                      </a:pPr>
                      <a:r>
                        <a:rPr lang="en-US" sz="1400">
                          <a:effectLst/>
                          <a:latin typeface="Arial" panose="020B0604020202020204" pitchFamily="34" charset="0"/>
                          <a:ea typeface="Arial MT"/>
                          <a:cs typeface="Arial MT"/>
                        </a:rPr>
                        <a:t>What</a:t>
                      </a:r>
                      <a:r>
                        <a:rPr lang="en-US" sz="1400" spc="40">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are</a:t>
                      </a:r>
                      <a:r>
                        <a:rPr lang="en-US" sz="1400" spc="4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materials?</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415"/>
                        </a:spcBef>
                        <a:spcAft>
                          <a:spcPts val="0"/>
                        </a:spcAft>
                      </a:pPr>
                      <a:r>
                        <a:rPr lang="en-US" sz="1400" b="1">
                          <a:effectLst/>
                          <a:latin typeface="Arial" panose="020B0604020202020204" pitchFamily="34" charset="0"/>
                          <a:ea typeface="Arial MT"/>
                          <a:cs typeface="Arial MT"/>
                        </a:rPr>
                        <a:t>Key</a:t>
                      </a:r>
                      <a:r>
                        <a:rPr lang="en-US" sz="1400" b="1" spc="-10">
                          <a:effectLst/>
                          <a:latin typeface="Arial" panose="020B0604020202020204" pitchFamily="34" charset="0"/>
                          <a:ea typeface="Arial MT"/>
                          <a:cs typeface="Arial MT"/>
                        </a:rPr>
                        <a:t> </a:t>
                      </a:r>
                      <a:r>
                        <a:rPr lang="en-US" sz="1400" b="1">
                          <a:effectLst/>
                          <a:latin typeface="Arial" panose="020B0604020202020204" pitchFamily="34" charset="0"/>
                          <a:ea typeface="Arial MT"/>
                          <a:cs typeface="Arial MT"/>
                        </a:rPr>
                        <a:t>question:</a:t>
                      </a:r>
                      <a:endParaRPr lang="en-GB" sz="2000">
                        <a:effectLst/>
                        <a:latin typeface="Arial MT"/>
                        <a:ea typeface="Arial MT"/>
                        <a:cs typeface="Arial MT"/>
                      </a:endParaRPr>
                    </a:p>
                    <a:p>
                      <a:pPr marL="90170">
                        <a:spcBef>
                          <a:spcPts val="485"/>
                        </a:spcBef>
                        <a:spcAft>
                          <a:spcPts val="0"/>
                        </a:spcAft>
                      </a:pPr>
                      <a:r>
                        <a:rPr lang="en-US" sz="1400">
                          <a:effectLst/>
                          <a:latin typeface="Arial" panose="020B0604020202020204" pitchFamily="34" charset="0"/>
                          <a:ea typeface="Arial MT"/>
                          <a:cs typeface="Arial MT"/>
                        </a:rPr>
                        <a:t>What</a:t>
                      </a:r>
                      <a:r>
                        <a:rPr lang="en-US" sz="1400" spc="4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are</a:t>
                      </a:r>
                      <a:r>
                        <a:rPr lang="en-US" sz="1400" spc="4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things</a:t>
                      </a:r>
                      <a:r>
                        <a:rPr lang="en-US" sz="1400" spc="4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made</a:t>
                      </a:r>
                      <a:r>
                        <a:rPr lang="en-US" sz="1400" spc="45">
                          <a:effectLst/>
                          <a:latin typeface="Arial" panose="020B0604020202020204" pitchFamily="34" charset="0"/>
                          <a:ea typeface="Arial MT"/>
                          <a:cs typeface="Arial MT"/>
                        </a:rPr>
                        <a:t> </a:t>
                      </a:r>
                      <a:r>
                        <a:rPr lang="en-US" sz="1400">
                          <a:effectLst/>
                          <a:latin typeface="Arial" panose="020B0604020202020204" pitchFamily="34" charset="0"/>
                          <a:ea typeface="Arial MT"/>
                          <a:cs typeface="Arial MT"/>
                        </a:rPr>
                        <a:t>from?</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5725">
                        <a:spcBef>
                          <a:spcPts val="415"/>
                        </a:spcBef>
                        <a:spcAft>
                          <a:spcPts val="0"/>
                        </a:spcAft>
                      </a:pPr>
                      <a:r>
                        <a:rPr lang="en-US" sz="14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97155" marR="225425">
                        <a:lnSpc>
                          <a:spcPct val="103000"/>
                        </a:lnSpc>
                        <a:spcBef>
                          <a:spcPts val="485"/>
                        </a:spcBef>
                        <a:spcAft>
                          <a:spcPts val="0"/>
                        </a:spcAft>
                      </a:pPr>
                      <a:r>
                        <a:rPr lang="en-US" sz="1400">
                          <a:effectLst/>
                          <a:latin typeface="Arial" panose="020B0604020202020204" pitchFamily="34" charset="0"/>
                          <a:ea typeface="Arial MT"/>
                          <a:cs typeface="Arial MT"/>
                        </a:rPr>
                        <a:t>Which material should the pigs make their house from?</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5725">
                        <a:spcBef>
                          <a:spcPts val="415"/>
                        </a:spcBef>
                        <a:spcAft>
                          <a:spcPts val="0"/>
                        </a:spcAft>
                      </a:pPr>
                      <a:r>
                        <a:rPr lang="en-US" sz="14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90170" marR="451485">
                        <a:lnSpc>
                          <a:spcPct val="103000"/>
                        </a:lnSpc>
                        <a:spcBef>
                          <a:spcPts val="485"/>
                        </a:spcBef>
                        <a:spcAft>
                          <a:spcPts val="0"/>
                        </a:spcAft>
                      </a:pPr>
                      <a:r>
                        <a:rPr lang="en-US" sz="1400">
                          <a:effectLst/>
                          <a:latin typeface="Arial" panose="020B0604020202020204" pitchFamily="34" charset="0"/>
                          <a:ea typeface="Arial MT"/>
                          <a:cs typeface="Arial MT"/>
                        </a:rPr>
                        <a:t>Which material will protect Humpty Dumpty?</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415"/>
                        </a:spcBef>
                        <a:spcAft>
                          <a:spcPts val="0"/>
                        </a:spcAft>
                      </a:pPr>
                      <a:r>
                        <a:rPr lang="en-US" sz="14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97790">
                        <a:spcBef>
                          <a:spcPts val="485"/>
                        </a:spcBef>
                        <a:spcAft>
                          <a:spcPts val="0"/>
                        </a:spcAft>
                      </a:pPr>
                      <a:r>
                        <a:rPr lang="en-US" sz="1400" dirty="0">
                          <a:effectLst/>
                          <a:latin typeface="Arial" panose="020B0604020202020204" pitchFamily="34" charset="0"/>
                          <a:ea typeface="Arial MT"/>
                          <a:cs typeface="Arial MT"/>
                        </a:rPr>
                        <a:t>How can we change materials?</a:t>
                      </a:r>
                      <a:endParaRPr lang="en-GB" sz="20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191608" y="1808762"/>
            <a:ext cx="4273062" cy="3114930"/>
            <a:chOff x="1704780" y="1763526"/>
            <a:chExt cx="5402255" cy="2290112"/>
          </a:xfrm>
        </p:grpSpPr>
        <p:sp>
          <p:nvSpPr>
            <p:cNvPr id="13" name="Rectangle 12"/>
            <p:cNvSpPr/>
            <p:nvPr/>
          </p:nvSpPr>
          <p:spPr>
            <a:xfrm>
              <a:off x="1704780" y="2002488"/>
              <a:ext cx="5402255" cy="2051150"/>
            </a:xfrm>
            <a:prstGeom prst="rect">
              <a:avLst/>
            </a:prstGeom>
            <a:ln>
              <a:solidFill>
                <a:schemeClr val="accent1"/>
              </a:solidFill>
            </a:ln>
          </p:spPr>
          <p:txBody>
            <a:bodyPr wrap="square">
              <a:spAutoFit/>
            </a:bodyPr>
            <a:lstStyle/>
            <a:p>
              <a:r>
                <a:rPr lang="en-GB" sz="1600" dirty="0" smtClean="0">
                  <a:latin typeface="Arial" panose="020B0604020202020204" pitchFamily="34" charset="0"/>
                  <a:cs typeface="Arial" panose="020B0604020202020204" pitchFamily="34" charset="0"/>
                </a:rPr>
                <a:t>Children will learn about different everyday materials such as wood, metal, plastic, glass, rubber, rock, fabric, paper and brick. They will identify the properties of these materials and conduct investigations to explore how different materials are better suited for different objects through well-known stories. Children will also explore how some of these materials can be changed by squashing, bending, twisting and stretching them.</a:t>
              </a:r>
              <a:endParaRPr lang="en-GB" sz="1600" dirty="0">
                <a:latin typeface="Arial" panose="020B0604020202020204" pitchFamily="34" charset="0"/>
                <a:cs typeface="Arial" panose="020B0604020202020204" pitchFamily="34" charset="0"/>
              </a:endParaRPr>
            </a:p>
          </p:txBody>
        </p:sp>
        <p:sp>
          <p:nvSpPr>
            <p:cNvPr id="14" name="Text Box 2"/>
            <p:cNvSpPr txBox="1">
              <a:spLocks noChangeArrowheads="1"/>
            </p:cNvSpPr>
            <p:nvPr/>
          </p:nvSpPr>
          <p:spPr bwMode="auto">
            <a:xfrm>
              <a:off x="1704781" y="1763526"/>
              <a:ext cx="5402254"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494879" y="1808762"/>
            <a:ext cx="4556270" cy="3114930"/>
            <a:chOff x="6694675" y="1763526"/>
            <a:chExt cx="5145125" cy="1894128"/>
          </a:xfrm>
        </p:grpSpPr>
        <p:sp>
          <p:nvSpPr>
            <p:cNvPr id="16" name="Text Box 3"/>
            <p:cNvSpPr txBox="1">
              <a:spLocks noChangeArrowheads="1"/>
            </p:cNvSpPr>
            <p:nvPr/>
          </p:nvSpPr>
          <p:spPr bwMode="auto">
            <a:xfrm>
              <a:off x="6694675" y="2126186"/>
              <a:ext cx="5145125" cy="153146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600" dirty="0">
                  <a:solidFill>
                    <a:prstClr val="black"/>
                  </a:solidFill>
                  <a:latin typeface="Arial" panose="020B0604020202020204" pitchFamily="34" charset="0"/>
                  <a:ea typeface="Arial" panose="020B0604020202020204" pitchFamily="34" charset="0"/>
                </a:rPr>
                <a:t>Children may think of the word ‘material’ meaning fabric. Children need to know that material refers to the matter from which something is made. </a:t>
              </a:r>
              <a:endParaRPr lang="en-GB" altLang="en-US" sz="16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600" dirty="0" smtClean="0">
                  <a:solidFill>
                    <a:prstClr val="black"/>
                  </a:solidFill>
                  <a:latin typeface="Arial" panose="020B0604020202020204" pitchFamily="34" charset="0"/>
                  <a:ea typeface="Arial" panose="020B0604020202020204" pitchFamily="34" charset="0"/>
                </a:rPr>
                <a:t>Children </a:t>
              </a:r>
              <a:r>
                <a:rPr lang="en-GB" altLang="en-US" sz="1600" dirty="0">
                  <a:solidFill>
                    <a:prstClr val="black"/>
                  </a:solidFill>
                  <a:latin typeface="Arial" panose="020B0604020202020204" pitchFamily="34" charset="0"/>
                  <a:ea typeface="Arial" panose="020B0604020202020204" pitchFamily="34" charset="0"/>
                </a:rPr>
                <a:t>may also have misconceptions about different materials. They may think that if something is hard then it must be strong or if something is soft then it must be fragile. Glass is hard but very fragile whilst fabric is soft but can be strong.</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681654" y="5117125"/>
            <a:ext cx="9366859" cy="1607652"/>
            <a:chOff x="1996878" y="5144408"/>
            <a:chExt cx="7085113" cy="2040545"/>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499780"/>
              <a:ext cx="7065150" cy="1685173"/>
            </a:xfrm>
            <a:prstGeom prst="rect">
              <a:avLst/>
            </a:prstGeom>
            <a:ln>
              <a:solidFill>
                <a:schemeClr val="accent1"/>
              </a:solidFill>
            </a:ln>
          </p:spPr>
          <p:txBody>
            <a:bodyPr wrap="square">
              <a:spAutoFit/>
            </a:bodyPr>
            <a:lstStyle/>
            <a:p>
              <a:pPr marL="81915">
                <a:spcBef>
                  <a:spcPts val="600"/>
                </a:spcBef>
                <a:spcAft>
                  <a:spcPts val="0"/>
                </a:spcAft>
              </a:pPr>
              <a:r>
                <a:rPr lang="en-US" sz="1400" b="1" dirty="0" smtClean="0">
                  <a:effectLst/>
                  <a:latin typeface="Arial" panose="020B0604020202020204" pitchFamily="34" charset="0"/>
                  <a:ea typeface="Arial MT"/>
                  <a:cs typeface="Arial MT"/>
                </a:rPr>
                <a:t>Pupils</a:t>
              </a:r>
              <a:r>
                <a:rPr lang="en-US" sz="1400" b="1" spc="35"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should</a:t>
              </a:r>
              <a:r>
                <a:rPr lang="en-US" sz="1400" b="1" spc="40"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be</a:t>
              </a:r>
              <a:r>
                <a:rPr lang="en-US" sz="1400" b="1" spc="40"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taught</a:t>
              </a:r>
              <a:r>
                <a:rPr lang="en-US" sz="1400" b="1" spc="40"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to:</a:t>
              </a:r>
              <a:endParaRPr lang="en-GB" dirty="0">
                <a:latin typeface="Arial MT"/>
                <a:ea typeface="Arial MT"/>
                <a:cs typeface="Arial MT"/>
              </a:endParaRPr>
            </a:p>
            <a:p>
              <a:pPr marL="342900" marR="127635" lvl="0" indent="-342900">
                <a:lnSpc>
                  <a:spcPct val="118000"/>
                </a:lnSpc>
                <a:spcBef>
                  <a:spcPts val="210"/>
                </a:spcBef>
                <a:spcAft>
                  <a:spcPts val="0"/>
                </a:spcAft>
                <a:buClr>
                  <a:srgbClr val="1A232B"/>
                </a:buClr>
                <a:buSzPts val="900"/>
                <a:buFont typeface="Arial MT"/>
                <a:buChar char="•"/>
                <a:tabLst>
                  <a:tab pos="175260" algn="l"/>
                </a:tabLst>
              </a:pPr>
              <a:r>
                <a:rPr lang="en-US" sz="1400" dirty="0" smtClean="0">
                  <a:effectLst/>
                  <a:latin typeface="Arial" panose="020B0604020202020204" pitchFamily="34" charset="0"/>
                  <a:ea typeface="Arial MT"/>
                  <a:cs typeface="Arial MT"/>
                </a:rPr>
                <a:t>identify</a:t>
              </a:r>
              <a:r>
                <a:rPr lang="en-US" sz="1400" spc="-5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and</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compare</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5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suitability</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variety</a:t>
              </a:r>
              <a:r>
                <a:rPr lang="en-US" sz="1400" spc="-5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everyday</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materials,</a:t>
              </a:r>
              <a:r>
                <a:rPr lang="en-US" sz="1400" spc="-5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including</a:t>
              </a:r>
              <a:r>
                <a:rPr lang="en-US" sz="1400" spc="-5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wood,</a:t>
              </a:r>
              <a:r>
                <a:rPr lang="en-US" sz="1400" spc="-23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metal,</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plastic,</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glass,</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brick,</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rock,</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paper</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and</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cardboard</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for</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particular</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uses</a:t>
              </a:r>
              <a:endParaRPr lang="en-GB" dirty="0">
                <a:latin typeface="Arial MT"/>
                <a:ea typeface="Arial MT"/>
                <a:cs typeface="Arial MT"/>
              </a:endParaRPr>
            </a:p>
            <a:p>
              <a:pPr marL="342900" marR="127635" lvl="0" indent="-342900">
                <a:lnSpc>
                  <a:spcPct val="118000"/>
                </a:lnSpc>
                <a:spcAft>
                  <a:spcPts val="0"/>
                </a:spcAft>
                <a:buClr>
                  <a:srgbClr val="1A232B"/>
                </a:buClr>
                <a:buSzPts val="900"/>
                <a:buFont typeface="Arial MT"/>
                <a:buChar char="•"/>
                <a:tabLst>
                  <a:tab pos="175260" algn="l"/>
                </a:tabLst>
              </a:pPr>
              <a:r>
                <a:rPr lang="en-US" sz="1400" dirty="0" smtClean="0">
                  <a:effectLst/>
                  <a:latin typeface="Arial" panose="020B0604020202020204" pitchFamily="34" charset="0"/>
                  <a:ea typeface="Arial MT"/>
                  <a:cs typeface="Arial MT"/>
                </a:rPr>
                <a:t>find</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out</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how</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shapes</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solid</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objects</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made</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from</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some</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materials</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can</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be</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changed</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by</a:t>
              </a:r>
              <a:r>
                <a:rPr lang="en-US" sz="1400" spc="-22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squashing,</a:t>
              </a:r>
              <a:r>
                <a:rPr lang="en-US" sz="1400" spc="-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bending,</a:t>
              </a:r>
              <a:r>
                <a:rPr lang="en-US" sz="1400" spc="-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twisting</a:t>
              </a:r>
              <a:r>
                <a:rPr lang="en-US" sz="1400" spc="-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and</a:t>
              </a:r>
              <a:r>
                <a:rPr lang="en-US" sz="1400" spc="-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stretching.</a:t>
              </a:r>
              <a:endParaRPr lang="en-GB" dirty="0">
                <a:latin typeface="Arial MT"/>
                <a:ea typeface="Arial MT"/>
                <a:cs typeface="Arial MT"/>
              </a:endParaRPr>
            </a:p>
          </p:txBody>
        </p:sp>
      </p:grpSp>
      <p:sp>
        <p:nvSpPr>
          <p:cNvPr id="22" name="Content Placeholder 2"/>
          <p:cNvSpPr txBox="1">
            <a:spLocks/>
          </p:cNvSpPr>
          <p:nvPr/>
        </p:nvSpPr>
        <p:spPr>
          <a:xfrm>
            <a:off x="84093" y="1808762"/>
            <a:ext cx="3077305" cy="257724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b="1" dirty="0" smtClean="0"/>
              <a:t>Key vocabulary </a:t>
            </a:r>
            <a:r>
              <a:rPr lang="en-GB" dirty="0" smtClean="0"/>
              <a:t>– </a:t>
            </a:r>
          </a:p>
          <a:p>
            <a:pPr marL="0" indent="0">
              <a:lnSpc>
                <a:spcPct val="70000"/>
              </a:lnSpc>
              <a:spcBef>
                <a:spcPts val="1200"/>
              </a:spcBef>
              <a:buNone/>
            </a:pPr>
            <a:r>
              <a:rPr lang="en-GB" sz="1600" b="1" dirty="0"/>
              <a:t>material</a:t>
            </a:r>
          </a:p>
          <a:p>
            <a:pPr marL="0" indent="0">
              <a:lnSpc>
                <a:spcPct val="70000"/>
              </a:lnSpc>
              <a:spcBef>
                <a:spcPts val="1200"/>
              </a:spcBef>
              <a:buNone/>
            </a:pPr>
            <a:r>
              <a:rPr lang="en-GB" sz="1600" b="1" dirty="0"/>
              <a:t>Types of material such as</a:t>
            </a:r>
            <a:r>
              <a:rPr lang="en-GB" sz="1600" dirty="0"/>
              <a:t>: </a:t>
            </a:r>
            <a:endParaRPr lang="en-GB" sz="1600" dirty="0" smtClean="0"/>
          </a:p>
          <a:p>
            <a:pPr marL="0" indent="0">
              <a:lnSpc>
                <a:spcPct val="70000"/>
              </a:lnSpc>
              <a:spcBef>
                <a:spcPts val="1200"/>
              </a:spcBef>
              <a:buNone/>
            </a:pPr>
            <a:r>
              <a:rPr lang="en-GB" sz="1600" dirty="0" smtClean="0"/>
              <a:t>wood</a:t>
            </a:r>
            <a:r>
              <a:rPr lang="en-GB" sz="1600" dirty="0"/>
              <a:t>, metal, plastic, glass, rubber, rock, fabric, paper and brick</a:t>
            </a:r>
          </a:p>
          <a:p>
            <a:pPr marL="0" indent="0">
              <a:lnSpc>
                <a:spcPct val="70000"/>
              </a:lnSpc>
              <a:spcBef>
                <a:spcPts val="1200"/>
              </a:spcBef>
              <a:buNone/>
            </a:pPr>
            <a:r>
              <a:rPr lang="en-GB" sz="1600" b="1" dirty="0"/>
              <a:t>Words to describe materials such as</a:t>
            </a:r>
            <a:r>
              <a:rPr lang="en-GB" sz="1600" dirty="0"/>
              <a:t>: </a:t>
            </a:r>
            <a:endParaRPr lang="en-GB" sz="1600" dirty="0" smtClean="0"/>
          </a:p>
          <a:p>
            <a:pPr marL="0" indent="0">
              <a:lnSpc>
                <a:spcPct val="70000"/>
              </a:lnSpc>
              <a:spcBef>
                <a:spcPts val="1200"/>
              </a:spcBef>
              <a:buNone/>
            </a:pPr>
            <a:r>
              <a:rPr lang="en-GB" sz="1600" dirty="0" smtClean="0"/>
              <a:t>hard</a:t>
            </a:r>
            <a:r>
              <a:rPr lang="en-GB" sz="1600" dirty="0"/>
              <a:t>, soft, rough, bumpy, smooth, fragile, strong, heavy, light</a:t>
            </a:r>
          </a:p>
        </p:txBody>
      </p:sp>
      <p:pic>
        <p:nvPicPr>
          <p:cNvPr id="24" name="Picture 23"/>
          <p:cNvPicPr>
            <a:picLocks noChangeAspect="1"/>
          </p:cNvPicPr>
          <p:nvPr/>
        </p:nvPicPr>
        <p:blipFill>
          <a:blip r:embed="rId2"/>
          <a:stretch>
            <a:fillRect/>
          </a:stretch>
        </p:blipFill>
        <p:spPr>
          <a:xfrm>
            <a:off x="2268415" y="4271597"/>
            <a:ext cx="891716" cy="778121"/>
          </a:xfrm>
          <a:prstGeom prst="rect">
            <a:avLst/>
          </a:prstGeom>
        </p:spPr>
      </p:pic>
      <p:pic>
        <p:nvPicPr>
          <p:cNvPr id="23" name="Picture 22"/>
          <p:cNvPicPr>
            <a:picLocks noChangeAspect="1"/>
          </p:cNvPicPr>
          <p:nvPr/>
        </p:nvPicPr>
        <p:blipFill>
          <a:blip r:embed="rId3"/>
          <a:stretch>
            <a:fillRect/>
          </a:stretch>
        </p:blipFill>
        <p:spPr>
          <a:xfrm>
            <a:off x="84094" y="5113466"/>
            <a:ext cx="2456040" cy="1611311"/>
          </a:xfrm>
          <a:prstGeom prst="rect">
            <a:avLst/>
          </a:prstGeom>
        </p:spPr>
      </p:pic>
    </p:spTree>
    <p:extLst>
      <p:ext uri="{BB962C8B-B14F-4D97-AF65-F5344CB8AC3E}">
        <p14:creationId xmlns:p14="http://schemas.microsoft.com/office/powerpoint/2010/main" val="264244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3</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8084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407054312"/>
              </p:ext>
            </p:extLst>
          </p:nvPr>
        </p:nvGraphicFramePr>
        <p:xfrm>
          <a:off x="112292" y="92893"/>
          <a:ext cx="11810076" cy="1540680"/>
        </p:xfrm>
        <a:graphic>
          <a:graphicData uri="http://schemas.openxmlformats.org/drawingml/2006/table">
            <a:tbl>
              <a:tblPr firstRow="1" bandRow="1">
                <a:tableStyleId>{5C22544A-7EE6-4342-B048-85BDC9FD1C3A}</a:tableStyleId>
              </a:tblPr>
              <a:tblGrid>
                <a:gridCol w="1968346">
                  <a:extLst>
                    <a:ext uri="{9D8B030D-6E8A-4147-A177-3AD203B41FA5}">
                      <a16:colId xmlns:a16="http://schemas.microsoft.com/office/drawing/2014/main" val="2492426390"/>
                    </a:ext>
                  </a:extLst>
                </a:gridCol>
                <a:gridCol w="1968346">
                  <a:extLst>
                    <a:ext uri="{9D8B030D-6E8A-4147-A177-3AD203B41FA5}">
                      <a16:colId xmlns:a16="http://schemas.microsoft.com/office/drawing/2014/main" val="356198671"/>
                    </a:ext>
                  </a:extLst>
                </a:gridCol>
                <a:gridCol w="1968346">
                  <a:extLst>
                    <a:ext uri="{9D8B030D-6E8A-4147-A177-3AD203B41FA5}">
                      <a16:colId xmlns:a16="http://schemas.microsoft.com/office/drawing/2014/main" val="2572164240"/>
                    </a:ext>
                  </a:extLst>
                </a:gridCol>
                <a:gridCol w="1968346">
                  <a:extLst>
                    <a:ext uri="{9D8B030D-6E8A-4147-A177-3AD203B41FA5}">
                      <a16:colId xmlns:a16="http://schemas.microsoft.com/office/drawing/2014/main" val="2683159159"/>
                    </a:ext>
                  </a:extLst>
                </a:gridCol>
                <a:gridCol w="1968346">
                  <a:extLst>
                    <a:ext uri="{9D8B030D-6E8A-4147-A177-3AD203B41FA5}">
                      <a16:colId xmlns:a16="http://schemas.microsoft.com/office/drawing/2014/main" val="3043283335"/>
                    </a:ext>
                  </a:extLst>
                </a:gridCol>
                <a:gridCol w="1968346">
                  <a:extLst>
                    <a:ext uri="{9D8B030D-6E8A-4147-A177-3AD203B41FA5}">
                      <a16:colId xmlns:a16="http://schemas.microsoft.com/office/drawing/2014/main" val="1821034652"/>
                    </a:ext>
                  </a:extLst>
                </a:gridCol>
              </a:tblGrid>
              <a:tr h="285211">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3 – Light: What is light?</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dirty="0">
                          <a:effectLst/>
                          <a:latin typeface="Grammarsaurus"/>
                          <a:ea typeface="Arial MT"/>
                          <a:cs typeface="Arial MT"/>
                        </a:rPr>
                        <a:t>Key</a:t>
                      </a:r>
                      <a:r>
                        <a:rPr lang="en-US" sz="1400" b="1" spc="-10" dirty="0">
                          <a:effectLst/>
                          <a:latin typeface="Grammarsaurus"/>
                          <a:ea typeface="Arial MT"/>
                          <a:cs typeface="Arial MT"/>
                        </a:rPr>
                        <a:t> </a:t>
                      </a:r>
                      <a:r>
                        <a:rPr lang="en-US" sz="1400" b="1" dirty="0">
                          <a:effectLst/>
                          <a:latin typeface="Grammarsaurus"/>
                          <a:ea typeface="Arial MT"/>
                          <a:cs typeface="Arial MT"/>
                        </a:rPr>
                        <a:t>question:</a:t>
                      </a:r>
                      <a:endParaRPr lang="en-GB" sz="1800" dirty="0">
                        <a:effectLst/>
                        <a:latin typeface="Arial MT"/>
                        <a:ea typeface="Arial MT"/>
                        <a:cs typeface="Arial MT"/>
                      </a:endParaRPr>
                    </a:p>
                    <a:p>
                      <a:pPr marL="102870">
                        <a:spcBef>
                          <a:spcPts val="430"/>
                        </a:spcBef>
                        <a:spcAft>
                          <a:spcPts val="0"/>
                        </a:spcAft>
                      </a:pPr>
                      <a:r>
                        <a:rPr lang="en-US" sz="1400" dirty="0">
                          <a:effectLst/>
                          <a:latin typeface="Grammarsaurus"/>
                          <a:ea typeface="Arial MT"/>
                          <a:cs typeface="Arial" panose="020B0604020202020204" pitchFamily="34" charset="0"/>
                        </a:rPr>
                        <a:t>What is </a:t>
                      </a:r>
                      <a:r>
                        <a:rPr lang="en-US" sz="1400" dirty="0" smtClean="0">
                          <a:effectLst/>
                          <a:latin typeface="Grammarsaurus"/>
                          <a:ea typeface="Arial MT"/>
                          <a:cs typeface="Arial" panose="020B0604020202020204" pitchFamily="34" charset="0"/>
                        </a:rPr>
                        <a:t>a</a:t>
                      </a:r>
                      <a:r>
                        <a:rPr lang="en-US" sz="1400" baseline="0" dirty="0" smtClean="0">
                          <a:effectLst/>
                          <a:latin typeface="Grammarsaurus"/>
                          <a:ea typeface="Arial MT"/>
                          <a:cs typeface="Arial" panose="020B0604020202020204" pitchFamily="34" charset="0"/>
                        </a:rPr>
                        <a:t> light source</a:t>
                      </a:r>
                      <a:r>
                        <a:rPr lang="en-US" sz="140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a:spcBef>
                          <a:spcPts val="435"/>
                        </a:spcBef>
                        <a:spcAft>
                          <a:spcPts val="0"/>
                        </a:spcAft>
                      </a:pPr>
                      <a:r>
                        <a:rPr lang="en-US" sz="1400" spc="-40" dirty="0" smtClean="0">
                          <a:effectLst/>
                          <a:latin typeface="Grammarsaurus"/>
                          <a:ea typeface="Arial MT"/>
                          <a:cs typeface="Arial" panose="020B0604020202020204" pitchFamily="34" charset="0"/>
                        </a:rPr>
                        <a:t>What</a:t>
                      </a:r>
                      <a:r>
                        <a:rPr lang="en-US" sz="1400" spc="-40" baseline="0" dirty="0" smtClean="0">
                          <a:effectLst/>
                          <a:latin typeface="Grammarsaurus"/>
                          <a:ea typeface="Arial MT"/>
                          <a:cs typeface="Arial" panose="020B0604020202020204" pitchFamily="34" charset="0"/>
                        </a:rPr>
                        <a:t> is reflected light</a:t>
                      </a:r>
                      <a:r>
                        <a:rPr lang="en-US" sz="1400" spc="-4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Is</a:t>
                      </a:r>
                      <a:r>
                        <a:rPr lang="en-US" sz="1400" spc="-30" baseline="0" dirty="0" smtClean="0">
                          <a:effectLst/>
                          <a:latin typeface="Grammarsaurus"/>
                          <a:ea typeface="Arial MT"/>
                          <a:cs typeface="Arial" panose="020B0604020202020204" pitchFamily="34" charset="0"/>
                        </a:rPr>
                        <a:t> the sun dangerous</a:t>
                      </a:r>
                      <a:r>
                        <a:rPr lang="en-US" sz="1400" spc="-3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marR="184785">
                        <a:lnSpc>
                          <a:spcPct val="95000"/>
                        </a:lnSpc>
                        <a:spcBef>
                          <a:spcPts val="475"/>
                        </a:spcBef>
                        <a:spcAft>
                          <a:spcPts val="0"/>
                        </a:spcAft>
                      </a:pPr>
                      <a:r>
                        <a:rPr lang="en-US" sz="1400" spc="-20" dirty="0" smtClean="0">
                          <a:effectLst/>
                          <a:latin typeface="Grammarsaurus"/>
                          <a:ea typeface="Arial MT"/>
                          <a:cs typeface="Arial" panose="020B0604020202020204" pitchFamily="34" charset="0"/>
                        </a:rPr>
                        <a:t>What</a:t>
                      </a:r>
                      <a:r>
                        <a:rPr lang="en-US" sz="1400" spc="-20" baseline="0" dirty="0" smtClean="0">
                          <a:effectLst/>
                          <a:latin typeface="Grammarsaurus"/>
                          <a:ea typeface="Arial MT"/>
                          <a:cs typeface="Arial" panose="020B0604020202020204" pitchFamily="34" charset="0"/>
                        </a:rPr>
                        <a:t> is a shadow</a:t>
                      </a:r>
                      <a:r>
                        <a:rPr lang="en-US" sz="1400" spc="-2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5885">
                        <a:spcBef>
                          <a:spcPts val="435"/>
                        </a:spcBef>
                        <a:spcAft>
                          <a:spcPts val="0"/>
                        </a:spcAft>
                      </a:pPr>
                      <a:r>
                        <a:rPr lang="en-US" sz="1300" dirty="0" smtClean="0">
                          <a:effectLst/>
                          <a:latin typeface="Grammarsaurus"/>
                          <a:ea typeface="Arial MT"/>
                          <a:cs typeface="Arial" panose="020B0604020202020204" pitchFamily="34" charset="0"/>
                        </a:rPr>
                        <a:t>Does</a:t>
                      </a:r>
                      <a:r>
                        <a:rPr lang="en-US" sz="1300" baseline="0" dirty="0" smtClean="0">
                          <a:effectLst/>
                          <a:latin typeface="Grammarsaurus"/>
                          <a:ea typeface="Arial MT"/>
                          <a:cs typeface="Arial" panose="020B0604020202020204" pitchFamily="34" charset="0"/>
                        </a:rPr>
                        <a:t> moving the light source above the object change a shadow</a:t>
                      </a:r>
                      <a:r>
                        <a:rPr lang="en-US" sz="1300" dirty="0" smtClean="0">
                          <a:effectLst/>
                          <a:latin typeface="Grammarsaurus"/>
                          <a:ea typeface="Arial MT"/>
                          <a:cs typeface="Arial" panose="020B0604020202020204" pitchFamily="34" charset="0"/>
                        </a:rPr>
                        <a:t>?</a:t>
                      </a:r>
                      <a:endParaRPr lang="en-GB" sz="13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2710">
                        <a:spcBef>
                          <a:spcPts val="435"/>
                        </a:spcBef>
                        <a:spcAft>
                          <a:spcPts val="0"/>
                        </a:spcAft>
                      </a:pPr>
                      <a:r>
                        <a:rPr lang="en-US" sz="1400" spc="-30" dirty="0" smtClean="0">
                          <a:effectLst/>
                          <a:latin typeface="Grammarsaurus"/>
                          <a:ea typeface="Arial MT"/>
                          <a:cs typeface="Arial" panose="020B0604020202020204" pitchFamily="34" charset="0"/>
                        </a:rPr>
                        <a:t>How</a:t>
                      </a:r>
                      <a:r>
                        <a:rPr lang="en-US" sz="1400" spc="-30" baseline="0" dirty="0" smtClean="0">
                          <a:effectLst/>
                          <a:latin typeface="Grammarsaurus"/>
                          <a:ea typeface="Arial MT"/>
                          <a:cs typeface="Arial" panose="020B0604020202020204" pitchFamily="34" charset="0"/>
                        </a:rPr>
                        <a:t> do mirrors work?</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5" y="1737150"/>
            <a:ext cx="9624716" cy="1452476"/>
            <a:chOff x="1704781" y="1763526"/>
            <a:chExt cx="4812632" cy="1335757"/>
          </a:xfrm>
        </p:grpSpPr>
        <p:sp>
          <p:nvSpPr>
            <p:cNvPr id="13" name="Rectangle 12"/>
            <p:cNvSpPr/>
            <p:nvPr/>
          </p:nvSpPr>
          <p:spPr>
            <a:xfrm>
              <a:off x="1704781" y="2002487"/>
              <a:ext cx="4812632" cy="1096796"/>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300" spc="-30" dirty="0">
                  <a:latin typeface="Arial" panose="020B0604020202020204" pitchFamily="34" charset="0"/>
                  <a:ea typeface="Arial" panose="020B0604020202020204" pitchFamily="34" charset="0"/>
                </a:rPr>
                <a:t>C</a:t>
              </a:r>
              <a:r>
                <a:rPr lang="en-GB" sz="1300" spc="-30" dirty="0" smtClean="0">
                  <a:latin typeface="Arial" panose="020B0604020202020204" pitchFamily="34" charset="0"/>
                  <a:ea typeface="Arial" panose="020B0604020202020204" pitchFamily="34" charset="0"/>
                </a:rPr>
                <a:t>hildren will recognise that they need light in order to see things and that dark is the absence of light. They will learn to identify light sources; explore what happens when light reﬂects off mirrors or other reﬂective materials and think of ways to protect themselves from the Sun. They will investigate which materials make the best/worst shadows and conduct an experiment to ﬁnd out about the relationship between the height of a light source and the length of a shadow. Children will also experience a range of activities to discover how mirrors work.</a:t>
              </a:r>
              <a:endParaRPr lang="en-GB" sz="13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2426675" y="3201416"/>
            <a:ext cx="9627580" cy="1834096"/>
            <a:chOff x="6694675" y="1763526"/>
            <a:chExt cx="5145125" cy="2034751"/>
          </a:xfrm>
        </p:grpSpPr>
        <p:sp>
          <p:nvSpPr>
            <p:cNvPr id="16" name="Text Box 3"/>
            <p:cNvSpPr txBox="1">
              <a:spLocks noChangeArrowheads="1"/>
            </p:cNvSpPr>
            <p:nvPr/>
          </p:nvSpPr>
          <p:spPr bwMode="auto">
            <a:xfrm>
              <a:off x="6694676" y="2126184"/>
              <a:ext cx="5145124" cy="16720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think that the Moon and other shiny/reﬂective objects are light sources as they appear to shine however, they are not. The Moon reﬂects light from the Sun (it does not give off its own light)</a:t>
              </a:r>
            </a:p>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and cat’s eyes, mirrors, reﬂective material on clothing also only reﬂect light (they are not light sources).</a:t>
              </a:r>
            </a:p>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think that you see things because light comes out of your eyes.</a:t>
              </a:r>
            </a:p>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Misconceptions about shadows often centre around the position of the object, light source and shadow. The shadow always forms on the opposite side of the object from the light source; the shadow is a</a:t>
              </a:r>
            </a:p>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similar shape as the object and the base of the shadow always touches the object</a:t>
              </a:r>
              <a:r>
                <a:rPr lang="en-GB" altLang="en-US" sz="1300" dirty="0" smtClean="0">
                  <a:solidFill>
                    <a:prstClr val="black"/>
                  </a:solidFill>
                  <a:latin typeface="Arial" panose="020B0604020202020204" pitchFamily="34" charset="0"/>
                  <a:ea typeface="Arial" panose="020B0604020202020204" pitchFamily="34" charset="0"/>
                </a:rPr>
                <a:t>..</a:t>
              </a:r>
              <a:endParaRPr lang="en-GB" altLang="en-US" sz="1300" dirty="0">
                <a:solidFill>
                  <a:prstClr val="black"/>
                </a:solidFill>
                <a:latin typeface="Arial" panose="020B0604020202020204" pitchFamily="34" charset="0"/>
                <a:ea typeface="Arial" panose="020B0604020202020204" pitchFamily="34" charset="0"/>
              </a:endParaRP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6675" y="4941173"/>
            <a:ext cx="7085113" cy="1786347"/>
            <a:chOff x="1996878" y="5144408"/>
            <a:chExt cx="7085113" cy="1533992"/>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1156300"/>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85725">
                <a:spcBef>
                  <a:spcPts val="285"/>
                </a:spcBef>
                <a:spcAft>
                  <a:spcPts val="0"/>
                </a:spcAft>
              </a:pPr>
              <a:r>
                <a:rPr lang="en-GB" sz="1100" dirty="0" smtClean="0">
                  <a:effectLst/>
                  <a:latin typeface="Arial" panose="020B0604020202020204" pitchFamily="34" charset="0"/>
                  <a:ea typeface="Arial MT"/>
                  <a:cs typeface="Arial MT"/>
                </a:rPr>
                <a:t>-recognise that they need light in order to see things and that dark is the absence of light</a:t>
              </a:r>
            </a:p>
            <a:p>
              <a:pPr marL="85725">
                <a:spcBef>
                  <a:spcPts val="285"/>
                </a:spcBef>
                <a:spcAft>
                  <a:spcPts val="0"/>
                </a:spcAft>
              </a:pPr>
              <a:r>
                <a:rPr lang="en-GB" sz="1100" dirty="0" smtClean="0">
                  <a:effectLst/>
                  <a:latin typeface="Arial" panose="020B0604020202020204" pitchFamily="34" charset="0"/>
                  <a:ea typeface="Arial MT"/>
                  <a:cs typeface="Arial MT"/>
                </a:rPr>
                <a:t>-notice that light is reﬂected from surfaces</a:t>
              </a:r>
            </a:p>
            <a:p>
              <a:pPr marL="85725">
                <a:spcBef>
                  <a:spcPts val="285"/>
                </a:spcBef>
                <a:spcAft>
                  <a:spcPts val="0"/>
                </a:spcAft>
              </a:pPr>
              <a:r>
                <a:rPr lang="en-GB" sz="1100" dirty="0" smtClean="0">
                  <a:effectLst/>
                  <a:latin typeface="Arial" panose="020B0604020202020204" pitchFamily="34" charset="0"/>
                  <a:ea typeface="Arial MT"/>
                  <a:cs typeface="Arial MT"/>
                </a:rPr>
                <a:t>-recognise that the Sun can be dangerous and that there are ways to protect their eyes</a:t>
              </a:r>
            </a:p>
            <a:p>
              <a:pPr marL="85725">
                <a:spcBef>
                  <a:spcPts val="285"/>
                </a:spcBef>
                <a:spcAft>
                  <a:spcPts val="0"/>
                </a:spcAft>
              </a:pPr>
              <a:r>
                <a:rPr lang="en-GB" sz="1100" dirty="0" smtClean="0">
                  <a:effectLst/>
                  <a:latin typeface="Arial" panose="020B0604020202020204" pitchFamily="34" charset="0"/>
                  <a:ea typeface="Arial MT"/>
                  <a:cs typeface="Arial MT"/>
                </a:rPr>
                <a:t>-recognise that shadows are formed when the light from a light source is blocked by a solid object</a:t>
              </a:r>
            </a:p>
            <a:p>
              <a:pPr marL="85725">
                <a:spcBef>
                  <a:spcPts val="285"/>
                </a:spcBef>
                <a:spcAft>
                  <a:spcPts val="0"/>
                </a:spcAft>
              </a:pPr>
              <a:r>
                <a:rPr lang="en-GB" sz="1100" dirty="0" smtClean="0">
                  <a:effectLst/>
                  <a:latin typeface="Arial" panose="020B0604020202020204" pitchFamily="34" charset="0"/>
                  <a:ea typeface="Arial MT"/>
                  <a:cs typeface="Arial MT"/>
                </a:rPr>
                <a:t>-ﬁnd patterns in the way that the size of shadows change</a:t>
              </a:r>
            </a:p>
          </p:txBody>
        </p:sp>
      </p:grpSp>
      <p:sp>
        <p:nvSpPr>
          <p:cNvPr id="22" name="Content Placeholder 2"/>
          <p:cNvSpPr txBox="1">
            <a:spLocks/>
          </p:cNvSpPr>
          <p:nvPr/>
        </p:nvSpPr>
        <p:spPr>
          <a:xfrm>
            <a:off x="70342" y="1723292"/>
            <a:ext cx="2312372" cy="4988290"/>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200" b="1" dirty="0"/>
              <a:t>light source </a:t>
            </a:r>
            <a:r>
              <a:rPr lang="en-GB" sz="1200" dirty="0"/>
              <a:t>- something that emits </a:t>
            </a:r>
            <a:r>
              <a:rPr lang="en-GB" sz="1200" dirty="0" smtClean="0"/>
              <a:t>light</a:t>
            </a:r>
            <a:endParaRPr lang="en-GB" sz="1200" dirty="0"/>
          </a:p>
          <a:p>
            <a:pPr marL="0" indent="0">
              <a:lnSpc>
                <a:spcPct val="70000"/>
              </a:lnSpc>
              <a:spcBef>
                <a:spcPts val="1200"/>
              </a:spcBef>
              <a:buNone/>
            </a:pPr>
            <a:r>
              <a:rPr lang="en-GB" sz="1200" b="1" dirty="0"/>
              <a:t>dark</a:t>
            </a:r>
            <a:r>
              <a:rPr lang="en-GB" sz="1200" dirty="0"/>
              <a:t> - the absence of light</a:t>
            </a:r>
          </a:p>
          <a:p>
            <a:pPr marL="0" indent="0">
              <a:lnSpc>
                <a:spcPct val="70000"/>
              </a:lnSpc>
              <a:spcBef>
                <a:spcPts val="1200"/>
              </a:spcBef>
              <a:buNone/>
            </a:pPr>
            <a:r>
              <a:rPr lang="en-GB" sz="1200" b="1" dirty="0"/>
              <a:t>reﬂect</a:t>
            </a:r>
            <a:r>
              <a:rPr lang="en-GB" sz="1200" dirty="0"/>
              <a:t> - a surface (or body) that throws back light without absorbing it</a:t>
            </a:r>
          </a:p>
          <a:p>
            <a:pPr marL="0" indent="0">
              <a:lnSpc>
                <a:spcPct val="70000"/>
              </a:lnSpc>
              <a:spcBef>
                <a:spcPts val="1200"/>
              </a:spcBef>
              <a:buNone/>
            </a:pPr>
            <a:r>
              <a:rPr lang="en-GB" sz="1200" b="1" dirty="0"/>
              <a:t>shadow</a:t>
            </a:r>
            <a:r>
              <a:rPr lang="en-GB" sz="1200" dirty="0"/>
              <a:t> - an area where direct light from a light source cannot reach due to obstruction by an object</a:t>
            </a:r>
          </a:p>
          <a:p>
            <a:pPr marL="0" indent="0">
              <a:lnSpc>
                <a:spcPct val="70000"/>
              </a:lnSpc>
              <a:spcBef>
                <a:spcPts val="1200"/>
              </a:spcBef>
              <a:buNone/>
            </a:pPr>
            <a:r>
              <a:rPr lang="en-GB" sz="1200" b="1" dirty="0"/>
              <a:t>opaque</a:t>
            </a:r>
            <a:r>
              <a:rPr lang="en-GB" sz="1200" dirty="0"/>
              <a:t> - opaque materials do not let any light pass through them. They block the light</a:t>
            </a:r>
          </a:p>
          <a:p>
            <a:pPr marL="0" indent="0">
              <a:lnSpc>
                <a:spcPct val="70000"/>
              </a:lnSpc>
              <a:spcBef>
                <a:spcPts val="1200"/>
              </a:spcBef>
              <a:buNone/>
            </a:pPr>
            <a:r>
              <a:rPr lang="en-GB" sz="1200" b="1" dirty="0"/>
              <a:t>translucent</a:t>
            </a:r>
            <a:r>
              <a:rPr lang="en-GB" sz="1200" dirty="0"/>
              <a:t> - translucent materials let some light through, but scatter the light in all directions </a:t>
            </a:r>
            <a:r>
              <a:rPr lang="en-GB" sz="1200" dirty="0" smtClean="0"/>
              <a:t>so that </a:t>
            </a:r>
            <a:r>
              <a:rPr lang="en-GB" sz="1200" dirty="0"/>
              <a:t>they cannot see clearly through them</a:t>
            </a:r>
          </a:p>
          <a:p>
            <a:pPr marL="0" indent="0">
              <a:lnSpc>
                <a:spcPct val="70000"/>
              </a:lnSpc>
              <a:spcBef>
                <a:spcPts val="1200"/>
              </a:spcBef>
              <a:buNone/>
            </a:pPr>
            <a:r>
              <a:rPr lang="en-GB" sz="1200" b="1" dirty="0"/>
              <a:t>transparent</a:t>
            </a:r>
            <a:r>
              <a:rPr lang="en-GB" sz="1200" dirty="0"/>
              <a:t> - transparent materials let light pass through them in straight lines so that you </a:t>
            </a:r>
            <a:r>
              <a:rPr lang="en-GB" sz="1200" dirty="0" smtClean="0"/>
              <a:t>can see </a:t>
            </a:r>
            <a:r>
              <a:rPr lang="en-GB" sz="1200" dirty="0"/>
              <a:t>clearly through them</a:t>
            </a:r>
          </a:p>
          <a:p>
            <a:pPr marL="0" indent="0">
              <a:lnSpc>
                <a:spcPct val="70000"/>
              </a:lnSpc>
              <a:spcBef>
                <a:spcPts val="1200"/>
              </a:spcBef>
              <a:buNone/>
            </a:pPr>
            <a:r>
              <a:rPr lang="en-GB" sz="1200" b="1" dirty="0"/>
              <a:t>luminous</a:t>
            </a:r>
            <a:r>
              <a:rPr lang="en-GB" sz="1200" dirty="0"/>
              <a:t> - giving off light, bright or shining</a:t>
            </a:r>
          </a:p>
        </p:txBody>
      </p:sp>
      <p:pic>
        <p:nvPicPr>
          <p:cNvPr id="24" name="Picture 23"/>
          <p:cNvPicPr>
            <a:picLocks noChangeAspect="1"/>
          </p:cNvPicPr>
          <p:nvPr/>
        </p:nvPicPr>
        <p:blipFill>
          <a:blip r:embed="rId2"/>
          <a:stretch>
            <a:fillRect/>
          </a:stretch>
        </p:blipFill>
        <p:spPr>
          <a:xfrm>
            <a:off x="11082095" y="4583857"/>
            <a:ext cx="956955" cy="835049"/>
          </a:xfrm>
          <a:prstGeom prst="rect">
            <a:avLst/>
          </a:prstGeom>
        </p:spPr>
      </p:pic>
      <p:pic>
        <p:nvPicPr>
          <p:cNvPr id="4" name="Picture 3"/>
          <p:cNvPicPr>
            <a:picLocks noChangeAspect="1"/>
          </p:cNvPicPr>
          <p:nvPr/>
        </p:nvPicPr>
        <p:blipFill>
          <a:blip r:embed="rId3"/>
          <a:stretch>
            <a:fillRect/>
          </a:stretch>
        </p:blipFill>
        <p:spPr>
          <a:xfrm>
            <a:off x="9575712" y="5499245"/>
            <a:ext cx="2551218" cy="1279417"/>
          </a:xfrm>
          <a:prstGeom prst="rect">
            <a:avLst/>
          </a:prstGeom>
        </p:spPr>
      </p:pic>
    </p:spTree>
    <p:extLst>
      <p:ext uri="{BB962C8B-B14F-4D97-AF65-F5344CB8AC3E}">
        <p14:creationId xmlns:p14="http://schemas.microsoft.com/office/powerpoint/2010/main" val="98428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015551823"/>
              </p:ext>
            </p:extLst>
          </p:nvPr>
        </p:nvGraphicFramePr>
        <p:xfrm>
          <a:off x="112292" y="92893"/>
          <a:ext cx="11983060" cy="1540680"/>
        </p:xfrm>
        <a:graphic>
          <a:graphicData uri="http://schemas.openxmlformats.org/drawingml/2006/table">
            <a:tbl>
              <a:tblPr firstRow="1" bandRow="1">
                <a:tableStyleId>{5C22544A-7EE6-4342-B048-85BDC9FD1C3A}</a:tableStyleId>
              </a:tblPr>
              <a:tblGrid>
                <a:gridCol w="2396612">
                  <a:extLst>
                    <a:ext uri="{9D8B030D-6E8A-4147-A177-3AD203B41FA5}">
                      <a16:colId xmlns:a16="http://schemas.microsoft.com/office/drawing/2014/main" val="2492426390"/>
                    </a:ext>
                  </a:extLst>
                </a:gridCol>
                <a:gridCol w="2396612">
                  <a:extLst>
                    <a:ext uri="{9D8B030D-6E8A-4147-A177-3AD203B41FA5}">
                      <a16:colId xmlns:a16="http://schemas.microsoft.com/office/drawing/2014/main" val="356198671"/>
                    </a:ext>
                  </a:extLst>
                </a:gridCol>
                <a:gridCol w="2396612">
                  <a:extLst>
                    <a:ext uri="{9D8B030D-6E8A-4147-A177-3AD203B41FA5}">
                      <a16:colId xmlns:a16="http://schemas.microsoft.com/office/drawing/2014/main" val="2572164240"/>
                    </a:ext>
                  </a:extLst>
                </a:gridCol>
                <a:gridCol w="2396612">
                  <a:extLst>
                    <a:ext uri="{9D8B030D-6E8A-4147-A177-3AD203B41FA5}">
                      <a16:colId xmlns:a16="http://schemas.microsoft.com/office/drawing/2014/main" val="2683159159"/>
                    </a:ext>
                  </a:extLst>
                </a:gridCol>
                <a:gridCol w="2396612">
                  <a:extLst>
                    <a:ext uri="{9D8B030D-6E8A-4147-A177-3AD203B41FA5}">
                      <a16:colId xmlns:a16="http://schemas.microsoft.com/office/drawing/2014/main" val="3043283335"/>
                    </a:ext>
                  </a:extLst>
                </a:gridCol>
              </a:tblGrid>
              <a:tr h="285211">
                <a:tc gridSpan="5">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3 – Animals including humans: </a:t>
                      </a:r>
                      <a:r>
                        <a:rPr lang="en-US" sz="1800" b="1" kern="1200" dirty="0" smtClean="0">
                          <a:solidFill>
                            <a:schemeClr val="lt1"/>
                          </a:solidFill>
                          <a:effectLst/>
                          <a:latin typeface="+mn-lt"/>
                          <a:ea typeface="+mn-ea"/>
                          <a:cs typeface="+mn-cs"/>
                        </a:rPr>
                        <a:t>How do the systems inside our body work to make a healthy human?</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dirty="0">
                          <a:effectLst/>
                          <a:latin typeface="Grammarsaurus"/>
                          <a:ea typeface="Arial MT"/>
                          <a:cs typeface="Arial MT"/>
                        </a:rPr>
                        <a:t>Key</a:t>
                      </a:r>
                      <a:r>
                        <a:rPr lang="en-US" sz="1400" b="1" spc="-10" dirty="0">
                          <a:effectLst/>
                          <a:latin typeface="Grammarsaurus"/>
                          <a:ea typeface="Arial MT"/>
                          <a:cs typeface="Arial MT"/>
                        </a:rPr>
                        <a:t> </a:t>
                      </a:r>
                      <a:r>
                        <a:rPr lang="en-US" sz="1400" b="1" dirty="0">
                          <a:effectLst/>
                          <a:latin typeface="Grammarsaurus"/>
                          <a:ea typeface="Arial MT"/>
                          <a:cs typeface="Arial MT"/>
                        </a:rPr>
                        <a:t>question:</a:t>
                      </a:r>
                      <a:endParaRPr lang="en-GB" sz="1800" dirty="0">
                        <a:effectLst/>
                        <a:latin typeface="Arial MT"/>
                        <a:ea typeface="Arial MT"/>
                        <a:cs typeface="Arial MT"/>
                      </a:endParaRPr>
                    </a:p>
                    <a:p>
                      <a:pPr marL="102870">
                        <a:spcBef>
                          <a:spcPts val="430"/>
                        </a:spcBef>
                        <a:spcAft>
                          <a:spcPts val="0"/>
                        </a:spcAft>
                      </a:pPr>
                      <a:r>
                        <a:rPr lang="en-US" sz="1400" dirty="0" smtClean="0">
                          <a:effectLst/>
                          <a:latin typeface="Grammarsaurus"/>
                          <a:ea typeface="Arial MT"/>
                          <a:cs typeface="Arial" panose="020B0604020202020204" pitchFamily="34" charset="0"/>
                        </a:rPr>
                        <a:t>How</a:t>
                      </a:r>
                      <a:r>
                        <a:rPr lang="en-US" sz="1400" baseline="0" dirty="0" smtClean="0">
                          <a:effectLst/>
                          <a:latin typeface="Grammarsaurus"/>
                          <a:ea typeface="Arial MT"/>
                          <a:cs typeface="Arial" panose="020B0604020202020204" pitchFamily="34" charset="0"/>
                        </a:rPr>
                        <a:t> does our skeleton help us?</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a:spcBef>
                          <a:spcPts val="435"/>
                        </a:spcBef>
                        <a:spcAft>
                          <a:spcPts val="0"/>
                        </a:spcAft>
                      </a:pPr>
                      <a:r>
                        <a:rPr lang="en-US" sz="1400" spc="-40" dirty="0" smtClean="0">
                          <a:effectLst/>
                          <a:latin typeface="Grammarsaurus"/>
                          <a:ea typeface="Arial MT"/>
                          <a:cs typeface="Arial" panose="020B0604020202020204" pitchFamily="34" charset="0"/>
                        </a:rPr>
                        <a:t>Do</a:t>
                      </a:r>
                      <a:r>
                        <a:rPr lang="en-US" sz="1400" spc="-40" baseline="0" dirty="0" smtClean="0">
                          <a:effectLst/>
                          <a:latin typeface="Grammarsaurus"/>
                          <a:ea typeface="Arial MT"/>
                          <a:cs typeface="Arial" panose="020B0604020202020204" pitchFamily="34" charset="0"/>
                        </a:rPr>
                        <a:t> our bones affect what we can do</a:t>
                      </a:r>
                      <a:r>
                        <a:rPr lang="en-US" sz="1400" spc="-4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What</a:t>
                      </a:r>
                      <a:r>
                        <a:rPr lang="en-US" sz="1400" spc="-30" baseline="0" dirty="0" smtClean="0">
                          <a:effectLst/>
                          <a:latin typeface="Grammarsaurus"/>
                          <a:ea typeface="Arial MT"/>
                          <a:cs typeface="Arial" panose="020B0604020202020204" pitchFamily="34" charset="0"/>
                        </a:rPr>
                        <a:t> do our muscles do</a:t>
                      </a:r>
                      <a:r>
                        <a:rPr lang="en-US" sz="1400" spc="-3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marR="184785">
                        <a:lnSpc>
                          <a:spcPct val="95000"/>
                        </a:lnSpc>
                        <a:spcBef>
                          <a:spcPts val="475"/>
                        </a:spcBef>
                        <a:spcAft>
                          <a:spcPts val="0"/>
                        </a:spcAft>
                      </a:pPr>
                      <a:r>
                        <a:rPr lang="en-US" sz="1400" spc="-20" dirty="0" smtClean="0">
                          <a:effectLst/>
                          <a:latin typeface="Grammarsaurus"/>
                          <a:ea typeface="Arial MT"/>
                          <a:cs typeface="Arial" panose="020B0604020202020204" pitchFamily="34" charset="0"/>
                        </a:rPr>
                        <a:t>Do</a:t>
                      </a:r>
                      <a:r>
                        <a:rPr lang="en-US" sz="1400" spc="-20" baseline="0" dirty="0" smtClean="0">
                          <a:effectLst/>
                          <a:latin typeface="Grammarsaurus"/>
                          <a:ea typeface="Arial MT"/>
                          <a:cs typeface="Arial" panose="020B0604020202020204" pitchFamily="34" charset="0"/>
                        </a:rPr>
                        <a:t> all animals have the same skeleton</a:t>
                      </a:r>
                      <a:r>
                        <a:rPr lang="en-US" sz="1400" spc="-2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5885">
                        <a:spcBef>
                          <a:spcPts val="435"/>
                        </a:spcBef>
                        <a:spcAft>
                          <a:spcPts val="0"/>
                        </a:spcAft>
                      </a:pPr>
                      <a:r>
                        <a:rPr lang="en-US" sz="1300" dirty="0" smtClean="0">
                          <a:effectLst/>
                          <a:latin typeface="Grammarsaurus"/>
                          <a:ea typeface="Arial MT"/>
                          <a:cs typeface="Arial" panose="020B0604020202020204" pitchFamily="34" charset="0"/>
                        </a:rPr>
                        <a:t>What</a:t>
                      </a:r>
                      <a:r>
                        <a:rPr lang="en-US" sz="1300" baseline="0" dirty="0" smtClean="0">
                          <a:effectLst/>
                          <a:latin typeface="Grammarsaurus"/>
                          <a:ea typeface="Arial MT"/>
                          <a:cs typeface="Arial" panose="020B0604020202020204" pitchFamily="34" charset="0"/>
                        </a:rPr>
                        <a:t> types of nutrition do we need</a:t>
                      </a:r>
                      <a:r>
                        <a:rPr lang="en-US" sz="1300" dirty="0" smtClean="0">
                          <a:effectLst/>
                          <a:latin typeface="Grammarsaurus"/>
                          <a:ea typeface="Arial MT"/>
                          <a:cs typeface="Arial" panose="020B0604020202020204" pitchFamily="34" charset="0"/>
                        </a:rPr>
                        <a:t>?</a:t>
                      </a:r>
                      <a:endParaRPr lang="en-GB" sz="13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5" y="1737152"/>
            <a:ext cx="9624716" cy="1063139"/>
            <a:chOff x="1704781" y="1763526"/>
            <a:chExt cx="4812632" cy="977706"/>
          </a:xfrm>
        </p:grpSpPr>
        <p:sp>
          <p:nvSpPr>
            <p:cNvPr id="13" name="Rectangle 12"/>
            <p:cNvSpPr/>
            <p:nvPr/>
          </p:nvSpPr>
          <p:spPr>
            <a:xfrm>
              <a:off x="1704781" y="2002487"/>
              <a:ext cx="4812632" cy="738745"/>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about the structure of the human skeleton and how the muscles also work alongside the skeleton to support and protect the human body. They will then look at how skeletons differ in different animals. Finally, children will look at nutrition and the importance of eating a healthy diet.</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2426675" y="3034362"/>
            <a:ext cx="9627580" cy="1834096"/>
            <a:chOff x="6694675" y="1763526"/>
            <a:chExt cx="5145125" cy="2034751"/>
          </a:xfrm>
        </p:grpSpPr>
        <p:sp>
          <p:nvSpPr>
            <p:cNvPr id="16" name="Text Box 3"/>
            <p:cNvSpPr txBox="1">
              <a:spLocks noChangeArrowheads="1"/>
            </p:cNvSpPr>
            <p:nvPr/>
          </p:nvSpPr>
          <p:spPr bwMode="auto">
            <a:xfrm>
              <a:off x="6694676" y="2126184"/>
              <a:ext cx="5145124" cy="16720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have misconceptions about the bones in our body and where they are. They may think we have fewer bones and that the bones do not cover our whole body. </a:t>
              </a: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also think that animals have the same skeleton as humans. </a:t>
              </a: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have misconceptions about muscles. Some children think that only males have muscles but children need to understand that all humans have muscles in order to move. </a:t>
              </a: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have misconceptions about the word diet. We need to explain that a diet just means what an animal eats e.g. a shark’s diet is smaller fish. Some children may have heard this term used when people want to lose weight.</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6675" y="4941169"/>
            <a:ext cx="7085113" cy="1644770"/>
            <a:chOff x="1996878" y="5144408"/>
            <a:chExt cx="7085113" cy="1412416"/>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1034724"/>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342900" marR="154305" lvl="0" indent="-342900">
                <a:lnSpc>
                  <a:spcPct val="118000"/>
                </a:lnSpc>
                <a:spcBef>
                  <a:spcPts val="210"/>
                </a:spcBef>
                <a:spcAft>
                  <a:spcPts val="0"/>
                </a:spcAft>
                <a:buClr>
                  <a:srgbClr val="1A232B"/>
                </a:buClr>
                <a:buSzPts val="900"/>
                <a:buFont typeface="Arial" panose="020B0604020202020204" pitchFamily="34" charset="0"/>
                <a:buChar char="•"/>
                <a:tabLst>
                  <a:tab pos="187960" algn="l"/>
                </a:tabLst>
              </a:pPr>
              <a:r>
                <a:rPr lang="en-US" sz="1200" spc="-20" dirty="0" smtClean="0">
                  <a:effectLst/>
                  <a:latin typeface="Arial" panose="020B0604020202020204" pitchFamily="34" charset="0"/>
                  <a:ea typeface="Arial" panose="020B0604020202020204" pitchFamily="34" charset="0"/>
                </a:rPr>
                <a:t>identify that animals, including humans, need the right types and amount of nutrition, and that they cannot make their own food; they get nutrition from what they eat.</a:t>
              </a:r>
              <a:endParaRPr lang="en-GB" sz="1600" dirty="0" smtClean="0">
                <a:effectLst/>
                <a:latin typeface="Arial" panose="020B0604020202020204" pitchFamily="34" charset="0"/>
                <a:ea typeface="Arial" panose="020B0604020202020204" pitchFamily="34" charset="0"/>
              </a:endParaRPr>
            </a:p>
            <a:p>
              <a:pPr marL="342900" marR="154305" lvl="0" indent="-342900">
                <a:lnSpc>
                  <a:spcPct val="118000"/>
                </a:lnSpc>
                <a:spcAft>
                  <a:spcPts val="0"/>
                </a:spcAft>
                <a:buClr>
                  <a:srgbClr val="1A232B"/>
                </a:buClr>
                <a:buSzPts val="900"/>
                <a:buFont typeface="Arial" panose="020B0604020202020204" pitchFamily="34" charset="0"/>
                <a:buChar char="•"/>
                <a:tabLst>
                  <a:tab pos="187960" algn="l"/>
                </a:tabLst>
              </a:pPr>
              <a:r>
                <a:rPr lang="en-US" sz="1200" spc="-20" dirty="0" smtClean="0">
                  <a:effectLst/>
                  <a:latin typeface="Arial" panose="020B0604020202020204" pitchFamily="34" charset="0"/>
                  <a:ea typeface="Arial" panose="020B0604020202020204" pitchFamily="34" charset="0"/>
                </a:rPr>
                <a:t>identify that humans and some other animals have skeletons and muscles for support,</a:t>
              </a:r>
              <a:r>
                <a:rPr lang="en-US" sz="1200" spc="-22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protection</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and</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movement.</a:t>
              </a:r>
              <a:endParaRPr lang="en-GB" sz="16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70342" y="1723292"/>
            <a:ext cx="2312372" cy="4988290"/>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400" b="1" dirty="0"/>
              <a:t>nutrition</a:t>
            </a:r>
            <a:r>
              <a:rPr lang="en-GB" sz="1400" dirty="0"/>
              <a:t> – food or nourishment</a:t>
            </a:r>
          </a:p>
          <a:p>
            <a:pPr marL="0" indent="0">
              <a:lnSpc>
                <a:spcPct val="70000"/>
              </a:lnSpc>
              <a:spcBef>
                <a:spcPts val="1200"/>
              </a:spcBef>
              <a:buNone/>
            </a:pPr>
            <a:r>
              <a:rPr lang="en-GB" sz="1400" b="1" dirty="0"/>
              <a:t>skeleton</a:t>
            </a:r>
            <a:r>
              <a:rPr lang="en-GB" sz="1400" dirty="0"/>
              <a:t> – the framework of bones that supports the body of an animal</a:t>
            </a:r>
          </a:p>
          <a:p>
            <a:pPr marL="0" indent="0">
              <a:lnSpc>
                <a:spcPct val="70000"/>
              </a:lnSpc>
              <a:spcBef>
                <a:spcPts val="1200"/>
              </a:spcBef>
              <a:buNone/>
            </a:pPr>
            <a:r>
              <a:rPr lang="en-GB" sz="1400" b="1" dirty="0"/>
              <a:t>muscles</a:t>
            </a:r>
            <a:r>
              <a:rPr lang="en-GB" sz="1400" dirty="0"/>
              <a:t> – a bundle of tissue in the body of an animal that can contract enabling movement </a:t>
            </a:r>
            <a:endParaRPr lang="en-GB" sz="1400" dirty="0" smtClean="0"/>
          </a:p>
          <a:p>
            <a:pPr marL="0" indent="0">
              <a:lnSpc>
                <a:spcPct val="70000"/>
              </a:lnSpc>
              <a:spcBef>
                <a:spcPts val="1200"/>
              </a:spcBef>
              <a:buNone/>
            </a:pPr>
            <a:r>
              <a:rPr lang="en-GB" sz="1400" b="1" dirty="0" smtClean="0"/>
              <a:t>healthy</a:t>
            </a:r>
            <a:r>
              <a:rPr lang="en-GB" sz="1400" dirty="0" smtClean="0"/>
              <a:t> </a:t>
            </a:r>
            <a:r>
              <a:rPr lang="en-GB" sz="1400" dirty="0"/>
              <a:t>– good for your health</a:t>
            </a:r>
          </a:p>
          <a:p>
            <a:pPr marL="0" indent="0">
              <a:lnSpc>
                <a:spcPct val="70000"/>
              </a:lnSpc>
              <a:spcBef>
                <a:spcPts val="1200"/>
              </a:spcBef>
              <a:buNone/>
            </a:pPr>
            <a:r>
              <a:rPr lang="en-GB" sz="1400" b="1" dirty="0"/>
              <a:t>unhealthy</a:t>
            </a:r>
            <a:r>
              <a:rPr lang="en-GB" sz="1400" dirty="0"/>
              <a:t> – not good for your </a:t>
            </a:r>
            <a:r>
              <a:rPr lang="en-GB" sz="1400" dirty="0" smtClean="0"/>
              <a:t>health</a:t>
            </a:r>
          </a:p>
          <a:p>
            <a:pPr marL="0" indent="0">
              <a:lnSpc>
                <a:spcPct val="70000"/>
              </a:lnSpc>
              <a:spcBef>
                <a:spcPts val="1200"/>
              </a:spcBef>
              <a:buNone/>
            </a:pPr>
            <a:r>
              <a:rPr lang="en-GB" sz="1400" b="1" dirty="0" smtClean="0"/>
              <a:t>diet</a:t>
            </a:r>
            <a:r>
              <a:rPr lang="en-GB" sz="1400" dirty="0" smtClean="0"/>
              <a:t> </a:t>
            </a:r>
            <a:r>
              <a:rPr lang="en-GB" sz="1400" dirty="0"/>
              <a:t>– the food that an animal eats </a:t>
            </a:r>
            <a:endParaRPr lang="en-GB" sz="1400" dirty="0" smtClean="0"/>
          </a:p>
          <a:p>
            <a:pPr marL="0" indent="0">
              <a:lnSpc>
                <a:spcPct val="70000"/>
              </a:lnSpc>
              <a:spcBef>
                <a:spcPts val="1200"/>
              </a:spcBef>
              <a:buNone/>
            </a:pPr>
            <a:r>
              <a:rPr lang="en-GB" sz="1400" b="1" dirty="0" smtClean="0"/>
              <a:t>bones</a:t>
            </a:r>
            <a:r>
              <a:rPr lang="en-GB" sz="1400" dirty="0" smtClean="0"/>
              <a:t> </a:t>
            </a:r>
            <a:r>
              <a:rPr lang="en-GB" sz="1400" dirty="0"/>
              <a:t>– a solid part of the skeleton</a:t>
            </a:r>
          </a:p>
          <a:p>
            <a:pPr marL="0" indent="0">
              <a:lnSpc>
                <a:spcPct val="70000"/>
              </a:lnSpc>
              <a:spcBef>
                <a:spcPts val="1200"/>
              </a:spcBef>
              <a:buNone/>
            </a:pPr>
            <a:r>
              <a:rPr lang="en-GB" sz="1400" b="1" dirty="0"/>
              <a:t>vertebrate</a:t>
            </a:r>
            <a:r>
              <a:rPr lang="en-GB" sz="1400" dirty="0"/>
              <a:t> – an animal with a backbone (spine</a:t>
            </a:r>
            <a:r>
              <a:rPr lang="en-GB" sz="1400" dirty="0" smtClean="0"/>
              <a:t>)</a:t>
            </a:r>
          </a:p>
          <a:p>
            <a:pPr marL="0" indent="0">
              <a:lnSpc>
                <a:spcPct val="70000"/>
              </a:lnSpc>
              <a:spcBef>
                <a:spcPts val="1200"/>
              </a:spcBef>
              <a:buNone/>
            </a:pPr>
            <a:r>
              <a:rPr lang="en-GB" sz="1400" b="1" dirty="0" smtClean="0"/>
              <a:t>invertebrate</a:t>
            </a:r>
            <a:r>
              <a:rPr lang="en-GB" sz="1400" dirty="0" smtClean="0"/>
              <a:t> </a:t>
            </a:r>
            <a:r>
              <a:rPr lang="en-GB" sz="1400" dirty="0"/>
              <a:t>- an animal without a backbone (spine)</a:t>
            </a:r>
          </a:p>
        </p:txBody>
      </p:sp>
      <p:pic>
        <p:nvPicPr>
          <p:cNvPr id="24" name="Picture 23"/>
          <p:cNvPicPr>
            <a:picLocks noChangeAspect="1"/>
          </p:cNvPicPr>
          <p:nvPr/>
        </p:nvPicPr>
        <p:blipFill>
          <a:blip r:embed="rId2"/>
          <a:stretch>
            <a:fillRect/>
          </a:stretch>
        </p:blipFill>
        <p:spPr>
          <a:xfrm>
            <a:off x="11082095" y="4583857"/>
            <a:ext cx="956955" cy="835049"/>
          </a:xfrm>
          <a:prstGeom prst="rect">
            <a:avLst/>
          </a:prstGeom>
        </p:spPr>
      </p:pic>
      <p:pic>
        <p:nvPicPr>
          <p:cNvPr id="23" name="Picture 22"/>
          <p:cNvPicPr>
            <a:picLocks noChangeAspect="1"/>
          </p:cNvPicPr>
          <p:nvPr/>
        </p:nvPicPr>
        <p:blipFill>
          <a:blip r:embed="rId3"/>
          <a:stretch>
            <a:fillRect/>
          </a:stretch>
        </p:blipFill>
        <p:spPr>
          <a:xfrm>
            <a:off x="9613834" y="5263692"/>
            <a:ext cx="1642403" cy="1565730"/>
          </a:xfrm>
          <a:prstGeom prst="rect">
            <a:avLst/>
          </a:prstGeom>
        </p:spPr>
      </p:pic>
    </p:spTree>
    <p:extLst>
      <p:ext uri="{BB962C8B-B14F-4D97-AF65-F5344CB8AC3E}">
        <p14:creationId xmlns:p14="http://schemas.microsoft.com/office/powerpoint/2010/main" val="89092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053317972"/>
              </p:ext>
            </p:extLst>
          </p:nvPr>
        </p:nvGraphicFramePr>
        <p:xfrm>
          <a:off x="125813" y="53646"/>
          <a:ext cx="11983062" cy="1540680"/>
        </p:xfrm>
        <a:graphic>
          <a:graphicData uri="http://schemas.openxmlformats.org/drawingml/2006/table">
            <a:tbl>
              <a:tblPr firstRow="1" bandRow="1">
                <a:tableStyleId>{5C22544A-7EE6-4342-B048-85BDC9FD1C3A}</a:tableStyleId>
              </a:tblPr>
              <a:tblGrid>
                <a:gridCol w="1997177">
                  <a:extLst>
                    <a:ext uri="{9D8B030D-6E8A-4147-A177-3AD203B41FA5}">
                      <a16:colId xmlns:a16="http://schemas.microsoft.com/office/drawing/2014/main" val="2492426390"/>
                    </a:ext>
                  </a:extLst>
                </a:gridCol>
                <a:gridCol w="1997177">
                  <a:extLst>
                    <a:ext uri="{9D8B030D-6E8A-4147-A177-3AD203B41FA5}">
                      <a16:colId xmlns:a16="http://schemas.microsoft.com/office/drawing/2014/main" val="356198671"/>
                    </a:ext>
                  </a:extLst>
                </a:gridCol>
                <a:gridCol w="1997177">
                  <a:extLst>
                    <a:ext uri="{9D8B030D-6E8A-4147-A177-3AD203B41FA5}">
                      <a16:colId xmlns:a16="http://schemas.microsoft.com/office/drawing/2014/main" val="2572164240"/>
                    </a:ext>
                  </a:extLst>
                </a:gridCol>
                <a:gridCol w="1997177">
                  <a:extLst>
                    <a:ext uri="{9D8B030D-6E8A-4147-A177-3AD203B41FA5}">
                      <a16:colId xmlns:a16="http://schemas.microsoft.com/office/drawing/2014/main" val="2683159159"/>
                    </a:ext>
                  </a:extLst>
                </a:gridCol>
                <a:gridCol w="1997177">
                  <a:extLst>
                    <a:ext uri="{9D8B030D-6E8A-4147-A177-3AD203B41FA5}">
                      <a16:colId xmlns:a16="http://schemas.microsoft.com/office/drawing/2014/main" val="3043283335"/>
                    </a:ext>
                  </a:extLst>
                </a:gridCol>
                <a:gridCol w="1997177">
                  <a:extLst>
                    <a:ext uri="{9D8B030D-6E8A-4147-A177-3AD203B41FA5}">
                      <a16:colId xmlns:a16="http://schemas.microsoft.com/office/drawing/2014/main" val="2541247236"/>
                    </a:ext>
                  </a:extLst>
                </a:gridCol>
              </a:tblGrid>
              <a:tr h="285211">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3 – Plants: </a:t>
                      </a:r>
                      <a:r>
                        <a:rPr lang="en-US" sz="1800" b="1" kern="1200" dirty="0" smtClean="0">
                          <a:solidFill>
                            <a:schemeClr val="lt1"/>
                          </a:solidFill>
                          <a:effectLst/>
                          <a:latin typeface="+mn-lt"/>
                          <a:ea typeface="+mn-ea"/>
                          <a:cs typeface="+mn-cs"/>
                        </a:rPr>
                        <a:t>How does each part of the plant fulfil its function?</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dirty="0">
                          <a:effectLst/>
                          <a:latin typeface="Grammarsaurus"/>
                          <a:ea typeface="Arial MT"/>
                          <a:cs typeface="Arial MT"/>
                        </a:rPr>
                        <a:t>Key</a:t>
                      </a:r>
                      <a:r>
                        <a:rPr lang="en-US" sz="1400" b="1" spc="-10" dirty="0">
                          <a:effectLst/>
                          <a:latin typeface="Grammarsaurus"/>
                          <a:ea typeface="Arial MT"/>
                          <a:cs typeface="Arial MT"/>
                        </a:rPr>
                        <a:t> </a:t>
                      </a:r>
                      <a:r>
                        <a:rPr lang="en-US" sz="1400" b="1" dirty="0">
                          <a:effectLst/>
                          <a:latin typeface="Grammarsaurus"/>
                          <a:ea typeface="Arial MT"/>
                          <a:cs typeface="Arial MT"/>
                        </a:rPr>
                        <a:t>question:</a:t>
                      </a:r>
                      <a:endParaRPr lang="en-GB" sz="1800" dirty="0">
                        <a:effectLst/>
                        <a:latin typeface="Arial MT"/>
                        <a:ea typeface="Arial MT"/>
                        <a:cs typeface="Arial MT"/>
                      </a:endParaRPr>
                    </a:p>
                    <a:p>
                      <a:pPr marL="102870">
                        <a:spcBef>
                          <a:spcPts val="430"/>
                        </a:spcBef>
                        <a:spcAft>
                          <a:spcPts val="0"/>
                        </a:spcAft>
                      </a:pPr>
                      <a:r>
                        <a:rPr lang="en-US" sz="1400" dirty="0" smtClean="0">
                          <a:effectLst/>
                          <a:latin typeface="Grammarsaurus"/>
                          <a:ea typeface="Arial MT"/>
                          <a:cs typeface="Arial" panose="020B0604020202020204" pitchFamily="34" charset="0"/>
                        </a:rPr>
                        <a:t>What do plants need?</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a:spcBef>
                          <a:spcPts val="435"/>
                        </a:spcBef>
                        <a:spcAft>
                          <a:spcPts val="0"/>
                        </a:spcAft>
                      </a:pPr>
                      <a:r>
                        <a:rPr lang="en-US" sz="1400" spc="-40" dirty="0" smtClean="0">
                          <a:effectLst/>
                          <a:latin typeface="Grammarsaurus"/>
                          <a:ea typeface="Arial MT"/>
                          <a:cs typeface="Arial" panose="020B0604020202020204" pitchFamily="34" charset="0"/>
                        </a:rPr>
                        <a:t>Do the different parts of the plant have</a:t>
                      </a:r>
                      <a:r>
                        <a:rPr lang="en-US" sz="1400" spc="-40" baseline="0" dirty="0" smtClean="0">
                          <a:effectLst/>
                          <a:latin typeface="Grammarsaurus"/>
                          <a:ea typeface="Arial MT"/>
                          <a:cs typeface="Arial" panose="020B0604020202020204" pitchFamily="34" charset="0"/>
                        </a:rPr>
                        <a:t> a function?</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What are roots?</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marR="184785">
                        <a:lnSpc>
                          <a:spcPct val="95000"/>
                        </a:lnSpc>
                        <a:spcBef>
                          <a:spcPts val="475"/>
                        </a:spcBef>
                        <a:spcAft>
                          <a:spcPts val="0"/>
                        </a:spcAft>
                      </a:pPr>
                      <a:r>
                        <a:rPr lang="en-US" sz="1400" spc="-20" dirty="0" smtClean="0">
                          <a:effectLst/>
                          <a:latin typeface="Grammarsaurus"/>
                          <a:ea typeface="Arial MT"/>
                          <a:cs typeface="Arial" panose="020B0604020202020204" pitchFamily="34" charset="0"/>
                        </a:rPr>
                        <a:t>How do plants transport water?</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5885">
                        <a:spcBef>
                          <a:spcPts val="435"/>
                        </a:spcBef>
                        <a:spcAft>
                          <a:spcPts val="0"/>
                        </a:spcAft>
                      </a:pPr>
                      <a:r>
                        <a:rPr lang="en-US" sz="1300" dirty="0" smtClean="0">
                          <a:effectLst/>
                          <a:latin typeface="Grammarsaurus"/>
                          <a:ea typeface="Arial MT"/>
                          <a:cs typeface="Arial" panose="020B0604020202020204" pitchFamily="34" charset="0"/>
                        </a:rPr>
                        <a:t>How do plants reproduce?</a:t>
                      </a:r>
                      <a:endParaRPr lang="en-GB" sz="13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95885">
                        <a:spcBef>
                          <a:spcPts val="435"/>
                        </a:spcBef>
                        <a:spcAft>
                          <a:spcPts val="0"/>
                        </a:spcAft>
                      </a:pPr>
                      <a:r>
                        <a:rPr lang="en-US" sz="1300" dirty="0" smtClean="0">
                          <a:effectLst/>
                          <a:latin typeface="Grammarsaurus"/>
                          <a:ea typeface="Arial MT"/>
                          <a:cs typeface="Arial" panose="020B0604020202020204" pitchFamily="34" charset="0"/>
                        </a:rPr>
                        <a:t>How are</a:t>
                      </a:r>
                      <a:r>
                        <a:rPr lang="en-US" sz="1300" baseline="0" dirty="0" smtClean="0">
                          <a:effectLst/>
                          <a:latin typeface="Grammarsaurus"/>
                          <a:ea typeface="Arial MT"/>
                          <a:cs typeface="Arial" panose="020B0604020202020204" pitchFamily="34" charset="0"/>
                        </a:rPr>
                        <a:t> seeds dispersed?</a:t>
                      </a:r>
                      <a:endParaRPr lang="en-GB" sz="13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638943" y="1737153"/>
            <a:ext cx="4835769" cy="2846704"/>
            <a:chOff x="1704781" y="1763526"/>
            <a:chExt cx="4812632" cy="1396670"/>
          </a:xfrm>
        </p:grpSpPr>
        <p:sp>
          <p:nvSpPr>
            <p:cNvPr id="13" name="Rectangle 12"/>
            <p:cNvSpPr/>
            <p:nvPr/>
          </p:nvSpPr>
          <p:spPr>
            <a:xfrm>
              <a:off x="1704781" y="2002487"/>
              <a:ext cx="4812632" cy="1157709"/>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During this unit of work, children will build upon their previous knowledge of plants and trees from Year 2 where children find out what plants need in order to stay healthy once they have grown. Throughout this topic, children will be creating a booklet. They will identify and describe the functions of the different parts of plants. They will explore what plants need for life and growth. Children will then complete an investigation to see how water is transported through plants. Children will also look at seeds and explore the different ways that plants disperse their seeds.</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851532" y="1723291"/>
            <a:ext cx="4152350" cy="2860566"/>
            <a:chOff x="6694675" y="1763526"/>
            <a:chExt cx="5145125" cy="2034751"/>
          </a:xfrm>
        </p:grpSpPr>
        <p:sp>
          <p:nvSpPr>
            <p:cNvPr id="16" name="Text Box 3"/>
            <p:cNvSpPr txBox="1">
              <a:spLocks noChangeArrowheads="1"/>
            </p:cNvSpPr>
            <p:nvPr/>
          </p:nvSpPr>
          <p:spPr bwMode="auto">
            <a:xfrm>
              <a:off x="6694676" y="2126184"/>
              <a:ext cx="5145124" cy="16720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not realise that plants are living things and that they can die. They may only think things with faces and brains are alive. </a:t>
              </a:r>
              <a:endParaRPr lang="en-GB" altLang="en-US" sz="1300" dirty="0" smtClean="0">
                <a:solidFill>
                  <a:prstClr val="black"/>
                </a:solidFill>
                <a:latin typeface="Arial" panose="020B0604020202020204" pitchFamily="34" charset="0"/>
                <a:ea typeface="Arial" panose="020B0604020202020204" pitchFamily="34" charset="0"/>
              </a:endParaRPr>
            </a:p>
            <a:p>
              <a:pPr lvl="0" eaLnBrk="0" fontAlgn="base" hangingPunct="0">
                <a:spcBef>
                  <a:spcPct val="0"/>
                </a:spcBef>
                <a:spcAft>
                  <a:spcPct val="0"/>
                </a:spcAft>
              </a:pP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not know that plants have roots in the ground that help the plant</a:t>
              </a:r>
              <a:r>
                <a:rPr lang="en-GB" altLang="en-US" sz="13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endParaRPr lang="en-GB" altLang="en-US" sz="13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think that all seeds look the same so we need to make sure that we allow them to explore and observe a variety of seeds and bulbs.</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620243" y="4783143"/>
            <a:ext cx="6636703" cy="1928439"/>
            <a:chOff x="1996878" y="5144408"/>
            <a:chExt cx="7085113" cy="1656011"/>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1278319"/>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342900" marR="87630" lvl="0" indent="-342900">
                <a:lnSpc>
                  <a:spcPct val="95000"/>
                </a:lnSpc>
                <a:spcBef>
                  <a:spcPts val="15"/>
                </a:spcBef>
                <a:spcAft>
                  <a:spcPts val="0"/>
                </a:spcAft>
                <a:buSzPts val="950"/>
                <a:buFont typeface="Arial" panose="020B0604020202020204" pitchFamily="34" charset="0"/>
                <a:buChar char="•"/>
                <a:tabLst>
                  <a:tab pos="193040" algn="l"/>
                </a:tabLst>
              </a:pPr>
              <a:r>
                <a:rPr lang="en-US" sz="1200" spc="-30" dirty="0" smtClean="0">
                  <a:effectLst/>
                  <a:latin typeface="Arial" panose="020B0604020202020204" pitchFamily="34" charset="0"/>
                  <a:ea typeface="Arial" panose="020B0604020202020204" pitchFamily="34" charset="0"/>
                </a:rPr>
                <a:t>identify and describe the functions of different parts of flowering plants: roots, stem/trunk, leaves</a:t>
              </a:r>
              <a:r>
                <a:rPr lang="en-US" sz="1200" spc="-22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and</a:t>
              </a:r>
              <a:r>
                <a:rPr lang="en-US" sz="1200" spc="2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flowers</a:t>
              </a:r>
              <a:endParaRPr lang="en-GB" sz="1600" dirty="0" smtClean="0">
                <a:effectLst/>
                <a:latin typeface="Arial" panose="020B0604020202020204" pitchFamily="34" charset="0"/>
                <a:ea typeface="Arial" panose="020B0604020202020204" pitchFamily="34" charset="0"/>
              </a:endParaRPr>
            </a:p>
            <a:p>
              <a:pPr marL="342900" marR="196850" lvl="0" indent="-342900">
                <a:lnSpc>
                  <a:spcPct val="95000"/>
                </a:lnSpc>
                <a:spcAft>
                  <a:spcPts val="0"/>
                </a:spcAft>
                <a:buSzPts val="950"/>
                <a:buFont typeface="Arial" panose="020B0604020202020204" pitchFamily="34" charset="0"/>
                <a:buChar char="•"/>
                <a:tabLst>
                  <a:tab pos="193040" algn="l"/>
                </a:tabLst>
              </a:pPr>
              <a:r>
                <a:rPr lang="en-US" sz="1200" spc="-30" dirty="0" smtClean="0">
                  <a:effectLst/>
                  <a:latin typeface="Arial" panose="020B0604020202020204" pitchFamily="34" charset="0"/>
                  <a:ea typeface="Arial" panose="020B0604020202020204" pitchFamily="34" charset="0"/>
                </a:rPr>
                <a:t>explore the requirements of plants for life and growth (air, light, water, nutrients from soil, and</a:t>
              </a:r>
              <a:r>
                <a:rPr lang="en-US" sz="1200" spc="-23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room</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to</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grow)</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and</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how</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they</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vary</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from</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plant</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to</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plant</a:t>
              </a:r>
              <a:endParaRPr lang="en-GB" sz="1600" dirty="0" smtClean="0">
                <a:effectLst/>
                <a:latin typeface="Arial" panose="020B0604020202020204" pitchFamily="34" charset="0"/>
                <a:ea typeface="Arial" panose="020B0604020202020204" pitchFamily="34" charset="0"/>
              </a:endParaRPr>
            </a:p>
            <a:p>
              <a:pPr marL="342900" lvl="0" indent="-342900">
                <a:lnSpc>
                  <a:spcPts val="1040"/>
                </a:lnSpc>
                <a:spcAft>
                  <a:spcPts val="0"/>
                </a:spcAft>
                <a:buSzPts val="950"/>
                <a:buFont typeface="Arial" panose="020B0604020202020204" pitchFamily="34" charset="0"/>
                <a:buChar char="•"/>
                <a:tabLst>
                  <a:tab pos="193040" algn="l"/>
                </a:tabLst>
              </a:pPr>
              <a:r>
                <a:rPr lang="en-US" sz="1200" dirty="0" smtClean="0">
                  <a:effectLst/>
                  <a:latin typeface="Arial" panose="020B0604020202020204" pitchFamily="34" charset="0"/>
                  <a:ea typeface="Arial" panose="020B0604020202020204" pitchFamily="34" charset="0"/>
                </a:rPr>
                <a:t>investigate</a:t>
              </a:r>
              <a:r>
                <a:rPr lang="en-US" sz="1200" spc="-4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4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way</a:t>
              </a:r>
              <a:r>
                <a:rPr lang="en-US" sz="1200" spc="-3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in</a:t>
              </a:r>
              <a:r>
                <a:rPr lang="en-US" sz="1200" spc="-4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which</a:t>
              </a:r>
              <a:r>
                <a:rPr lang="en-US" sz="1200" spc="-4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water</a:t>
              </a:r>
              <a:r>
                <a:rPr lang="en-US" sz="1200" spc="-3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is</a:t>
              </a:r>
              <a:r>
                <a:rPr lang="en-US" sz="1200" spc="-4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transported</a:t>
              </a:r>
              <a:r>
                <a:rPr lang="en-US" sz="1200" spc="-3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within</a:t>
              </a:r>
              <a:r>
                <a:rPr lang="en-US" sz="1200" spc="-4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plants</a:t>
              </a:r>
              <a:endParaRPr lang="en-GB" sz="1600" dirty="0" smtClean="0">
                <a:effectLst/>
                <a:latin typeface="Arial" panose="020B0604020202020204" pitchFamily="34" charset="0"/>
                <a:ea typeface="Arial" panose="020B0604020202020204" pitchFamily="34" charset="0"/>
              </a:endParaRPr>
            </a:p>
            <a:p>
              <a:pPr marL="342900" marR="155575" lvl="0" indent="-342900">
                <a:lnSpc>
                  <a:spcPct val="95000"/>
                </a:lnSpc>
                <a:spcBef>
                  <a:spcPts val="15"/>
                </a:spcBef>
                <a:spcAft>
                  <a:spcPts val="0"/>
                </a:spcAft>
                <a:buSzPts val="950"/>
                <a:buFont typeface="Arial" panose="020B0604020202020204" pitchFamily="34" charset="0"/>
                <a:buChar char="•"/>
                <a:tabLst>
                  <a:tab pos="193040" algn="l"/>
                </a:tabLst>
              </a:pPr>
              <a:r>
                <a:rPr lang="en-US" sz="1200" spc="-30" dirty="0" smtClean="0">
                  <a:effectLst/>
                  <a:latin typeface="Arial" panose="020B0604020202020204" pitchFamily="34" charset="0"/>
                  <a:ea typeface="Arial" panose="020B0604020202020204" pitchFamily="34" charset="0"/>
                </a:rPr>
                <a:t>explore the part that flowers play in the life cycle of flowering plants, including pollination, seed</a:t>
              </a:r>
              <a:r>
                <a:rPr lang="en-US" sz="1200" spc="-22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formation</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and</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seed</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dispersal.</a:t>
              </a:r>
              <a:endParaRPr lang="en-GB" sz="16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35169" y="1723291"/>
            <a:ext cx="2532185" cy="5117123"/>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plant</a:t>
            </a:r>
            <a:r>
              <a:rPr lang="en-GB" sz="1300" dirty="0"/>
              <a:t> – a living </a:t>
            </a:r>
            <a:r>
              <a:rPr lang="en-GB" sz="1300" dirty="0" smtClean="0"/>
              <a:t>organism</a:t>
            </a:r>
            <a:endParaRPr lang="en-GB" sz="1300" dirty="0"/>
          </a:p>
          <a:p>
            <a:pPr marL="0" indent="0">
              <a:lnSpc>
                <a:spcPct val="100000"/>
              </a:lnSpc>
              <a:spcBef>
                <a:spcPts val="0"/>
              </a:spcBef>
              <a:buNone/>
            </a:pPr>
            <a:r>
              <a:rPr lang="en-GB" sz="1300" b="1" dirty="0"/>
              <a:t>tree</a:t>
            </a:r>
            <a:r>
              <a:rPr lang="en-GB" sz="1300" dirty="0"/>
              <a:t> – a woody plant</a:t>
            </a:r>
          </a:p>
          <a:p>
            <a:pPr marL="0" indent="0">
              <a:lnSpc>
                <a:spcPct val="100000"/>
              </a:lnSpc>
              <a:spcBef>
                <a:spcPts val="0"/>
              </a:spcBef>
              <a:buNone/>
            </a:pPr>
            <a:r>
              <a:rPr lang="en-GB" sz="1300" b="1" dirty="0"/>
              <a:t>flower</a:t>
            </a:r>
            <a:r>
              <a:rPr lang="en-GB" sz="1300" dirty="0"/>
              <a:t> – the seed bearing part of a plant that is usually surrounded by brightly coloured petals </a:t>
            </a:r>
            <a:endParaRPr lang="en-GB" sz="1300" dirty="0" smtClean="0"/>
          </a:p>
          <a:p>
            <a:pPr marL="0" indent="0">
              <a:lnSpc>
                <a:spcPct val="100000"/>
              </a:lnSpc>
              <a:spcBef>
                <a:spcPts val="0"/>
              </a:spcBef>
              <a:buNone/>
            </a:pPr>
            <a:r>
              <a:rPr lang="en-GB" sz="1300" b="1" dirty="0" smtClean="0"/>
              <a:t>roots</a:t>
            </a:r>
            <a:r>
              <a:rPr lang="en-GB" sz="1300" dirty="0" smtClean="0"/>
              <a:t> </a:t>
            </a:r>
            <a:r>
              <a:rPr lang="en-GB" sz="1300" dirty="0"/>
              <a:t>– the part of the plant that attaches into the ground for support and nutrient collection </a:t>
            </a:r>
            <a:endParaRPr lang="en-GB" sz="1300" dirty="0" smtClean="0"/>
          </a:p>
          <a:p>
            <a:pPr marL="0" indent="0">
              <a:lnSpc>
                <a:spcPct val="100000"/>
              </a:lnSpc>
              <a:spcBef>
                <a:spcPts val="0"/>
              </a:spcBef>
              <a:buNone/>
            </a:pPr>
            <a:r>
              <a:rPr lang="en-GB" sz="1300" b="1" dirty="0" smtClean="0"/>
              <a:t>stem</a:t>
            </a:r>
            <a:r>
              <a:rPr lang="en-GB" sz="1300" dirty="0" smtClean="0"/>
              <a:t> </a:t>
            </a:r>
            <a:r>
              <a:rPr lang="en-GB" sz="1300" dirty="0"/>
              <a:t>– the main stalk of a plant</a:t>
            </a:r>
          </a:p>
          <a:p>
            <a:pPr marL="0" indent="0">
              <a:lnSpc>
                <a:spcPct val="100000"/>
              </a:lnSpc>
              <a:spcBef>
                <a:spcPts val="0"/>
              </a:spcBef>
              <a:buNone/>
            </a:pPr>
            <a:r>
              <a:rPr lang="en-GB" sz="1300" b="1" dirty="0"/>
              <a:t>leaf</a:t>
            </a:r>
            <a:r>
              <a:rPr lang="en-GB" sz="1300" dirty="0"/>
              <a:t> – part of a plant that is typically flat and hangs off the stem</a:t>
            </a:r>
          </a:p>
          <a:p>
            <a:pPr marL="0" indent="0">
              <a:lnSpc>
                <a:spcPct val="100000"/>
              </a:lnSpc>
              <a:spcBef>
                <a:spcPts val="0"/>
              </a:spcBef>
              <a:buNone/>
            </a:pPr>
            <a:r>
              <a:rPr lang="en-GB" sz="1300" b="1" dirty="0"/>
              <a:t>seed</a:t>
            </a:r>
            <a:r>
              <a:rPr lang="en-GB" sz="1300" dirty="0"/>
              <a:t> – a small part of a plant that can grow another plant</a:t>
            </a:r>
          </a:p>
          <a:p>
            <a:pPr marL="0" indent="0">
              <a:lnSpc>
                <a:spcPct val="100000"/>
              </a:lnSpc>
              <a:spcBef>
                <a:spcPts val="0"/>
              </a:spcBef>
              <a:buNone/>
            </a:pPr>
            <a:r>
              <a:rPr lang="en-GB" sz="1300" b="1" dirty="0"/>
              <a:t>bulb</a:t>
            </a:r>
            <a:r>
              <a:rPr lang="en-GB" sz="1300" dirty="0"/>
              <a:t> – a fleshy base of a plant that can grow another </a:t>
            </a:r>
            <a:r>
              <a:rPr lang="en-GB" sz="1300" dirty="0" smtClean="0"/>
              <a:t>plant</a:t>
            </a:r>
          </a:p>
          <a:p>
            <a:pPr marL="0" indent="0">
              <a:lnSpc>
                <a:spcPct val="100000"/>
              </a:lnSpc>
              <a:spcBef>
                <a:spcPts val="0"/>
              </a:spcBef>
              <a:buNone/>
            </a:pPr>
            <a:r>
              <a:rPr lang="en-GB" sz="1300" b="1" dirty="0" smtClean="0"/>
              <a:t>nutrients</a:t>
            </a:r>
            <a:r>
              <a:rPr lang="en-GB" sz="1300" dirty="0" smtClean="0"/>
              <a:t> </a:t>
            </a:r>
            <a:r>
              <a:rPr lang="en-GB" sz="1300" dirty="0"/>
              <a:t>– something that provides nourishment to a living </a:t>
            </a:r>
            <a:r>
              <a:rPr lang="en-GB" sz="1300" dirty="0" smtClean="0"/>
              <a:t>thing</a:t>
            </a:r>
          </a:p>
          <a:p>
            <a:pPr marL="0" indent="0">
              <a:lnSpc>
                <a:spcPct val="100000"/>
              </a:lnSpc>
              <a:spcBef>
                <a:spcPts val="0"/>
              </a:spcBef>
              <a:buNone/>
            </a:pPr>
            <a:r>
              <a:rPr lang="en-GB" sz="1300" b="1" dirty="0" smtClean="0"/>
              <a:t>pollination</a:t>
            </a:r>
            <a:r>
              <a:rPr lang="en-GB" sz="1300" dirty="0" smtClean="0"/>
              <a:t> </a:t>
            </a:r>
            <a:r>
              <a:rPr lang="en-GB" sz="1300" dirty="0"/>
              <a:t>– the transfer of pollen to allow fertilisation </a:t>
            </a:r>
            <a:endParaRPr lang="en-GB" sz="1300" dirty="0" smtClean="0"/>
          </a:p>
          <a:p>
            <a:pPr marL="0" indent="0">
              <a:lnSpc>
                <a:spcPct val="100000"/>
              </a:lnSpc>
              <a:spcBef>
                <a:spcPts val="0"/>
              </a:spcBef>
              <a:buNone/>
            </a:pPr>
            <a:r>
              <a:rPr lang="en-GB" sz="1300" b="1" dirty="0" smtClean="0"/>
              <a:t>formation</a:t>
            </a:r>
            <a:r>
              <a:rPr lang="en-GB" sz="1300" dirty="0" smtClean="0"/>
              <a:t> </a:t>
            </a:r>
            <a:r>
              <a:rPr lang="en-GB" sz="1300" dirty="0"/>
              <a:t>– to create</a:t>
            </a:r>
          </a:p>
          <a:p>
            <a:pPr marL="0" indent="0">
              <a:lnSpc>
                <a:spcPct val="100000"/>
              </a:lnSpc>
              <a:spcBef>
                <a:spcPts val="0"/>
              </a:spcBef>
              <a:buNone/>
            </a:pPr>
            <a:r>
              <a:rPr lang="en-GB" sz="1300" b="1" dirty="0"/>
              <a:t>dispersal</a:t>
            </a:r>
            <a:r>
              <a:rPr lang="en-GB" sz="1300" dirty="0"/>
              <a:t> – to distribute or spread over a wide </a:t>
            </a:r>
            <a:r>
              <a:rPr lang="en-GB" sz="1300" dirty="0" smtClean="0"/>
              <a:t>area</a:t>
            </a:r>
            <a:endParaRPr lang="en-GB" sz="1300" dirty="0"/>
          </a:p>
        </p:txBody>
      </p:sp>
      <p:pic>
        <p:nvPicPr>
          <p:cNvPr id="24" name="Picture 23"/>
          <p:cNvPicPr>
            <a:picLocks noChangeAspect="1"/>
          </p:cNvPicPr>
          <p:nvPr/>
        </p:nvPicPr>
        <p:blipFill>
          <a:blip r:embed="rId2"/>
          <a:stretch>
            <a:fillRect/>
          </a:stretch>
        </p:blipFill>
        <p:spPr>
          <a:xfrm>
            <a:off x="9310951" y="5723891"/>
            <a:ext cx="1152032" cy="1005275"/>
          </a:xfrm>
          <a:prstGeom prst="rect">
            <a:avLst/>
          </a:prstGeom>
        </p:spPr>
      </p:pic>
      <p:pic>
        <p:nvPicPr>
          <p:cNvPr id="2" name="Picture 1"/>
          <p:cNvPicPr>
            <a:picLocks noChangeAspect="1"/>
          </p:cNvPicPr>
          <p:nvPr/>
        </p:nvPicPr>
        <p:blipFill>
          <a:blip r:embed="rId3"/>
          <a:stretch>
            <a:fillRect/>
          </a:stretch>
        </p:blipFill>
        <p:spPr>
          <a:xfrm>
            <a:off x="10491636" y="4608436"/>
            <a:ext cx="1617239" cy="2231979"/>
          </a:xfrm>
          <a:prstGeom prst="rect">
            <a:avLst/>
          </a:prstGeom>
        </p:spPr>
      </p:pic>
    </p:spTree>
    <p:extLst>
      <p:ext uri="{BB962C8B-B14F-4D97-AF65-F5344CB8AC3E}">
        <p14:creationId xmlns:p14="http://schemas.microsoft.com/office/powerpoint/2010/main" val="206808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177318401"/>
              </p:ext>
            </p:extLst>
          </p:nvPr>
        </p:nvGraphicFramePr>
        <p:xfrm>
          <a:off x="125813" y="53646"/>
          <a:ext cx="11983062" cy="1544320"/>
        </p:xfrm>
        <a:graphic>
          <a:graphicData uri="http://schemas.openxmlformats.org/drawingml/2006/table">
            <a:tbl>
              <a:tblPr firstRow="1" bandRow="1">
                <a:tableStyleId>{5C22544A-7EE6-4342-B048-85BDC9FD1C3A}</a:tableStyleId>
              </a:tblPr>
              <a:tblGrid>
                <a:gridCol w="1997177">
                  <a:extLst>
                    <a:ext uri="{9D8B030D-6E8A-4147-A177-3AD203B41FA5}">
                      <a16:colId xmlns:a16="http://schemas.microsoft.com/office/drawing/2014/main" val="2492426390"/>
                    </a:ext>
                  </a:extLst>
                </a:gridCol>
                <a:gridCol w="1997177">
                  <a:extLst>
                    <a:ext uri="{9D8B030D-6E8A-4147-A177-3AD203B41FA5}">
                      <a16:colId xmlns:a16="http://schemas.microsoft.com/office/drawing/2014/main" val="356198671"/>
                    </a:ext>
                  </a:extLst>
                </a:gridCol>
                <a:gridCol w="1997177">
                  <a:extLst>
                    <a:ext uri="{9D8B030D-6E8A-4147-A177-3AD203B41FA5}">
                      <a16:colId xmlns:a16="http://schemas.microsoft.com/office/drawing/2014/main" val="2572164240"/>
                    </a:ext>
                  </a:extLst>
                </a:gridCol>
                <a:gridCol w="1997177">
                  <a:extLst>
                    <a:ext uri="{9D8B030D-6E8A-4147-A177-3AD203B41FA5}">
                      <a16:colId xmlns:a16="http://schemas.microsoft.com/office/drawing/2014/main" val="2683159159"/>
                    </a:ext>
                  </a:extLst>
                </a:gridCol>
                <a:gridCol w="1997177">
                  <a:extLst>
                    <a:ext uri="{9D8B030D-6E8A-4147-A177-3AD203B41FA5}">
                      <a16:colId xmlns:a16="http://schemas.microsoft.com/office/drawing/2014/main" val="3043283335"/>
                    </a:ext>
                  </a:extLst>
                </a:gridCol>
                <a:gridCol w="1997177">
                  <a:extLst>
                    <a:ext uri="{9D8B030D-6E8A-4147-A177-3AD203B41FA5}">
                      <a16:colId xmlns:a16="http://schemas.microsoft.com/office/drawing/2014/main" val="2541247236"/>
                    </a:ext>
                  </a:extLst>
                </a:gridCol>
              </a:tblGrid>
              <a:tr h="285211">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3 – Forces and Magnets: </a:t>
                      </a:r>
                      <a:r>
                        <a:rPr lang="en-US" sz="1800" b="1" kern="1200" dirty="0" smtClean="0">
                          <a:solidFill>
                            <a:schemeClr val="lt1"/>
                          </a:solidFill>
                          <a:effectLst/>
                          <a:latin typeface="+mn-lt"/>
                          <a:ea typeface="+mn-ea"/>
                          <a:cs typeface="+mn-cs"/>
                        </a:rPr>
                        <a:t>How do magnets work?</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dirty="0">
                          <a:effectLst/>
                          <a:latin typeface="Grammarsaurus"/>
                          <a:ea typeface="Arial MT"/>
                          <a:cs typeface="Arial MT"/>
                        </a:rPr>
                        <a:t>Key</a:t>
                      </a:r>
                      <a:r>
                        <a:rPr lang="en-US" sz="1400" b="1" spc="-10" dirty="0">
                          <a:effectLst/>
                          <a:latin typeface="Grammarsaurus"/>
                          <a:ea typeface="Arial MT"/>
                          <a:cs typeface="Arial MT"/>
                        </a:rPr>
                        <a:t> </a:t>
                      </a:r>
                      <a:r>
                        <a:rPr lang="en-US" sz="1400" b="1" dirty="0">
                          <a:effectLst/>
                          <a:latin typeface="Grammarsaurus"/>
                          <a:ea typeface="Arial MT"/>
                          <a:cs typeface="Arial MT"/>
                        </a:rPr>
                        <a:t>question:</a:t>
                      </a:r>
                      <a:endParaRPr lang="en-GB" sz="1800" dirty="0">
                        <a:effectLst/>
                        <a:latin typeface="Arial MT"/>
                        <a:ea typeface="Arial MT"/>
                        <a:cs typeface="Arial MT"/>
                      </a:endParaRPr>
                    </a:p>
                    <a:p>
                      <a:pPr marL="102870">
                        <a:spcBef>
                          <a:spcPts val="430"/>
                        </a:spcBef>
                        <a:spcAft>
                          <a:spcPts val="0"/>
                        </a:spcAft>
                      </a:pPr>
                      <a:r>
                        <a:rPr lang="en-US" sz="1400" dirty="0" smtClean="0">
                          <a:effectLst/>
                          <a:latin typeface="Grammarsaurus"/>
                          <a:ea typeface="Arial MT"/>
                          <a:cs typeface="Arial" panose="020B0604020202020204" pitchFamily="34" charset="0"/>
                        </a:rPr>
                        <a:t>What is a force?</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a:spcBef>
                          <a:spcPts val="435"/>
                        </a:spcBef>
                        <a:spcAft>
                          <a:spcPts val="0"/>
                        </a:spcAft>
                      </a:pPr>
                      <a:r>
                        <a:rPr lang="en-US" sz="1400" spc="-40" dirty="0" smtClean="0">
                          <a:effectLst/>
                          <a:latin typeface="Grammarsaurus"/>
                          <a:ea typeface="Arial MT"/>
                          <a:cs typeface="Arial" panose="020B0604020202020204" pitchFamily="34" charset="0"/>
                        </a:rPr>
                        <a:t>Do objects move</a:t>
                      </a:r>
                      <a:r>
                        <a:rPr lang="en-US" sz="1400" spc="-40" baseline="0" dirty="0" smtClean="0">
                          <a:effectLst/>
                          <a:latin typeface="Grammarsaurus"/>
                          <a:ea typeface="Arial MT"/>
                          <a:cs typeface="Arial" panose="020B0604020202020204" pitchFamily="34" charset="0"/>
                        </a:rPr>
                        <a:t> the same on different surfaces?</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How do magnetic forces work?</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marR="184785">
                        <a:lnSpc>
                          <a:spcPct val="95000"/>
                        </a:lnSpc>
                        <a:spcBef>
                          <a:spcPts val="475"/>
                        </a:spcBef>
                        <a:spcAft>
                          <a:spcPts val="0"/>
                        </a:spcAft>
                      </a:pPr>
                      <a:r>
                        <a:rPr lang="en-US" sz="1400" spc="-20" dirty="0" smtClean="0">
                          <a:effectLst/>
                          <a:latin typeface="Grammarsaurus"/>
                          <a:ea typeface="Arial MT"/>
                          <a:cs typeface="Arial" panose="020B0604020202020204" pitchFamily="34" charset="0"/>
                        </a:rPr>
                        <a:t>Which materials are magnetic?</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5885">
                        <a:spcBef>
                          <a:spcPts val="435"/>
                        </a:spcBef>
                        <a:spcAft>
                          <a:spcPts val="0"/>
                        </a:spcAft>
                      </a:pPr>
                      <a:r>
                        <a:rPr lang="en-US" sz="1300" dirty="0" smtClean="0">
                          <a:effectLst/>
                          <a:latin typeface="Grammarsaurus"/>
                          <a:ea typeface="Arial MT"/>
                          <a:cs typeface="Arial" panose="020B0604020202020204" pitchFamily="34" charset="0"/>
                        </a:rPr>
                        <a:t>Do</a:t>
                      </a:r>
                      <a:r>
                        <a:rPr lang="en-US" sz="1300" baseline="0" dirty="0" smtClean="0">
                          <a:effectLst/>
                          <a:latin typeface="Grammarsaurus"/>
                          <a:ea typeface="Arial MT"/>
                          <a:cs typeface="Arial" panose="020B0604020202020204" pitchFamily="34" charset="0"/>
                        </a:rPr>
                        <a:t> magnets attract each other</a:t>
                      </a:r>
                      <a:r>
                        <a:rPr lang="en-US" sz="1300" dirty="0" smtClean="0">
                          <a:effectLst/>
                          <a:latin typeface="Grammarsaurus"/>
                          <a:ea typeface="Arial MT"/>
                          <a:cs typeface="Arial" panose="020B0604020202020204" pitchFamily="34" charset="0"/>
                        </a:rPr>
                        <a:t>?</a:t>
                      </a:r>
                      <a:endParaRPr lang="en-GB" sz="13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95885">
                        <a:spcBef>
                          <a:spcPts val="435"/>
                        </a:spcBef>
                        <a:spcAft>
                          <a:spcPts val="0"/>
                        </a:spcAft>
                      </a:pPr>
                      <a:r>
                        <a:rPr lang="en-US" sz="1300" baseline="0" dirty="0" smtClean="0">
                          <a:effectLst/>
                          <a:latin typeface="Grammarsaurus"/>
                          <a:ea typeface="Arial MT"/>
                          <a:cs typeface="Arial" panose="020B0604020202020204" pitchFamily="34" charset="0"/>
                        </a:rPr>
                        <a:t>Are all magnets the same strength?</a:t>
                      </a:r>
                      <a:endParaRPr lang="en-GB" sz="13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48327" y="1741728"/>
            <a:ext cx="3143582" cy="2926987"/>
            <a:chOff x="1704781" y="1763526"/>
            <a:chExt cx="4812632" cy="906730"/>
          </a:xfrm>
        </p:grpSpPr>
        <p:sp>
          <p:nvSpPr>
            <p:cNvPr id="13" name="Rectangle 12"/>
            <p:cNvSpPr/>
            <p:nvPr/>
          </p:nvSpPr>
          <p:spPr>
            <a:xfrm>
              <a:off x="1704781" y="1927318"/>
              <a:ext cx="4812632" cy="742938"/>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explore simple pushes and pulls as an introduction to forces. They will explore how the texture of an object or the surface it is on can affect how the object moves. They will then explore pushes and pulls further by investigating different magnets and how they can pull (attract) and push (repel) at a distance without contact.</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842738" y="1712141"/>
            <a:ext cx="4070838" cy="3027041"/>
            <a:chOff x="6694675" y="1763526"/>
            <a:chExt cx="5145124" cy="2034751"/>
          </a:xfrm>
        </p:grpSpPr>
        <p:sp>
          <p:nvSpPr>
            <p:cNvPr id="16" name="Text Box 3"/>
            <p:cNvSpPr txBox="1">
              <a:spLocks noChangeArrowheads="1"/>
            </p:cNvSpPr>
            <p:nvPr/>
          </p:nvSpPr>
          <p:spPr bwMode="auto">
            <a:xfrm>
              <a:off x="6694676" y="2126184"/>
              <a:ext cx="5145123" cy="16720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think that all metals are magnetic. This is false, as only iron, nickel and cobalt are magnetic. Children might think that all silver-coloured objects are attracted to a magnet. This is not true, as aluminium is silver in colour but is not attracted to a magnet</a:t>
              </a:r>
              <a:r>
                <a:rPr lang="en-GB" altLang="en-US" sz="13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r>
                <a:rPr lang="en-GB" altLang="en-US" sz="1300" dirty="0" smtClean="0">
                  <a:solidFill>
                    <a:prstClr val="black"/>
                  </a:solidFill>
                  <a:latin typeface="Arial" panose="020B0604020202020204" pitchFamily="34" charset="0"/>
                  <a:ea typeface="Arial" panose="020B0604020202020204" pitchFamily="34" charset="0"/>
                </a:rPr>
                <a:t> </a:t>
              </a: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might think that bigger magnets are stronger than smaller magnets</a:t>
              </a:r>
              <a:r>
                <a:rPr lang="en-GB" altLang="en-US" sz="13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endParaRPr lang="en-GB" altLang="en-US" sz="13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This is not true, as the size of the magnet is not directly related to its strength.</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1591" y="4756767"/>
            <a:ext cx="9488632" cy="1942970"/>
            <a:chOff x="1996878" y="5144408"/>
            <a:chExt cx="7085113" cy="2106086"/>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1728394"/>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342900" lvl="0" indent="-342900">
                <a:lnSpc>
                  <a:spcPts val="1020"/>
                </a:lnSpc>
                <a:spcBef>
                  <a:spcPts val="965"/>
                </a:spcBef>
                <a:spcAft>
                  <a:spcPts val="0"/>
                </a:spcAft>
                <a:buClr>
                  <a:srgbClr val="1A232B"/>
                </a:buClr>
                <a:buSzPts val="900"/>
                <a:buFont typeface="Arial MT"/>
                <a:buChar char="•"/>
                <a:tabLst>
                  <a:tab pos="245110" algn="l"/>
                </a:tabLst>
              </a:pPr>
              <a:r>
                <a:rPr lang="en-US" sz="1200" dirty="0" smtClean="0">
                  <a:solidFill>
                    <a:srgbClr val="1A232B"/>
                  </a:solidFill>
                  <a:effectLst/>
                  <a:latin typeface="Arial" panose="020B0604020202020204" pitchFamily="34" charset="0"/>
                  <a:ea typeface="Arial MT"/>
                  <a:cs typeface="Arial MT"/>
                </a:rPr>
                <a:t>Compare how things move on different surfaces.</a:t>
              </a:r>
              <a:endParaRPr lang="en-GB" dirty="0">
                <a:latin typeface="Arial MT"/>
                <a:ea typeface="Arial MT"/>
                <a:cs typeface="Arial MT"/>
              </a:endParaRPr>
            </a:p>
            <a:p>
              <a:pPr marL="342900" marR="37465" lvl="0" indent="-342900">
                <a:lnSpc>
                  <a:spcPct val="96000"/>
                </a:lnSpc>
                <a:spcBef>
                  <a:spcPts val="10"/>
                </a:spcBef>
                <a:spcAft>
                  <a:spcPts val="0"/>
                </a:spcAft>
                <a:buClr>
                  <a:srgbClr val="1A232B"/>
                </a:buClr>
                <a:buSzPts val="900"/>
                <a:buFont typeface="Arial MT"/>
                <a:buChar char="•"/>
                <a:tabLst>
                  <a:tab pos="245110" algn="l"/>
                </a:tabLst>
              </a:pPr>
              <a:r>
                <a:rPr lang="en-US" sz="1200" dirty="0" smtClean="0">
                  <a:solidFill>
                    <a:srgbClr val="1A232B"/>
                  </a:solidFill>
                  <a:effectLst/>
                  <a:latin typeface="Arial" panose="020B0604020202020204" pitchFamily="34" charset="0"/>
                  <a:ea typeface="Arial MT"/>
                  <a:cs typeface="Arial MT"/>
                </a:rPr>
                <a:t>Notice that some forces need contact between two objects, but magnetic forces can act at a distance.</a:t>
              </a:r>
              <a:endParaRPr lang="en-GB" dirty="0">
                <a:latin typeface="Arial MT"/>
                <a:ea typeface="Arial MT"/>
                <a:cs typeface="Arial MT"/>
              </a:endParaRPr>
            </a:p>
            <a:p>
              <a:pPr marL="342900" lvl="0" indent="-342900">
                <a:lnSpc>
                  <a:spcPts val="990"/>
                </a:lnSpc>
                <a:spcAft>
                  <a:spcPts val="0"/>
                </a:spcAft>
                <a:buClr>
                  <a:srgbClr val="1A232B"/>
                </a:buClr>
                <a:buSzPts val="900"/>
                <a:buFont typeface="Arial MT"/>
                <a:buChar char="•"/>
                <a:tabLst>
                  <a:tab pos="245110" algn="l"/>
                </a:tabLst>
              </a:pPr>
              <a:r>
                <a:rPr lang="en-US" sz="1200" dirty="0" smtClean="0">
                  <a:solidFill>
                    <a:srgbClr val="1A232B"/>
                  </a:solidFill>
                  <a:effectLst/>
                  <a:latin typeface="Arial" panose="020B0604020202020204" pitchFamily="34" charset="0"/>
                  <a:ea typeface="Arial MT"/>
                  <a:cs typeface="Arial MT"/>
                </a:rPr>
                <a:t>Observe how magnets attract or repel each other and attract some materials and not others.</a:t>
              </a:r>
              <a:endParaRPr lang="en-GB" dirty="0">
                <a:latin typeface="Arial MT"/>
                <a:ea typeface="Arial MT"/>
                <a:cs typeface="Arial MT"/>
              </a:endParaRPr>
            </a:p>
            <a:p>
              <a:pPr marL="342900" marR="217805" lvl="0" indent="-342900">
                <a:lnSpc>
                  <a:spcPct val="96000"/>
                </a:lnSpc>
                <a:spcBef>
                  <a:spcPts val="10"/>
                </a:spcBef>
                <a:spcAft>
                  <a:spcPts val="0"/>
                </a:spcAft>
                <a:buClr>
                  <a:srgbClr val="1A232B"/>
                </a:buClr>
                <a:buSzPts val="900"/>
                <a:buFont typeface="Arial MT"/>
                <a:buChar char="•"/>
                <a:tabLst>
                  <a:tab pos="245110" algn="l"/>
                </a:tabLst>
              </a:pPr>
              <a:r>
                <a:rPr lang="en-US" sz="1200" dirty="0" smtClean="0">
                  <a:solidFill>
                    <a:srgbClr val="1A232B"/>
                  </a:solidFill>
                  <a:effectLst/>
                  <a:latin typeface="Arial" panose="020B0604020202020204" pitchFamily="34" charset="0"/>
                  <a:ea typeface="Arial MT"/>
                  <a:cs typeface="Arial MT"/>
                </a:rPr>
                <a:t>Compare and group a variety of everyday materials together based on whether they are attracted to a magnet and identify some magnetic materials.</a:t>
              </a:r>
              <a:endParaRPr lang="en-GB" dirty="0">
                <a:latin typeface="Arial MT"/>
                <a:ea typeface="Arial MT"/>
                <a:cs typeface="Arial MT"/>
              </a:endParaRPr>
            </a:p>
            <a:p>
              <a:pPr marL="342900" lvl="0" indent="-342900">
                <a:lnSpc>
                  <a:spcPts val="990"/>
                </a:lnSpc>
                <a:spcAft>
                  <a:spcPts val="0"/>
                </a:spcAft>
                <a:buClr>
                  <a:srgbClr val="1A232B"/>
                </a:buClr>
                <a:buSzPts val="900"/>
                <a:buFont typeface="Arial MT"/>
                <a:buChar char="•"/>
                <a:tabLst>
                  <a:tab pos="245110" algn="l"/>
                </a:tabLst>
              </a:pPr>
              <a:r>
                <a:rPr lang="en-US" sz="1200" dirty="0" smtClean="0">
                  <a:solidFill>
                    <a:srgbClr val="1A232B"/>
                  </a:solidFill>
                  <a:effectLst/>
                  <a:latin typeface="Arial" panose="020B0604020202020204" pitchFamily="34" charset="0"/>
                  <a:ea typeface="Arial MT"/>
                  <a:cs typeface="Arial MT"/>
                </a:rPr>
                <a:t>Describe magnets as having two poles.</a:t>
              </a:r>
              <a:endParaRPr lang="en-GB" dirty="0">
                <a:latin typeface="Arial MT"/>
                <a:ea typeface="Arial MT"/>
                <a:cs typeface="Arial MT"/>
              </a:endParaRPr>
            </a:p>
            <a:p>
              <a:pPr marL="342900" marR="127635" lvl="0" indent="-342900">
                <a:lnSpc>
                  <a:spcPct val="96000"/>
                </a:lnSpc>
                <a:spcBef>
                  <a:spcPts val="10"/>
                </a:spcBef>
                <a:spcAft>
                  <a:spcPts val="0"/>
                </a:spcAft>
                <a:buClr>
                  <a:srgbClr val="1A232B"/>
                </a:buClr>
                <a:buSzPts val="900"/>
                <a:buFont typeface="Arial MT"/>
                <a:buChar char="•"/>
                <a:tabLst>
                  <a:tab pos="245110" algn="l"/>
                </a:tabLst>
              </a:pPr>
              <a:r>
                <a:rPr lang="en-US" sz="1200" dirty="0" smtClean="0">
                  <a:solidFill>
                    <a:srgbClr val="1A232B"/>
                  </a:solidFill>
                  <a:effectLst/>
                  <a:latin typeface="Arial" panose="020B0604020202020204" pitchFamily="34" charset="0"/>
                  <a:ea typeface="Arial MT"/>
                  <a:cs typeface="Arial MT"/>
                </a:rPr>
                <a:t>Predict whether two magnets will attract or repel each other, depending on which poles are facing.</a:t>
              </a:r>
              <a:endParaRPr lang="en-GB" dirty="0">
                <a:latin typeface="Arial MT"/>
                <a:ea typeface="Arial MT"/>
                <a:cs typeface="Arial MT"/>
              </a:endParaRPr>
            </a:p>
          </p:txBody>
        </p:sp>
      </p:grpSp>
      <p:sp>
        <p:nvSpPr>
          <p:cNvPr id="22" name="Content Placeholder 2"/>
          <p:cNvSpPr txBox="1">
            <a:spLocks/>
          </p:cNvSpPr>
          <p:nvPr/>
        </p:nvSpPr>
        <p:spPr>
          <a:xfrm>
            <a:off x="43962" y="1705707"/>
            <a:ext cx="2226952" cy="5117123"/>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force</a:t>
            </a:r>
            <a:r>
              <a:rPr lang="en-GB" sz="1300" dirty="0"/>
              <a:t> – a push, pull, twist or turn caused when two objects interact with each other </a:t>
            </a:r>
            <a:endParaRPr lang="en-GB" sz="1300" dirty="0" smtClean="0"/>
          </a:p>
          <a:p>
            <a:pPr marL="0" indent="0">
              <a:lnSpc>
                <a:spcPct val="100000"/>
              </a:lnSpc>
              <a:spcBef>
                <a:spcPts val="0"/>
              </a:spcBef>
              <a:buNone/>
            </a:pPr>
            <a:endParaRPr lang="en-GB" sz="1300" dirty="0" smtClean="0"/>
          </a:p>
          <a:p>
            <a:pPr marL="0" indent="0">
              <a:lnSpc>
                <a:spcPct val="100000"/>
              </a:lnSpc>
              <a:spcBef>
                <a:spcPts val="0"/>
              </a:spcBef>
              <a:buNone/>
            </a:pPr>
            <a:r>
              <a:rPr lang="en-GB" sz="1300" b="1" dirty="0" smtClean="0"/>
              <a:t>magnet</a:t>
            </a:r>
            <a:r>
              <a:rPr lang="en-GB" sz="1300" dirty="0" smtClean="0"/>
              <a:t> </a:t>
            </a:r>
            <a:r>
              <a:rPr lang="en-GB" sz="1300" dirty="0"/>
              <a:t>– an object or device that attracts iron or another magnetic material </a:t>
            </a:r>
            <a:endParaRPr lang="en-GB" sz="1300" dirty="0" smtClean="0"/>
          </a:p>
          <a:p>
            <a:pPr marL="0" indent="0">
              <a:lnSpc>
                <a:spcPct val="100000"/>
              </a:lnSpc>
              <a:spcBef>
                <a:spcPts val="0"/>
              </a:spcBef>
              <a:buNone/>
            </a:pPr>
            <a:endParaRPr lang="en-GB" sz="1300" dirty="0" smtClean="0"/>
          </a:p>
          <a:p>
            <a:pPr marL="0" indent="0">
              <a:lnSpc>
                <a:spcPct val="100000"/>
              </a:lnSpc>
              <a:spcBef>
                <a:spcPts val="0"/>
              </a:spcBef>
              <a:buNone/>
            </a:pPr>
            <a:r>
              <a:rPr lang="en-GB" sz="1300" b="1" dirty="0" smtClean="0"/>
              <a:t>contact</a:t>
            </a:r>
            <a:r>
              <a:rPr lang="en-GB" sz="1300" dirty="0" smtClean="0"/>
              <a:t> </a:t>
            </a:r>
            <a:r>
              <a:rPr lang="en-GB" sz="1300" dirty="0"/>
              <a:t>– </a:t>
            </a:r>
            <a:r>
              <a:rPr lang="en-GB" sz="1300" dirty="0" smtClean="0"/>
              <a:t>touching</a:t>
            </a:r>
          </a:p>
          <a:p>
            <a:pPr marL="0" indent="0">
              <a:lnSpc>
                <a:spcPct val="100000"/>
              </a:lnSpc>
              <a:spcBef>
                <a:spcPts val="0"/>
              </a:spcBef>
              <a:buNone/>
            </a:pPr>
            <a:endParaRPr lang="en-GB" sz="1300" dirty="0"/>
          </a:p>
          <a:p>
            <a:pPr marL="0" indent="0">
              <a:lnSpc>
                <a:spcPct val="100000"/>
              </a:lnSpc>
              <a:spcBef>
                <a:spcPts val="0"/>
              </a:spcBef>
              <a:buNone/>
            </a:pPr>
            <a:r>
              <a:rPr lang="en-GB" sz="1300" b="1" dirty="0"/>
              <a:t>non-contact</a:t>
            </a:r>
            <a:r>
              <a:rPr lang="en-GB" sz="1300" dirty="0"/>
              <a:t> – not </a:t>
            </a:r>
            <a:r>
              <a:rPr lang="en-GB" sz="1300" dirty="0" smtClean="0"/>
              <a:t>touching</a:t>
            </a:r>
          </a:p>
          <a:p>
            <a:pPr marL="0" indent="0">
              <a:lnSpc>
                <a:spcPct val="100000"/>
              </a:lnSpc>
              <a:spcBef>
                <a:spcPts val="0"/>
              </a:spcBef>
              <a:buNone/>
            </a:pPr>
            <a:endParaRPr lang="en-GB" sz="1300" dirty="0"/>
          </a:p>
          <a:p>
            <a:pPr marL="0" indent="0">
              <a:lnSpc>
                <a:spcPct val="100000"/>
              </a:lnSpc>
              <a:spcBef>
                <a:spcPts val="0"/>
              </a:spcBef>
              <a:buNone/>
            </a:pPr>
            <a:r>
              <a:rPr lang="en-GB" sz="1300" b="1" dirty="0" smtClean="0"/>
              <a:t>attract</a:t>
            </a:r>
            <a:r>
              <a:rPr lang="en-GB" sz="1300" dirty="0" smtClean="0"/>
              <a:t> </a:t>
            </a:r>
            <a:r>
              <a:rPr lang="en-GB" sz="1300" dirty="0"/>
              <a:t>– pull towards </a:t>
            </a:r>
            <a:endParaRPr lang="en-GB" sz="1300" dirty="0" smtClean="0"/>
          </a:p>
          <a:p>
            <a:pPr marL="0" indent="0">
              <a:lnSpc>
                <a:spcPct val="100000"/>
              </a:lnSpc>
              <a:spcBef>
                <a:spcPts val="0"/>
              </a:spcBef>
              <a:buNone/>
            </a:pPr>
            <a:endParaRPr lang="en-GB" sz="1300" dirty="0"/>
          </a:p>
          <a:p>
            <a:pPr marL="0" indent="0">
              <a:lnSpc>
                <a:spcPct val="100000"/>
              </a:lnSpc>
              <a:spcBef>
                <a:spcPts val="0"/>
              </a:spcBef>
              <a:buNone/>
            </a:pPr>
            <a:r>
              <a:rPr lang="en-GB" sz="1300" b="1" dirty="0"/>
              <a:t>repel</a:t>
            </a:r>
            <a:r>
              <a:rPr lang="en-GB" sz="1300" dirty="0"/>
              <a:t> – push </a:t>
            </a:r>
            <a:r>
              <a:rPr lang="en-GB" sz="1300" dirty="0" smtClean="0"/>
              <a:t>away</a:t>
            </a:r>
          </a:p>
          <a:p>
            <a:pPr marL="0" indent="0">
              <a:lnSpc>
                <a:spcPct val="100000"/>
              </a:lnSpc>
              <a:spcBef>
                <a:spcPts val="0"/>
              </a:spcBef>
              <a:buNone/>
            </a:pPr>
            <a:endParaRPr lang="en-GB" sz="1300" dirty="0"/>
          </a:p>
          <a:p>
            <a:pPr marL="0" indent="0">
              <a:lnSpc>
                <a:spcPct val="100000"/>
              </a:lnSpc>
              <a:spcBef>
                <a:spcPts val="0"/>
              </a:spcBef>
              <a:buNone/>
            </a:pPr>
            <a:r>
              <a:rPr lang="en-GB" sz="1300" b="1" dirty="0"/>
              <a:t>magnetic</a:t>
            </a:r>
            <a:r>
              <a:rPr lang="en-GB" sz="1300" dirty="0"/>
              <a:t>– attracted to a </a:t>
            </a:r>
            <a:r>
              <a:rPr lang="en-GB" sz="1300" dirty="0" smtClean="0"/>
              <a:t>magnet</a:t>
            </a:r>
          </a:p>
          <a:p>
            <a:pPr marL="0" indent="0">
              <a:lnSpc>
                <a:spcPct val="100000"/>
              </a:lnSpc>
              <a:spcBef>
                <a:spcPts val="0"/>
              </a:spcBef>
              <a:buNone/>
            </a:pPr>
            <a:endParaRPr lang="en-GB" sz="1300" dirty="0"/>
          </a:p>
          <a:p>
            <a:pPr marL="0" indent="0">
              <a:lnSpc>
                <a:spcPct val="100000"/>
              </a:lnSpc>
              <a:spcBef>
                <a:spcPts val="0"/>
              </a:spcBef>
              <a:buNone/>
            </a:pPr>
            <a:r>
              <a:rPr lang="en-GB" sz="1300" b="1" dirty="0"/>
              <a:t>non-magnetic</a:t>
            </a:r>
            <a:r>
              <a:rPr lang="en-GB" sz="1300" dirty="0"/>
              <a:t> – not attracted to a </a:t>
            </a:r>
            <a:r>
              <a:rPr lang="en-GB" sz="1300" dirty="0" smtClean="0"/>
              <a:t>magnet</a:t>
            </a:r>
          </a:p>
          <a:p>
            <a:pPr marL="0" indent="0">
              <a:lnSpc>
                <a:spcPct val="100000"/>
              </a:lnSpc>
              <a:spcBef>
                <a:spcPts val="0"/>
              </a:spcBef>
              <a:buNone/>
            </a:pPr>
            <a:endParaRPr lang="en-GB" sz="1300" dirty="0"/>
          </a:p>
          <a:p>
            <a:pPr marL="0" indent="0">
              <a:lnSpc>
                <a:spcPct val="100000"/>
              </a:lnSpc>
              <a:spcBef>
                <a:spcPts val="0"/>
              </a:spcBef>
              <a:buNone/>
            </a:pPr>
            <a:r>
              <a:rPr lang="en-GB" sz="1300" b="1" dirty="0"/>
              <a:t>iron</a:t>
            </a:r>
            <a:r>
              <a:rPr lang="en-GB" sz="1300" dirty="0"/>
              <a:t> – a metal that can be made into a magnet</a:t>
            </a:r>
          </a:p>
        </p:txBody>
      </p:sp>
      <p:pic>
        <p:nvPicPr>
          <p:cNvPr id="24" name="Picture 23"/>
          <p:cNvPicPr>
            <a:picLocks noChangeAspect="1"/>
          </p:cNvPicPr>
          <p:nvPr/>
        </p:nvPicPr>
        <p:blipFill>
          <a:blip r:embed="rId2"/>
          <a:stretch>
            <a:fillRect/>
          </a:stretch>
        </p:blipFill>
        <p:spPr>
          <a:xfrm>
            <a:off x="6141308" y="3469587"/>
            <a:ext cx="1152032" cy="1005275"/>
          </a:xfrm>
          <a:prstGeom prst="rect">
            <a:avLst/>
          </a:prstGeom>
        </p:spPr>
      </p:pic>
      <p:pic>
        <p:nvPicPr>
          <p:cNvPr id="3" name="Picture 2"/>
          <p:cNvPicPr>
            <a:picLocks noChangeAspect="1"/>
          </p:cNvPicPr>
          <p:nvPr/>
        </p:nvPicPr>
        <p:blipFill>
          <a:blip r:embed="rId3"/>
          <a:stretch>
            <a:fillRect/>
          </a:stretch>
        </p:blipFill>
        <p:spPr>
          <a:xfrm>
            <a:off x="5793466" y="1741728"/>
            <a:ext cx="1847715" cy="1504877"/>
          </a:xfrm>
          <a:prstGeom prst="rect">
            <a:avLst/>
          </a:prstGeom>
        </p:spPr>
      </p:pic>
    </p:spTree>
    <p:extLst>
      <p:ext uri="{BB962C8B-B14F-4D97-AF65-F5344CB8AC3E}">
        <p14:creationId xmlns:p14="http://schemas.microsoft.com/office/powerpoint/2010/main" val="126533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927001488"/>
              </p:ext>
            </p:extLst>
          </p:nvPr>
        </p:nvGraphicFramePr>
        <p:xfrm>
          <a:off x="125813" y="53646"/>
          <a:ext cx="11983062" cy="1540680"/>
        </p:xfrm>
        <a:graphic>
          <a:graphicData uri="http://schemas.openxmlformats.org/drawingml/2006/table">
            <a:tbl>
              <a:tblPr firstRow="1" bandRow="1">
                <a:tableStyleId>{5C22544A-7EE6-4342-B048-85BDC9FD1C3A}</a:tableStyleId>
              </a:tblPr>
              <a:tblGrid>
                <a:gridCol w="1997177">
                  <a:extLst>
                    <a:ext uri="{9D8B030D-6E8A-4147-A177-3AD203B41FA5}">
                      <a16:colId xmlns:a16="http://schemas.microsoft.com/office/drawing/2014/main" val="2492426390"/>
                    </a:ext>
                  </a:extLst>
                </a:gridCol>
                <a:gridCol w="1997177">
                  <a:extLst>
                    <a:ext uri="{9D8B030D-6E8A-4147-A177-3AD203B41FA5}">
                      <a16:colId xmlns:a16="http://schemas.microsoft.com/office/drawing/2014/main" val="356198671"/>
                    </a:ext>
                  </a:extLst>
                </a:gridCol>
                <a:gridCol w="1997177">
                  <a:extLst>
                    <a:ext uri="{9D8B030D-6E8A-4147-A177-3AD203B41FA5}">
                      <a16:colId xmlns:a16="http://schemas.microsoft.com/office/drawing/2014/main" val="2572164240"/>
                    </a:ext>
                  </a:extLst>
                </a:gridCol>
                <a:gridCol w="1997177">
                  <a:extLst>
                    <a:ext uri="{9D8B030D-6E8A-4147-A177-3AD203B41FA5}">
                      <a16:colId xmlns:a16="http://schemas.microsoft.com/office/drawing/2014/main" val="2683159159"/>
                    </a:ext>
                  </a:extLst>
                </a:gridCol>
                <a:gridCol w="1997177">
                  <a:extLst>
                    <a:ext uri="{9D8B030D-6E8A-4147-A177-3AD203B41FA5}">
                      <a16:colId xmlns:a16="http://schemas.microsoft.com/office/drawing/2014/main" val="3043283335"/>
                    </a:ext>
                  </a:extLst>
                </a:gridCol>
                <a:gridCol w="1997177">
                  <a:extLst>
                    <a:ext uri="{9D8B030D-6E8A-4147-A177-3AD203B41FA5}">
                      <a16:colId xmlns:a16="http://schemas.microsoft.com/office/drawing/2014/main" val="2541247236"/>
                    </a:ext>
                  </a:extLst>
                </a:gridCol>
              </a:tblGrid>
              <a:tr h="285211">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3 – Rocks and soils: </a:t>
                      </a:r>
                      <a:r>
                        <a:rPr lang="en-US" sz="1800" b="1" kern="1200" dirty="0" smtClean="0">
                          <a:solidFill>
                            <a:schemeClr val="lt1"/>
                          </a:solidFill>
                          <a:effectLst/>
                          <a:latin typeface="+mn-lt"/>
                          <a:ea typeface="+mn-ea"/>
                          <a:cs typeface="+mn-cs"/>
                        </a:rPr>
                        <a:t>How can we classify rocks?</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dirty="0">
                          <a:effectLst/>
                          <a:latin typeface="Grammarsaurus"/>
                          <a:ea typeface="Arial MT"/>
                          <a:cs typeface="Arial MT"/>
                        </a:rPr>
                        <a:t>Key</a:t>
                      </a:r>
                      <a:r>
                        <a:rPr lang="en-US" sz="1400" b="1" spc="-10" dirty="0">
                          <a:effectLst/>
                          <a:latin typeface="Grammarsaurus"/>
                          <a:ea typeface="Arial MT"/>
                          <a:cs typeface="Arial MT"/>
                        </a:rPr>
                        <a:t> </a:t>
                      </a:r>
                      <a:r>
                        <a:rPr lang="en-US" sz="1400" b="1" dirty="0">
                          <a:effectLst/>
                          <a:latin typeface="Grammarsaurus"/>
                          <a:ea typeface="Arial MT"/>
                          <a:cs typeface="Arial MT"/>
                        </a:rPr>
                        <a:t>question:</a:t>
                      </a:r>
                      <a:endParaRPr lang="en-GB" sz="1800" dirty="0">
                        <a:effectLst/>
                        <a:latin typeface="Arial MT"/>
                        <a:ea typeface="Arial MT"/>
                        <a:cs typeface="Arial MT"/>
                      </a:endParaRPr>
                    </a:p>
                    <a:p>
                      <a:pPr marL="102870">
                        <a:spcBef>
                          <a:spcPts val="430"/>
                        </a:spcBef>
                        <a:spcAft>
                          <a:spcPts val="0"/>
                        </a:spcAft>
                      </a:pPr>
                      <a:r>
                        <a:rPr lang="en-US" sz="1400" dirty="0" smtClean="0">
                          <a:effectLst/>
                          <a:latin typeface="Grammarsaurus"/>
                          <a:ea typeface="Arial MT"/>
                          <a:cs typeface="Arial" panose="020B0604020202020204" pitchFamily="34" charset="0"/>
                        </a:rPr>
                        <a:t>What ire</a:t>
                      </a:r>
                      <a:r>
                        <a:rPr lang="en-US" sz="1400" baseline="0" dirty="0" smtClean="0">
                          <a:effectLst/>
                          <a:latin typeface="Grammarsaurus"/>
                          <a:ea typeface="Arial MT"/>
                          <a:cs typeface="Arial" panose="020B0604020202020204" pitchFamily="34" charset="0"/>
                        </a:rPr>
                        <a:t> rocks</a:t>
                      </a:r>
                      <a:r>
                        <a:rPr lang="en-US" sz="140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100330">
                        <a:spcBef>
                          <a:spcPts val="435"/>
                        </a:spcBef>
                        <a:spcAft>
                          <a:spcPts val="0"/>
                        </a:spcAft>
                      </a:pPr>
                      <a:r>
                        <a:rPr lang="en-US" sz="1400" spc="-40" baseline="0" dirty="0" smtClean="0">
                          <a:effectLst/>
                          <a:latin typeface="Grammarsaurus"/>
                          <a:ea typeface="Arial MT"/>
                          <a:cs typeface="Arial" panose="020B0604020202020204" pitchFamily="34" charset="0"/>
                        </a:rPr>
                        <a:t>Are all rocks the same?</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How</a:t>
                      </a:r>
                      <a:r>
                        <a:rPr lang="en-US" sz="1400" spc="-30" baseline="0" dirty="0" smtClean="0">
                          <a:effectLst/>
                          <a:latin typeface="Grammarsaurus"/>
                          <a:ea typeface="Arial MT"/>
                          <a:cs typeface="Arial" panose="020B0604020202020204" pitchFamily="34" charset="0"/>
                        </a:rPr>
                        <a:t> are rocks formed?</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marR="184785">
                        <a:lnSpc>
                          <a:spcPct val="95000"/>
                        </a:lnSpc>
                        <a:spcBef>
                          <a:spcPts val="475"/>
                        </a:spcBef>
                        <a:spcAft>
                          <a:spcPts val="0"/>
                        </a:spcAft>
                      </a:pPr>
                      <a:r>
                        <a:rPr lang="en-US" sz="1400" spc="-20" dirty="0" smtClean="0">
                          <a:effectLst/>
                          <a:latin typeface="Grammarsaurus"/>
                          <a:ea typeface="Arial MT"/>
                          <a:cs typeface="Arial" panose="020B0604020202020204" pitchFamily="34" charset="0"/>
                        </a:rPr>
                        <a:t>Which</a:t>
                      </a:r>
                      <a:r>
                        <a:rPr lang="en-US" sz="1400" spc="-20" baseline="0" dirty="0" smtClean="0">
                          <a:effectLst/>
                          <a:latin typeface="Grammarsaurus"/>
                          <a:ea typeface="Arial MT"/>
                          <a:cs typeface="Arial" panose="020B0604020202020204" pitchFamily="34" charset="0"/>
                        </a:rPr>
                        <a:t> rocks make up Earth</a:t>
                      </a:r>
                      <a:r>
                        <a:rPr lang="en-US" sz="1400" spc="-2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5885">
                        <a:spcBef>
                          <a:spcPts val="435"/>
                        </a:spcBef>
                        <a:spcAft>
                          <a:spcPts val="0"/>
                        </a:spcAft>
                      </a:pPr>
                      <a:r>
                        <a:rPr lang="en-US" sz="1300" dirty="0" smtClean="0">
                          <a:effectLst/>
                          <a:latin typeface="Grammarsaurus"/>
                          <a:ea typeface="Arial MT"/>
                          <a:cs typeface="Arial" panose="020B0604020202020204" pitchFamily="34" charset="0"/>
                        </a:rPr>
                        <a:t>What</a:t>
                      </a:r>
                      <a:r>
                        <a:rPr lang="en-US" sz="1300" baseline="0" dirty="0" smtClean="0">
                          <a:effectLst/>
                          <a:latin typeface="Grammarsaurus"/>
                          <a:ea typeface="Arial MT"/>
                          <a:cs typeface="Arial" panose="020B0604020202020204" pitchFamily="34" charset="0"/>
                        </a:rPr>
                        <a:t> are soils</a:t>
                      </a:r>
                      <a:r>
                        <a:rPr lang="en-US" sz="1300" dirty="0" smtClean="0">
                          <a:effectLst/>
                          <a:latin typeface="Grammarsaurus"/>
                          <a:ea typeface="Arial MT"/>
                          <a:cs typeface="Arial" panose="020B0604020202020204" pitchFamily="34" charset="0"/>
                        </a:rPr>
                        <a:t>?</a:t>
                      </a:r>
                      <a:endParaRPr lang="en-GB" sz="13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95885">
                        <a:spcBef>
                          <a:spcPts val="435"/>
                        </a:spcBef>
                        <a:spcAft>
                          <a:spcPts val="0"/>
                        </a:spcAft>
                      </a:pPr>
                      <a:r>
                        <a:rPr lang="en-US" sz="1300" baseline="0" dirty="0" smtClean="0">
                          <a:effectLst/>
                          <a:latin typeface="Grammarsaurus"/>
                          <a:ea typeface="Arial MT"/>
                          <a:cs typeface="Arial" panose="020B0604020202020204" pitchFamily="34" charset="0"/>
                        </a:rPr>
                        <a:t>How are fossils formed?</a:t>
                      </a:r>
                      <a:endParaRPr lang="en-GB" sz="13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801917" y="1705707"/>
            <a:ext cx="3926521" cy="2602525"/>
            <a:chOff x="1704781" y="1763526"/>
            <a:chExt cx="4812632" cy="994257"/>
          </a:xfrm>
        </p:grpSpPr>
        <p:sp>
          <p:nvSpPr>
            <p:cNvPr id="13" name="Rectangle 12"/>
            <p:cNvSpPr/>
            <p:nvPr/>
          </p:nvSpPr>
          <p:spPr>
            <a:xfrm>
              <a:off x="1704781" y="1927318"/>
              <a:ext cx="4812632" cy="830465"/>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Children will explore different rocks and soils. They will classify and group together rocks based on their appearance as well as their physical properties. They will learn how the Earth is made up of different rocks and fossils and begin to explain how some of the different rocks are formed. Children will also look at fossils, what they are and how they are formed in rock.</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842738" y="1712141"/>
            <a:ext cx="4070838" cy="2596091"/>
            <a:chOff x="6694675" y="1763526"/>
            <a:chExt cx="5145124" cy="1745070"/>
          </a:xfrm>
        </p:grpSpPr>
        <p:sp>
          <p:nvSpPr>
            <p:cNvPr id="16" name="Text Box 3"/>
            <p:cNvSpPr txBox="1">
              <a:spLocks noChangeArrowheads="1"/>
            </p:cNvSpPr>
            <p:nvPr/>
          </p:nvSpPr>
          <p:spPr bwMode="auto">
            <a:xfrm>
              <a:off x="6694676" y="2126185"/>
              <a:ext cx="5145123" cy="1382411"/>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think that all rocks are the same and all soils are the same. </a:t>
              </a: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not know that rocks are formed over time, they might just think that they have always been there. </a:t>
              </a: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not think that the Earth is made fully of different types of rock. </a:t>
              </a: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struggle to grasp that the centre of the Earth is molten rock as they will only understand rocks as being hard and strong.</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6409592" y="4422528"/>
            <a:ext cx="5501629" cy="2029520"/>
            <a:chOff x="1996878" y="5144410"/>
            <a:chExt cx="7085113" cy="1171575"/>
          </a:xfrm>
        </p:grpSpPr>
        <p:sp>
          <p:nvSpPr>
            <p:cNvPr id="19" name="Text Box 2"/>
            <p:cNvSpPr txBox="1">
              <a:spLocks noChangeArrowheads="1"/>
            </p:cNvSpPr>
            <p:nvPr/>
          </p:nvSpPr>
          <p:spPr bwMode="auto">
            <a:xfrm>
              <a:off x="1996878" y="5144410"/>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793885"/>
            </a:xfrm>
            <a:prstGeom prst="rect">
              <a:avLst/>
            </a:prstGeom>
            <a:ln>
              <a:solidFill>
                <a:schemeClr val="accent1"/>
              </a:solidFill>
            </a:ln>
          </p:spPr>
          <p:txBody>
            <a:bodyPr wrap="square">
              <a:spAutoFit/>
            </a:bodyPr>
            <a:lstStyle/>
            <a:p>
              <a:pPr marL="85725">
                <a:spcBef>
                  <a:spcPts val="285"/>
                </a:spcBef>
                <a:spcAft>
                  <a:spcPts val="0"/>
                </a:spcAft>
              </a:pPr>
              <a:r>
                <a:rPr lang="en-GB" sz="1600" dirty="0" smtClean="0">
                  <a:effectLst/>
                  <a:latin typeface="Arial" panose="020B0604020202020204" pitchFamily="34" charset="0"/>
                  <a:ea typeface="Arial MT"/>
                  <a:cs typeface="Arial MT"/>
                </a:rPr>
                <a:t>Pupils should be taught to:</a:t>
              </a:r>
              <a:endParaRPr lang="en-GB" dirty="0" smtClean="0">
                <a:effectLst/>
                <a:latin typeface="Arial MT"/>
                <a:ea typeface="Arial MT"/>
                <a:cs typeface="Arial MT"/>
              </a:endParaRPr>
            </a:p>
            <a:p>
              <a:pPr marL="342900" marR="114300" lvl="0" indent="-342900">
                <a:lnSpc>
                  <a:spcPct val="95000"/>
                </a:lnSpc>
                <a:spcBef>
                  <a:spcPts val="500"/>
                </a:spcBef>
                <a:spcAft>
                  <a:spcPts val="0"/>
                </a:spcAft>
                <a:buSzPts val="1100"/>
                <a:buFont typeface="Arial MT"/>
                <a:buChar char="•"/>
                <a:tabLst>
                  <a:tab pos="182245" algn="l"/>
                </a:tabLst>
              </a:pPr>
              <a:r>
                <a:rPr lang="en-US" sz="1400" dirty="0" smtClean="0">
                  <a:effectLst/>
                  <a:latin typeface="Grammarsaurus"/>
                  <a:ea typeface="Arial MT"/>
                  <a:cs typeface="Arial MT"/>
                </a:rPr>
                <a:t>compare and group together different kinds of rocks on the basis of their appearance and simple</a:t>
              </a:r>
              <a:r>
                <a:rPr lang="en-US" sz="1400" spc="10" dirty="0" smtClean="0">
                  <a:effectLst/>
                  <a:latin typeface="Grammarsaurus"/>
                  <a:ea typeface="Arial MT"/>
                  <a:cs typeface="Arial MT"/>
                </a:rPr>
                <a:t> </a:t>
              </a:r>
              <a:r>
                <a:rPr lang="en-US" sz="1400" dirty="0" smtClean="0">
                  <a:effectLst/>
                  <a:latin typeface="Grammarsaurus"/>
                  <a:ea typeface="Arial MT"/>
                  <a:cs typeface="Arial MT"/>
                </a:rPr>
                <a:t>physical</a:t>
              </a:r>
              <a:r>
                <a:rPr lang="en-US" sz="1400" spc="10" dirty="0" smtClean="0">
                  <a:effectLst/>
                  <a:latin typeface="Grammarsaurus"/>
                  <a:ea typeface="Arial MT"/>
                  <a:cs typeface="Arial MT"/>
                </a:rPr>
                <a:t> </a:t>
              </a:r>
              <a:r>
                <a:rPr lang="en-US" sz="1400" dirty="0" smtClean="0">
                  <a:effectLst/>
                  <a:latin typeface="Grammarsaurus"/>
                  <a:ea typeface="Arial MT"/>
                  <a:cs typeface="Arial MT"/>
                </a:rPr>
                <a:t>properties</a:t>
              </a:r>
              <a:endParaRPr lang="en-GB" dirty="0" smtClean="0">
                <a:effectLst/>
                <a:latin typeface="Arial MT"/>
                <a:ea typeface="Arial MT"/>
                <a:cs typeface="Arial MT"/>
              </a:endParaRPr>
            </a:p>
            <a:p>
              <a:pPr marL="342900" marR="330200" lvl="0" indent="-342900">
                <a:lnSpc>
                  <a:spcPct val="95000"/>
                </a:lnSpc>
                <a:spcAft>
                  <a:spcPts val="0"/>
                </a:spcAft>
                <a:buSzPts val="1100"/>
                <a:buFont typeface="Arial MT"/>
                <a:buChar char="•"/>
                <a:tabLst>
                  <a:tab pos="182245" algn="l"/>
                </a:tabLst>
              </a:pPr>
              <a:r>
                <a:rPr lang="en-US" sz="1400" dirty="0" smtClean="0">
                  <a:effectLst/>
                  <a:latin typeface="Grammarsaurus"/>
                  <a:ea typeface="Arial MT"/>
                  <a:cs typeface="Arial MT"/>
                </a:rPr>
                <a:t>describe</a:t>
              </a:r>
              <a:r>
                <a:rPr lang="en-US" sz="1400" spc="25" dirty="0" smtClean="0">
                  <a:effectLst/>
                  <a:latin typeface="Grammarsaurus"/>
                  <a:ea typeface="Arial MT"/>
                  <a:cs typeface="Arial MT"/>
                </a:rPr>
                <a:t> </a:t>
              </a:r>
              <a:r>
                <a:rPr lang="en-US" sz="1400" dirty="0" smtClean="0">
                  <a:effectLst/>
                  <a:latin typeface="Grammarsaurus"/>
                  <a:ea typeface="Arial MT"/>
                  <a:cs typeface="Arial MT"/>
                </a:rPr>
                <a:t>in</a:t>
              </a:r>
              <a:r>
                <a:rPr lang="en-US" sz="1400" spc="30" dirty="0" smtClean="0">
                  <a:effectLst/>
                  <a:latin typeface="Grammarsaurus"/>
                  <a:ea typeface="Arial MT"/>
                  <a:cs typeface="Arial MT"/>
                </a:rPr>
                <a:t> </a:t>
              </a:r>
              <a:r>
                <a:rPr lang="en-US" sz="1400" dirty="0" smtClean="0">
                  <a:effectLst/>
                  <a:latin typeface="Grammarsaurus"/>
                  <a:ea typeface="Arial MT"/>
                  <a:cs typeface="Arial MT"/>
                </a:rPr>
                <a:t>simple</a:t>
              </a:r>
              <a:r>
                <a:rPr lang="en-US" sz="1400" spc="30" dirty="0" smtClean="0">
                  <a:effectLst/>
                  <a:latin typeface="Grammarsaurus"/>
                  <a:ea typeface="Arial MT"/>
                  <a:cs typeface="Arial MT"/>
                </a:rPr>
                <a:t> </a:t>
              </a:r>
              <a:r>
                <a:rPr lang="en-US" sz="1400" dirty="0" smtClean="0">
                  <a:effectLst/>
                  <a:latin typeface="Grammarsaurus"/>
                  <a:ea typeface="Arial MT"/>
                  <a:cs typeface="Arial MT"/>
                </a:rPr>
                <a:t>terms</a:t>
              </a:r>
              <a:r>
                <a:rPr lang="en-US" sz="1400" spc="30" dirty="0" smtClean="0">
                  <a:effectLst/>
                  <a:latin typeface="Grammarsaurus"/>
                  <a:ea typeface="Arial MT"/>
                  <a:cs typeface="Arial MT"/>
                </a:rPr>
                <a:t> </a:t>
              </a:r>
              <a:r>
                <a:rPr lang="en-US" sz="1400" dirty="0" smtClean="0">
                  <a:effectLst/>
                  <a:latin typeface="Grammarsaurus"/>
                  <a:ea typeface="Arial MT"/>
                  <a:cs typeface="Arial MT"/>
                </a:rPr>
                <a:t>how</a:t>
              </a:r>
              <a:r>
                <a:rPr lang="en-US" sz="1400" spc="30" dirty="0" smtClean="0">
                  <a:effectLst/>
                  <a:latin typeface="Grammarsaurus"/>
                  <a:ea typeface="Arial MT"/>
                  <a:cs typeface="Arial MT"/>
                </a:rPr>
                <a:t> </a:t>
              </a:r>
              <a:r>
                <a:rPr lang="en-US" sz="1400" dirty="0" smtClean="0">
                  <a:effectLst/>
                  <a:latin typeface="Grammarsaurus"/>
                  <a:ea typeface="Arial MT"/>
                  <a:cs typeface="Arial MT"/>
                </a:rPr>
                <a:t>fossils</a:t>
              </a:r>
              <a:r>
                <a:rPr lang="en-US" sz="1400" spc="30" dirty="0" smtClean="0">
                  <a:effectLst/>
                  <a:latin typeface="Grammarsaurus"/>
                  <a:ea typeface="Arial MT"/>
                  <a:cs typeface="Arial MT"/>
                </a:rPr>
                <a:t> </a:t>
              </a:r>
              <a:r>
                <a:rPr lang="en-US" sz="1400" dirty="0" smtClean="0">
                  <a:effectLst/>
                  <a:latin typeface="Grammarsaurus"/>
                  <a:ea typeface="Arial MT"/>
                  <a:cs typeface="Arial MT"/>
                </a:rPr>
                <a:t>are</a:t>
              </a:r>
              <a:r>
                <a:rPr lang="en-US" sz="1400" spc="30" dirty="0" smtClean="0">
                  <a:effectLst/>
                  <a:latin typeface="Grammarsaurus"/>
                  <a:ea typeface="Arial MT"/>
                  <a:cs typeface="Arial MT"/>
                </a:rPr>
                <a:t> </a:t>
              </a:r>
              <a:r>
                <a:rPr lang="en-US" sz="1400" dirty="0" smtClean="0">
                  <a:effectLst/>
                  <a:latin typeface="Grammarsaurus"/>
                  <a:ea typeface="Arial MT"/>
                  <a:cs typeface="Arial MT"/>
                </a:rPr>
                <a:t>formed</a:t>
              </a:r>
              <a:r>
                <a:rPr lang="en-US" sz="1400" spc="30" dirty="0" smtClean="0">
                  <a:effectLst/>
                  <a:latin typeface="Grammarsaurus"/>
                  <a:ea typeface="Arial MT"/>
                  <a:cs typeface="Arial MT"/>
                </a:rPr>
                <a:t> </a:t>
              </a:r>
              <a:r>
                <a:rPr lang="en-US" sz="1400" dirty="0" smtClean="0">
                  <a:effectLst/>
                  <a:latin typeface="Grammarsaurus"/>
                  <a:ea typeface="Arial MT"/>
                  <a:cs typeface="Arial MT"/>
                </a:rPr>
                <a:t>when</a:t>
              </a:r>
              <a:r>
                <a:rPr lang="en-US" sz="1400" spc="30" dirty="0" smtClean="0">
                  <a:effectLst/>
                  <a:latin typeface="Grammarsaurus"/>
                  <a:ea typeface="Arial MT"/>
                  <a:cs typeface="Arial MT"/>
                </a:rPr>
                <a:t> </a:t>
              </a:r>
              <a:r>
                <a:rPr lang="en-US" sz="1400" dirty="0" smtClean="0">
                  <a:effectLst/>
                  <a:latin typeface="Grammarsaurus"/>
                  <a:ea typeface="Arial MT"/>
                  <a:cs typeface="Arial MT"/>
                </a:rPr>
                <a:t>things</a:t>
              </a:r>
              <a:r>
                <a:rPr lang="en-US" sz="1400" spc="30" dirty="0" smtClean="0">
                  <a:effectLst/>
                  <a:latin typeface="Grammarsaurus"/>
                  <a:ea typeface="Arial MT"/>
                  <a:cs typeface="Arial MT"/>
                </a:rPr>
                <a:t> </a:t>
              </a:r>
              <a:r>
                <a:rPr lang="en-US" sz="1400" dirty="0" smtClean="0">
                  <a:effectLst/>
                  <a:latin typeface="Grammarsaurus"/>
                  <a:ea typeface="Arial MT"/>
                  <a:cs typeface="Arial MT"/>
                </a:rPr>
                <a:t>that</a:t>
              </a:r>
              <a:r>
                <a:rPr lang="en-US" sz="1400" spc="30" dirty="0" smtClean="0">
                  <a:effectLst/>
                  <a:latin typeface="Grammarsaurus"/>
                  <a:ea typeface="Arial MT"/>
                  <a:cs typeface="Arial MT"/>
                </a:rPr>
                <a:t> </a:t>
              </a:r>
              <a:r>
                <a:rPr lang="en-US" sz="1400" dirty="0" smtClean="0">
                  <a:effectLst/>
                  <a:latin typeface="Grammarsaurus"/>
                  <a:ea typeface="Arial MT"/>
                  <a:cs typeface="Arial MT"/>
                </a:rPr>
                <a:t>have</a:t>
              </a:r>
              <a:r>
                <a:rPr lang="en-US" sz="1400" spc="30" dirty="0" smtClean="0">
                  <a:effectLst/>
                  <a:latin typeface="Grammarsaurus"/>
                  <a:ea typeface="Arial MT"/>
                  <a:cs typeface="Arial MT"/>
                </a:rPr>
                <a:t> </a:t>
              </a:r>
              <a:r>
                <a:rPr lang="en-US" sz="1400" dirty="0" smtClean="0">
                  <a:effectLst/>
                  <a:latin typeface="Grammarsaurus"/>
                  <a:ea typeface="Arial MT"/>
                  <a:cs typeface="Arial MT"/>
                </a:rPr>
                <a:t>lived</a:t>
              </a:r>
              <a:r>
                <a:rPr lang="en-US" sz="1400" spc="30" dirty="0" smtClean="0">
                  <a:effectLst/>
                  <a:latin typeface="Grammarsaurus"/>
                  <a:ea typeface="Arial MT"/>
                  <a:cs typeface="Arial MT"/>
                </a:rPr>
                <a:t> </a:t>
              </a:r>
              <a:r>
                <a:rPr lang="en-US" sz="1400" dirty="0" smtClean="0">
                  <a:effectLst/>
                  <a:latin typeface="Grammarsaurus"/>
                  <a:ea typeface="Arial MT"/>
                  <a:cs typeface="Arial MT"/>
                </a:rPr>
                <a:t>are trapped</a:t>
              </a:r>
              <a:r>
                <a:rPr lang="en-US" sz="1400" spc="20" dirty="0" smtClean="0">
                  <a:effectLst/>
                  <a:latin typeface="Grammarsaurus"/>
                  <a:ea typeface="Arial MT"/>
                  <a:cs typeface="Arial MT"/>
                </a:rPr>
                <a:t> </a:t>
              </a:r>
              <a:r>
                <a:rPr lang="en-US" sz="1400" dirty="0" smtClean="0">
                  <a:effectLst/>
                  <a:latin typeface="Grammarsaurus"/>
                  <a:ea typeface="Arial MT"/>
                  <a:cs typeface="Arial MT"/>
                </a:rPr>
                <a:t>within</a:t>
              </a:r>
              <a:r>
                <a:rPr lang="en-US" sz="1400" spc="25" dirty="0" smtClean="0">
                  <a:effectLst/>
                  <a:latin typeface="Grammarsaurus"/>
                  <a:ea typeface="Arial MT"/>
                  <a:cs typeface="Arial MT"/>
                </a:rPr>
                <a:t> </a:t>
              </a:r>
              <a:r>
                <a:rPr lang="en-US" sz="1400" dirty="0" smtClean="0">
                  <a:effectLst/>
                  <a:latin typeface="Grammarsaurus"/>
                  <a:ea typeface="Arial MT"/>
                  <a:cs typeface="Arial MT"/>
                </a:rPr>
                <a:t>rock</a:t>
              </a:r>
              <a:endParaRPr lang="en-GB" dirty="0" smtClean="0">
                <a:effectLst/>
                <a:latin typeface="Arial MT"/>
                <a:ea typeface="Arial MT"/>
                <a:cs typeface="Arial MT"/>
              </a:endParaRPr>
            </a:p>
            <a:p>
              <a:pPr marL="342900" lvl="0" indent="-342900">
                <a:lnSpc>
                  <a:spcPts val="1210"/>
                </a:lnSpc>
                <a:spcAft>
                  <a:spcPts val="0"/>
                </a:spcAft>
                <a:buSzPts val="1100"/>
                <a:buFont typeface="Arial MT"/>
                <a:buChar char="•"/>
                <a:tabLst>
                  <a:tab pos="182245" algn="l"/>
                </a:tabLst>
              </a:pPr>
              <a:r>
                <a:rPr lang="en-US" sz="1400" dirty="0" err="1" smtClean="0">
                  <a:effectLst/>
                  <a:latin typeface="Grammarsaurus"/>
                  <a:ea typeface="Arial MT"/>
                  <a:cs typeface="Arial MT"/>
                </a:rPr>
                <a:t>recognise</a:t>
              </a:r>
              <a:r>
                <a:rPr lang="en-US" sz="1400" spc="50" dirty="0" smtClean="0">
                  <a:effectLst/>
                  <a:latin typeface="Grammarsaurus"/>
                  <a:ea typeface="Arial MT"/>
                  <a:cs typeface="Arial MT"/>
                </a:rPr>
                <a:t> </a:t>
              </a:r>
              <a:r>
                <a:rPr lang="en-US" sz="1400" dirty="0" smtClean="0">
                  <a:effectLst/>
                  <a:latin typeface="Grammarsaurus"/>
                  <a:ea typeface="Arial MT"/>
                  <a:cs typeface="Arial MT"/>
                </a:rPr>
                <a:t>that</a:t>
              </a:r>
              <a:r>
                <a:rPr lang="en-US" sz="1400" spc="55" dirty="0" smtClean="0">
                  <a:effectLst/>
                  <a:latin typeface="Grammarsaurus"/>
                  <a:ea typeface="Arial MT"/>
                  <a:cs typeface="Arial MT"/>
                </a:rPr>
                <a:t> </a:t>
              </a:r>
              <a:r>
                <a:rPr lang="en-US" sz="1400" dirty="0" smtClean="0">
                  <a:effectLst/>
                  <a:latin typeface="Grammarsaurus"/>
                  <a:ea typeface="Arial MT"/>
                  <a:cs typeface="Arial MT"/>
                </a:rPr>
                <a:t>soils</a:t>
              </a:r>
              <a:r>
                <a:rPr lang="en-US" sz="1400" spc="50" dirty="0" smtClean="0">
                  <a:effectLst/>
                  <a:latin typeface="Grammarsaurus"/>
                  <a:ea typeface="Arial MT"/>
                  <a:cs typeface="Arial MT"/>
                </a:rPr>
                <a:t> </a:t>
              </a:r>
              <a:r>
                <a:rPr lang="en-US" sz="1400" dirty="0" smtClean="0">
                  <a:effectLst/>
                  <a:latin typeface="Grammarsaurus"/>
                  <a:ea typeface="Arial MT"/>
                  <a:cs typeface="Arial MT"/>
                </a:rPr>
                <a:t>are</a:t>
              </a:r>
              <a:r>
                <a:rPr lang="en-US" sz="1400" spc="55" dirty="0" smtClean="0">
                  <a:effectLst/>
                  <a:latin typeface="Grammarsaurus"/>
                  <a:ea typeface="Arial MT"/>
                  <a:cs typeface="Arial MT"/>
                </a:rPr>
                <a:t> </a:t>
              </a:r>
              <a:r>
                <a:rPr lang="en-US" sz="1400" dirty="0" smtClean="0">
                  <a:effectLst/>
                  <a:latin typeface="Grammarsaurus"/>
                  <a:ea typeface="Arial MT"/>
                  <a:cs typeface="Arial MT"/>
                </a:rPr>
                <a:t>made</a:t>
              </a:r>
              <a:r>
                <a:rPr lang="en-US" sz="1400" spc="50" dirty="0" smtClean="0">
                  <a:effectLst/>
                  <a:latin typeface="Grammarsaurus"/>
                  <a:ea typeface="Arial MT"/>
                  <a:cs typeface="Arial MT"/>
                </a:rPr>
                <a:t> </a:t>
              </a:r>
              <a:r>
                <a:rPr lang="en-US" sz="1400" dirty="0" smtClean="0">
                  <a:effectLst/>
                  <a:latin typeface="Grammarsaurus"/>
                  <a:ea typeface="Arial MT"/>
                  <a:cs typeface="Arial MT"/>
                </a:rPr>
                <a:t>from</a:t>
              </a:r>
              <a:r>
                <a:rPr lang="en-US" sz="1400" spc="55" dirty="0" smtClean="0">
                  <a:effectLst/>
                  <a:latin typeface="Grammarsaurus"/>
                  <a:ea typeface="Arial MT"/>
                  <a:cs typeface="Arial MT"/>
                </a:rPr>
                <a:t> </a:t>
              </a:r>
              <a:r>
                <a:rPr lang="en-US" sz="1400" dirty="0" smtClean="0">
                  <a:effectLst/>
                  <a:latin typeface="Grammarsaurus"/>
                  <a:ea typeface="Arial MT"/>
                  <a:cs typeface="Arial MT"/>
                </a:rPr>
                <a:t>rocks</a:t>
              </a:r>
              <a:r>
                <a:rPr lang="en-US" sz="1400" spc="55" dirty="0" smtClean="0">
                  <a:effectLst/>
                  <a:latin typeface="Grammarsaurus"/>
                  <a:ea typeface="Arial MT"/>
                  <a:cs typeface="Arial MT"/>
                </a:rPr>
                <a:t> </a:t>
              </a:r>
              <a:r>
                <a:rPr lang="en-US" sz="1400" dirty="0" smtClean="0">
                  <a:effectLst/>
                  <a:latin typeface="Grammarsaurus"/>
                  <a:ea typeface="Arial MT"/>
                  <a:cs typeface="Arial MT"/>
                </a:rPr>
                <a:t>and</a:t>
              </a:r>
              <a:r>
                <a:rPr lang="en-US" sz="1400" spc="50" dirty="0" smtClean="0">
                  <a:effectLst/>
                  <a:latin typeface="Grammarsaurus"/>
                  <a:ea typeface="Arial MT"/>
                  <a:cs typeface="Arial MT"/>
                </a:rPr>
                <a:t> </a:t>
              </a:r>
              <a:r>
                <a:rPr lang="en-US" sz="1400" dirty="0" smtClean="0">
                  <a:effectLst/>
                  <a:latin typeface="Grammarsaurus"/>
                  <a:ea typeface="Arial MT"/>
                  <a:cs typeface="Arial MT"/>
                </a:rPr>
                <a:t>organic</a:t>
              </a:r>
              <a:r>
                <a:rPr lang="en-US" sz="1400" spc="55" dirty="0" smtClean="0">
                  <a:effectLst/>
                  <a:latin typeface="Grammarsaurus"/>
                  <a:ea typeface="Arial MT"/>
                  <a:cs typeface="Arial MT"/>
                </a:rPr>
                <a:t> </a:t>
              </a:r>
              <a:r>
                <a:rPr lang="en-US" sz="1400" dirty="0" smtClean="0">
                  <a:effectLst/>
                  <a:latin typeface="Grammarsaurus"/>
                  <a:ea typeface="Arial MT"/>
                  <a:cs typeface="Arial MT"/>
                </a:rPr>
                <a:t>matter.</a:t>
              </a:r>
              <a:endParaRPr lang="en-GB" dirty="0">
                <a:effectLst/>
                <a:latin typeface="Arial MT"/>
                <a:ea typeface="Arial MT"/>
                <a:cs typeface="Arial MT"/>
              </a:endParaRPr>
            </a:p>
          </p:txBody>
        </p:sp>
      </p:grpSp>
      <p:sp>
        <p:nvSpPr>
          <p:cNvPr id="22" name="Content Placeholder 2"/>
          <p:cNvSpPr txBox="1">
            <a:spLocks/>
          </p:cNvSpPr>
          <p:nvPr/>
        </p:nvSpPr>
        <p:spPr>
          <a:xfrm>
            <a:off x="43960" y="1705707"/>
            <a:ext cx="3604847" cy="5117123"/>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rock</a:t>
            </a:r>
            <a:r>
              <a:rPr lang="en-GB" sz="1300" dirty="0"/>
              <a:t> – a solid material that makes up the surface of the </a:t>
            </a:r>
            <a:r>
              <a:rPr lang="en-GB" sz="1300" dirty="0" smtClean="0"/>
              <a:t>Earth</a:t>
            </a:r>
          </a:p>
          <a:p>
            <a:pPr marL="0" indent="0">
              <a:lnSpc>
                <a:spcPct val="100000"/>
              </a:lnSpc>
              <a:spcBef>
                <a:spcPts val="0"/>
              </a:spcBef>
              <a:buNone/>
            </a:pPr>
            <a:endParaRPr lang="en-GB" sz="1300" dirty="0"/>
          </a:p>
          <a:p>
            <a:pPr marL="0" indent="0">
              <a:lnSpc>
                <a:spcPct val="100000"/>
              </a:lnSpc>
              <a:spcBef>
                <a:spcPts val="0"/>
              </a:spcBef>
              <a:buNone/>
            </a:pPr>
            <a:r>
              <a:rPr lang="en-GB" sz="1300" b="1" dirty="0"/>
              <a:t>soil</a:t>
            </a:r>
            <a:r>
              <a:rPr lang="en-GB" sz="1300" dirty="0"/>
              <a:t> – a black or dark brown material on the upper layer of the Earth where plants </a:t>
            </a:r>
            <a:r>
              <a:rPr lang="en-GB" sz="1300" dirty="0" smtClean="0"/>
              <a:t>grow</a:t>
            </a:r>
          </a:p>
          <a:p>
            <a:pPr marL="0" indent="0">
              <a:lnSpc>
                <a:spcPct val="100000"/>
              </a:lnSpc>
              <a:spcBef>
                <a:spcPts val="0"/>
              </a:spcBef>
              <a:buNone/>
            </a:pPr>
            <a:endParaRPr lang="en-GB" sz="1300" dirty="0"/>
          </a:p>
          <a:p>
            <a:pPr marL="0" indent="0">
              <a:lnSpc>
                <a:spcPct val="100000"/>
              </a:lnSpc>
              <a:spcBef>
                <a:spcPts val="0"/>
              </a:spcBef>
              <a:buNone/>
            </a:pPr>
            <a:r>
              <a:rPr lang="en-GB" sz="1300" b="1" dirty="0"/>
              <a:t>fossil</a:t>
            </a:r>
            <a:r>
              <a:rPr lang="en-GB" sz="1300" dirty="0"/>
              <a:t> – the remains of a prehistoric animal embedded in </a:t>
            </a:r>
            <a:r>
              <a:rPr lang="en-GB" sz="1300" dirty="0" smtClean="0"/>
              <a:t>rock</a:t>
            </a:r>
          </a:p>
          <a:p>
            <a:pPr marL="0" indent="0">
              <a:lnSpc>
                <a:spcPct val="100000"/>
              </a:lnSpc>
              <a:spcBef>
                <a:spcPts val="0"/>
              </a:spcBef>
              <a:buNone/>
            </a:pPr>
            <a:endParaRPr lang="en-GB" sz="1300" dirty="0"/>
          </a:p>
          <a:p>
            <a:pPr marL="0" indent="0">
              <a:lnSpc>
                <a:spcPct val="100000"/>
              </a:lnSpc>
              <a:spcBef>
                <a:spcPts val="0"/>
              </a:spcBef>
              <a:buNone/>
            </a:pPr>
            <a:r>
              <a:rPr lang="en-GB" sz="1300" b="1" dirty="0"/>
              <a:t>appearance</a:t>
            </a:r>
            <a:r>
              <a:rPr lang="en-GB" sz="1300" dirty="0"/>
              <a:t> – what something looks like</a:t>
            </a:r>
          </a:p>
          <a:p>
            <a:pPr marL="0" indent="0">
              <a:lnSpc>
                <a:spcPct val="100000"/>
              </a:lnSpc>
              <a:spcBef>
                <a:spcPts val="0"/>
              </a:spcBef>
              <a:buNone/>
            </a:pPr>
            <a:r>
              <a:rPr lang="en-GB" sz="1300" dirty="0"/>
              <a:t>physical </a:t>
            </a:r>
            <a:endParaRPr lang="en-GB" sz="1300" dirty="0" smtClean="0"/>
          </a:p>
          <a:p>
            <a:pPr marL="0" indent="0">
              <a:lnSpc>
                <a:spcPct val="100000"/>
              </a:lnSpc>
              <a:spcBef>
                <a:spcPts val="0"/>
              </a:spcBef>
              <a:buNone/>
            </a:pPr>
            <a:endParaRPr lang="en-GB" sz="1300" dirty="0" smtClean="0"/>
          </a:p>
          <a:p>
            <a:pPr marL="0" indent="0">
              <a:lnSpc>
                <a:spcPct val="100000"/>
              </a:lnSpc>
              <a:spcBef>
                <a:spcPts val="0"/>
              </a:spcBef>
              <a:buNone/>
            </a:pPr>
            <a:r>
              <a:rPr lang="en-GB" sz="1300" b="1" dirty="0" smtClean="0"/>
              <a:t>properties</a:t>
            </a:r>
            <a:r>
              <a:rPr lang="en-GB" sz="1300" dirty="0" smtClean="0"/>
              <a:t> </a:t>
            </a:r>
            <a:r>
              <a:rPr lang="en-GB" sz="1300" dirty="0"/>
              <a:t>– a characteristic of an </a:t>
            </a:r>
            <a:r>
              <a:rPr lang="en-GB" sz="1300" dirty="0" smtClean="0"/>
              <a:t>object</a:t>
            </a:r>
          </a:p>
          <a:p>
            <a:pPr marL="0" indent="0">
              <a:lnSpc>
                <a:spcPct val="100000"/>
              </a:lnSpc>
              <a:spcBef>
                <a:spcPts val="0"/>
              </a:spcBef>
              <a:buNone/>
            </a:pPr>
            <a:endParaRPr lang="en-GB" sz="1300" dirty="0"/>
          </a:p>
          <a:p>
            <a:pPr marL="0" indent="0">
              <a:lnSpc>
                <a:spcPct val="100000"/>
              </a:lnSpc>
              <a:spcBef>
                <a:spcPts val="0"/>
              </a:spcBef>
              <a:buNone/>
            </a:pPr>
            <a:r>
              <a:rPr lang="en-GB" sz="1300" b="1" dirty="0"/>
              <a:t>igneous rock </a:t>
            </a:r>
            <a:r>
              <a:rPr lang="en-GB" sz="1300" dirty="0"/>
              <a:t>– rock formed through the cooling and solidification of magma or </a:t>
            </a:r>
            <a:r>
              <a:rPr lang="en-GB" sz="1300" dirty="0" smtClean="0"/>
              <a:t>lava</a:t>
            </a:r>
          </a:p>
          <a:p>
            <a:pPr marL="0" indent="0">
              <a:lnSpc>
                <a:spcPct val="100000"/>
              </a:lnSpc>
              <a:spcBef>
                <a:spcPts val="0"/>
              </a:spcBef>
              <a:buNone/>
            </a:pPr>
            <a:endParaRPr lang="en-GB" sz="1300" dirty="0"/>
          </a:p>
          <a:p>
            <a:pPr marL="0" indent="0">
              <a:lnSpc>
                <a:spcPct val="100000"/>
              </a:lnSpc>
              <a:spcBef>
                <a:spcPts val="0"/>
              </a:spcBef>
              <a:buNone/>
            </a:pPr>
            <a:r>
              <a:rPr lang="en-GB" sz="1300" b="1" dirty="0"/>
              <a:t>sedimentary rock </a:t>
            </a:r>
            <a:r>
              <a:rPr lang="en-GB" sz="1300" dirty="0"/>
              <a:t>– rock formed from sediments that have settled at the bottom of a lake, sea or ocean and have been compressed together over millions of years. </a:t>
            </a:r>
            <a:endParaRPr lang="en-GB" sz="1300" dirty="0" smtClean="0"/>
          </a:p>
          <a:p>
            <a:pPr marL="0" indent="0">
              <a:lnSpc>
                <a:spcPct val="100000"/>
              </a:lnSpc>
              <a:spcBef>
                <a:spcPts val="0"/>
              </a:spcBef>
              <a:buNone/>
            </a:pPr>
            <a:endParaRPr lang="en-GB" sz="1300" dirty="0"/>
          </a:p>
          <a:p>
            <a:pPr marL="0" indent="0">
              <a:lnSpc>
                <a:spcPct val="100000"/>
              </a:lnSpc>
              <a:spcBef>
                <a:spcPts val="0"/>
              </a:spcBef>
              <a:buNone/>
            </a:pPr>
            <a:r>
              <a:rPr lang="en-GB" sz="1300" b="1" dirty="0"/>
              <a:t>metamorphic rock </a:t>
            </a:r>
            <a:r>
              <a:rPr lang="en-GB" sz="1300" dirty="0"/>
              <a:t>– rock formed from other rocks that are changed because of heat or pressure</a:t>
            </a:r>
          </a:p>
        </p:txBody>
      </p:sp>
      <p:pic>
        <p:nvPicPr>
          <p:cNvPr id="24" name="Picture 23"/>
          <p:cNvPicPr>
            <a:picLocks noChangeAspect="1"/>
          </p:cNvPicPr>
          <p:nvPr/>
        </p:nvPicPr>
        <p:blipFill>
          <a:blip r:embed="rId2"/>
          <a:stretch>
            <a:fillRect/>
          </a:stretch>
        </p:blipFill>
        <p:spPr>
          <a:xfrm>
            <a:off x="3801917" y="4422528"/>
            <a:ext cx="1152032" cy="1005275"/>
          </a:xfrm>
          <a:prstGeom prst="rect">
            <a:avLst/>
          </a:prstGeom>
        </p:spPr>
      </p:pic>
      <p:pic>
        <p:nvPicPr>
          <p:cNvPr id="2" name="Picture 1"/>
          <p:cNvPicPr>
            <a:picLocks noChangeAspect="1"/>
          </p:cNvPicPr>
          <p:nvPr/>
        </p:nvPicPr>
        <p:blipFill>
          <a:blip r:embed="rId3"/>
          <a:stretch>
            <a:fillRect/>
          </a:stretch>
        </p:blipFill>
        <p:spPr>
          <a:xfrm>
            <a:off x="3734644" y="5448739"/>
            <a:ext cx="2613400" cy="1338229"/>
          </a:xfrm>
          <a:prstGeom prst="rect">
            <a:avLst/>
          </a:prstGeom>
        </p:spPr>
      </p:pic>
    </p:spTree>
    <p:extLst>
      <p:ext uri="{BB962C8B-B14F-4D97-AF65-F5344CB8AC3E}">
        <p14:creationId xmlns:p14="http://schemas.microsoft.com/office/powerpoint/2010/main" val="412930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4</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2522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32372193"/>
              </p:ext>
            </p:extLst>
          </p:nvPr>
        </p:nvGraphicFramePr>
        <p:xfrm>
          <a:off x="125809" y="53646"/>
          <a:ext cx="11785410" cy="1352164"/>
        </p:xfrm>
        <a:graphic>
          <a:graphicData uri="http://schemas.openxmlformats.org/drawingml/2006/table">
            <a:tbl>
              <a:tblPr firstRow="1" bandRow="1">
                <a:tableStyleId>{5C22544A-7EE6-4342-B048-85BDC9FD1C3A}</a:tableStyleId>
              </a:tblPr>
              <a:tblGrid>
                <a:gridCol w="1964235">
                  <a:extLst>
                    <a:ext uri="{9D8B030D-6E8A-4147-A177-3AD203B41FA5}">
                      <a16:colId xmlns:a16="http://schemas.microsoft.com/office/drawing/2014/main" val="2492426390"/>
                    </a:ext>
                  </a:extLst>
                </a:gridCol>
                <a:gridCol w="1964235">
                  <a:extLst>
                    <a:ext uri="{9D8B030D-6E8A-4147-A177-3AD203B41FA5}">
                      <a16:colId xmlns:a16="http://schemas.microsoft.com/office/drawing/2014/main" val="356198671"/>
                    </a:ext>
                  </a:extLst>
                </a:gridCol>
                <a:gridCol w="1964235">
                  <a:extLst>
                    <a:ext uri="{9D8B030D-6E8A-4147-A177-3AD203B41FA5}">
                      <a16:colId xmlns:a16="http://schemas.microsoft.com/office/drawing/2014/main" val="2572164240"/>
                    </a:ext>
                  </a:extLst>
                </a:gridCol>
                <a:gridCol w="1964235">
                  <a:extLst>
                    <a:ext uri="{9D8B030D-6E8A-4147-A177-3AD203B41FA5}">
                      <a16:colId xmlns:a16="http://schemas.microsoft.com/office/drawing/2014/main" val="2683159159"/>
                    </a:ext>
                  </a:extLst>
                </a:gridCol>
                <a:gridCol w="1964235">
                  <a:extLst>
                    <a:ext uri="{9D8B030D-6E8A-4147-A177-3AD203B41FA5}">
                      <a16:colId xmlns:a16="http://schemas.microsoft.com/office/drawing/2014/main" val="3043283335"/>
                    </a:ext>
                  </a:extLst>
                </a:gridCol>
                <a:gridCol w="1964235">
                  <a:extLst>
                    <a:ext uri="{9D8B030D-6E8A-4147-A177-3AD203B41FA5}">
                      <a16:colId xmlns:a16="http://schemas.microsoft.com/office/drawing/2014/main" val="2541247236"/>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4 – States of matter: </a:t>
                      </a:r>
                      <a:r>
                        <a:rPr lang="en-US" sz="1800" b="1" kern="1200" dirty="0" smtClean="0">
                          <a:solidFill>
                            <a:schemeClr val="lt1"/>
                          </a:solidFill>
                          <a:effectLst/>
                          <a:latin typeface="+mn-lt"/>
                          <a:ea typeface="+mn-ea"/>
                          <a:cs typeface="+mn-cs"/>
                        </a:rPr>
                        <a:t>How can we classify rocks?</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79375">
                        <a:spcBef>
                          <a:spcPts val="600"/>
                        </a:spcBef>
                        <a:spcAft>
                          <a:spcPts val="0"/>
                        </a:spcAft>
                      </a:pPr>
                      <a:r>
                        <a:rPr lang="en-US" sz="1200" b="1">
                          <a:solidFill>
                            <a:srgbClr val="1A232B"/>
                          </a:solidFill>
                          <a:effectLst/>
                          <a:latin typeface="Arial" panose="020B0604020202020204" pitchFamily="34" charset="0"/>
                          <a:ea typeface="Arial MT"/>
                          <a:cs typeface="Arial MT"/>
                        </a:rPr>
                        <a:t>Key</a:t>
                      </a:r>
                      <a:r>
                        <a:rPr lang="en-US" sz="1200" b="1" spc="-5">
                          <a:solidFill>
                            <a:srgbClr val="1A232B"/>
                          </a:solidFill>
                          <a:effectLst/>
                          <a:latin typeface="Arial" panose="020B0604020202020204" pitchFamily="34" charset="0"/>
                          <a:ea typeface="Arial MT"/>
                          <a:cs typeface="Arial MT"/>
                        </a:rPr>
                        <a:t> </a:t>
                      </a:r>
                      <a:r>
                        <a:rPr lang="en-US" sz="1200" b="1">
                          <a:solidFill>
                            <a:srgbClr val="1A232B"/>
                          </a:solidFill>
                          <a:effectLst/>
                          <a:latin typeface="Arial" panose="020B0604020202020204" pitchFamily="34" charset="0"/>
                          <a:ea typeface="Arial MT"/>
                          <a:cs typeface="Arial MT"/>
                        </a:rPr>
                        <a:t>Question:</a:t>
                      </a:r>
                      <a:endParaRPr lang="en-GB" sz="1600">
                        <a:effectLst/>
                        <a:latin typeface="Arial MT"/>
                        <a:ea typeface="Arial MT"/>
                        <a:cs typeface="Arial MT"/>
                      </a:endParaRPr>
                    </a:p>
                    <a:p>
                      <a:pPr marL="79375">
                        <a:lnSpc>
                          <a:spcPct val="103000"/>
                        </a:lnSpc>
                        <a:spcBef>
                          <a:spcPts val="50"/>
                        </a:spcBef>
                        <a:spcAft>
                          <a:spcPts val="0"/>
                        </a:spcAft>
                      </a:pPr>
                      <a:r>
                        <a:rPr lang="en-US" sz="1200">
                          <a:solidFill>
                            <a:srgbClr val="1A232B"/>
                          </a:solidFill>
                          <a:effectLst/>
                          <a:latin typeface="Arial" panose="020B0604020202020204" pitchFamily="34" charset="0"/>
                          <a:ea typeface="Arial MT"/>
                          <a:cs typeface="Arial MT"/>
                        </a:rPr>
                        <a:t>What</a:t>
                      </a:r>
                      <a:r>
                        <a:rPr lang="en-US" sz="1200" spc="5">
                          <a:solidFill>
                            <a:srgbClr val="1A232B"/>
                          </a:solidFill>
                          <a:effectLst/>
                          <a:latin typeface="Arial" panose="020B0604020202020204" pitchFamily="34" charset="0"/>
                          <a:ea typeface="Arial MT"/>
                          <a:cs typeface="Arial MT"/>
                        </a:rPr>
                        <a:t> </a:t>
                      </a:r>
                      <a:r>
                        <a:rPr lang="en-US" sz="1200">
                          <a:solidFill>
                            <a:srgbClr val="1A232B"/>
                          </a:solidFill>
                          <a:effectLst/>
                          <a:latin typeface="Arial" panose="020B0604020202020204" pitchFamily="34" charset="0"/>
                          <a:ea typeface="Arial MT"/>
                          <a:cs typeface="Arial MT"/>
                        </a:rPr>
                        <a:t>are</a:t>
                      </a:r>
                      <a:r>
                        <a:rPr lang="en-US" sz="1200" spc="10">
                          <a:solidFill>
                            <a:srgbClr val="1A232B"/>
                          </a:solidFill>
                          <a:effectLst/>
                          <a:latin typeface="Arial" panose="020B0604020202020204" pitchFamily="34" charset="0"/>
                          <a:ea typeface="Arial MT"/>
                          <a:cs typeface="Arial MT"/>
                        </a:rPr>
                        <a:t> </a:t>
                      </a:r>
                      <a:r>
                        <a:rPr lang="en-US" sz="1200">
                          <a:solidFill>
                            <a:srgbClr val="1A232B"/>
                          </a:solidFill>
                          <a:effectLst/>
                          <a:latin typeface="Arial" panose="020B0604020202020204" pitchFamily="34" charset="0"/>
                          <a:ea typeface="Arial MT"/>
                          <a:cs typeface="Arial MT"/>
                        </a:rPr>
                        <a:t>solids,</a:t>
                      </a:r>
                      <a:r>
                        <a:rPr lang="en-US" sz="1200" spc="5">
                          <a:solidFill>
                            <a:srgbClr val="1A232B"/>
                          </a:solidFill>
                          <a:effectLst/>
                          <a:latin typeface="Arial" panose="020B0604020202020204" pitchFamily="34" charset="0"/>
                          <a:ea typeface="Arial MT"/>
                          <a:cs typeface="Arial MT"/>
                        </a:rPr>
                        <a:t> </a:t>
                      </a:r>
                      <a:r>
                        <a:rPr lang="en-US" sz="1200">
                          <a:solidFill>
                            <a:srgbClr val="1A232B"/>
                          </a:solidFill>
                          <a:effectLst/>
                          <a:latin typeface="Arial" panose="020B0604020202020204" pitchFamily="34" charset="0"/>
                          <a:ea typeface="Arial MT"/>
                          <a:cs typeface="Arial MT"/>
                        </a:rPr>
                        <a:t>liquids</a:t>
                      </a:r>
                      <a:r>
                        <a:rPr lang="en-US" sz="1200" spc="-235">
                          <a:solidFill>
                            <a:srgbClr val="1A232B"/>
                          </a:solidFill>
                          <a:effectLst/>
                          <a:latin typeface="Arial" panose="020B0604020202020204" pitchFamily="34" charset="0"/>
                          <a:ea typeface="Arial MT"/>
                          <a:cs typeface="Arial MT"/>
                        </a:rPr>
                        <a:t> </a:t>
                      </a:r>
                      <a:r>
                        <a:rPr lang="en-US" sz="1200">
                          <a:solidFill>
                            <a:srgbClr val="1A232B"/>
                          </a:solidFill>
                          <a:effectLst/>
                          <a:latin typeface="Arial" panose="020B0604020202020204" pitchFamily="34" charset="0"/>
                          <a:ea typeface="Arial MT"/>
                          <a:cs typeface="Arial MT"/>
                        </a:rPr>
                        <a:t>and</a:t>
                      </a:r>
                      <a:r>
                        <a:rPr lang="en-US" sz="1200" spc="-40">
                          <a:solidFill>
                            <a:srgbClr val="1A232B"/>
                          </a:solidFill>
                          <a:effectLst/>
                          <a:latin typeface="Arial" panose="020B0604020202020204" pitchFamily="34" charset="0"/>
                          <a:ea typeface="Arial MT"/>
                          <a:cs typeface="Arial MT"/>
                        </a:rPr>
                        <a:t> </a:t>
                      </a:r>
                      <a:r>
                        <a:rPr lang="en-US" sz="1200">
                          <a:solidFill>
                            <a:srgbClr val="1A232B"/>
                          </a:solidFill>
                          <a:effectLst/>
                          <a:latin typeface="Arial" panose="020B0604020202020204" pitchFamily="34" charset="0"/>
                          <a:ea typeface="Arial MT"/>
                          <a:cs typeface="Arial MT"/>
                        </a:rPr>
                        <a:t>gases?</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76835">
                        <a:spcBef>
                          <a:spcPts val="600"/>
                        </a:spcBef>
                        <a:spcAft>
                          <a:spcPts val="0"/>
                        </a:spcAft>
                      </a:pPr>
                      <a:r>
                        <a:rPr lang="en-US" sz="1200" b="1">
                          <a:solidFill>
                            <a:srgbClr val="1A232B"/>
                          </a:solidFill>
                          <a:effectLst/>
                          <a:latin typeface="Arial" panose="020B0604020202020204" pitchFamily="34" charset="0"/>
                          <a:ea typeface="Arial MT"/>
                          <a:cs typeface="Arial MT"/>
                        </a:rPr>
                        <a:t>Key</a:t>
                      </a:r>
                      <a:r>
                        <a:rPr lang="en-US" sz="1200" b="1" spc="-5">
                          <a:solidFill>
                            <a:srgbClr val="1A232B"/>
                          </a:solidFill>
                          <a:effectLst/>
                          <a:latin typeface="Arial" panose="020B0604020202020204" pitchFamily="34" charset="0"/>
                          <a:ea typeface="Arial MT"/>
                          <a:cs typeface="Arial MT"/>
                        </a:rPr>
                        <a:t> </a:t>
                      </a:r>
                      <a:r>
                        <a:rPr lang="en-US" sz="1200" b="1">
                          <a:solidFill>
                            <a:srgbClr val="1A232B"/>
                          </a:solidFill>
                          <a:effectLst/>
                          <a:latin typeface="Arial" panose="020B0604020202020204" pitchFamily="34" charset="0"/>
                          <a:ea typeface="Arial MT"/>
                          <a:cs typeface="Arial MT"/>
                        </a:rPr>
                        <a:t>Question:</a:t>
                      </a:r>
                      <a:endParaRPr lang="en-GB" sz="1600">
                        <a:effectLst/>
                        <a:latin typeface="Arial MT"/>
                        <a:ea typeface="Arial MT"/>
                        <a:cs typeface="Arial MT"/>
                      </a:endParaRPr>
                    </a:p>
                    <a:p>
                      <a:pPr marL="76835">
                        <a:lnSpc>
                          <a:spcPct val="103000"/>
                        </a:lnSpc>
                        <a:spcBef>
                          <a:spcPts val="50"/>
                        </a:spcBef>
                        <a:spcAft>
                          <a:spcPts val="0"/>
                        </a:spcAft>
                      </a:pPr>
                      <a:r>
                        <a:rPr lang="en-US" sz="1200" spc="-20">
                          <a:solidFill>
                            <a:srgbClr val="1A232B"/>
                          </a:solidFill>
                          <a:effectLst/>
                          <a:latin typeface="Arial" panose="020B0604020202020204" pitchFamily="34" charset="0"/>
                          <a:ea typeface="Arial MT"/>
                          <a:cs typeface="Arial MT"/>
                        </a:rPr>
                        <a:t>Do all liquids behave the</a:t>
                      </a:r>
                      <a:r>
                        <a:rPr lang="en-US" sz="1200" spc="-235">
                          <a:solidFill>
                            <a:srgbClr val="1A232B"/>
                          </a:solidFill>
                          <a:effectLst/>
                          <a:latin typeface="Arial" panose="020B0604020202020204" pitchFamily="34" charset="0"/>
                          <a:ea typeface="Arial MT"/>
                          <a:cs typeface="Arial MT"/>
                        </a:rPr>
                        <a:t> </a:t>
                      </a:r>
                      <a:r>
                        <a:rPr lang="en-US" sz="1200">
                          <a:solidFill>
                            <a:srgbClr val="1A232B"/>
                          </a:solidFill>
                          <a:effectLst/>
                          <a:latin typeface="Arial" panose="020B0604020202020204" pitchFamily="34" charset="0"/>
                          <a:ea typeface="Arial MT"/>
                          <a:cs typeface="Arial MT"/>
                        </a:rPr>
                        <a:t>same?</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80645" marR="261620">
                        <a:lnSpc>
                          <a:spcPct val="103000"/>
                        </a:lnSpc>
                        <a:spcBef>
                          <a:spcPts val="600"/>
                        </a:spcBef>
                        <a:spcAft>
                          <a:spcPts val="0"/>
                        </a:spcAft>
                      </a:pPr>
                      <a:r>
                        <a:rPr lang="en-US" sz="1200" b="1" dirty="0">
                          <a:solidFill>
                            <a:srgbClr val="1A232B"/>
                          </a:solidFill>
                          <a:effectLst/>
                          <a:latin typeface="Arial" panose="020B0604020202020204" pitchFamily="34" charset="0"/>
                          <a:ea typeface="Arial MT"/>
                          <a:cs typeface="Arial MT"/>
                        </a:rPr>
                        <a:t>Key Question: </a:t>
                      </a:r>
                      <a:r>
                        <a:rPr lang="en-US" sz="1200" b="1" baseline="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How </a:t>
                      </a:r>
                      <a:r>
                        <a:rPr lang="en-US" sz="1200" dirty="0">
                          <a:solidFill>
                            <a:srgbClr val="1A232B"/>
                          </a:solidFill>
                          <a:effectLst/>
                          <a:latin typeface="Arial" panose="020B0604020202020204" pitchFamily="34" charset="0"/>
                          <a:ea typeface="Arial MT"/>
                          <a:cs typeface="Arial MT"/>
                        </a:rPr>
                        <a:t>do materials change state?</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0645">
                        <a:spcBef>
                          <a:spcPts val="600"/>
                        </a:spcBef>
                        <a:spcAft>
                          <a:spcPts val="0"/>
                        </a:spcAft>
                      </a:pPr>
                      <a:r>
                        <a:rPr lang="en-US" sz="1200" b="1" dirty="0">
                          <a:solidFill>
                            <a:srgbClr val="1A232B"/>
                          </a:solidFill>
                          <a:effectLst/>
                          <a:latin typeface="Arial" panose="020B0604020202020204" pitchFamily="34" charset="0"/>
                          <a:ea typeface="Arial MT"/>
                          <a:cs typeface="Arial MT"/>
                        </a:rPr>
                        <a:t>Key</a:t>
                      </a:r>
                      <a:r>
                        <a:rPr lang="en-US" sz="1200" b="1" spc="-5" dirty="0">
                          <a:solidFill>
                            <a:srgbClr val="1A232B"/>
                          </a:solidFill>
                          <a:effectLst/>
                          <a:latin typeface="Arial" panose="020B0604020202020204" pitchFamily="34" charset="0"/>
                          <a:ea typeface="Arial MT"/>
                          <a:cs typeface="Arial MT"/>
                        </a:rPr>
                        <a:t> </a:t>
                      </a:r>
                      <a:r>
                        <a:rPr lang="en-US" sz="1200" b="1" dirty="0">
                          <a:solidFill>
                            <a:srgbClr val="1A232B"/>
                          </a:solidFill>
                          <a:effectLst/>
                          <a:latin typeface="Arial" panose="020B0604020202020204" pitchFamily="34" charset="0"/>
                          <a:ea typeface="Arial MT"/>
                          <a:cs typeface="Arial MT"/>
                        </a:rPr>
                        <a:t>Question:</a:t>
                      </a:r>
                      <a:endParaRPr lang="en-GB" sz="1600" dirty="0">
                        <a:effectLst/>
                        <a:latin typeface="Arial MT"/>
                        <a:ea typeface="Arial MT"/>
                        <a:cs typeface="Arial MT"/>
                      </a:endParaRPr>
                    </a:p>
                    <a:p>
                      <a:pPr marL="80645">
                        <a:spcBef>
                          <a:spcPts val="50"/>
                        </a:spcBef>
                        <a:spcAft>
                          <a:spcPts val="0"/>
                        </a:spcAft>
                      </a:pPr>
                      <a:r>
                        <a:rPr lang="en-US" sz="1200" spc="-20" dirty="0">
                          <a:solidFill>
                            <a:srgbClr val="1A232B"/>
                          </a:solidFill>
                          <a:effectLst/>
                          <a:latin typeface="Arial" panose="020B0604020202020204" pitchFamily="34" charset="0"/>
                          <a:ea typeface="Arial MT"/>
                          <a:cs typeface="Arial MT"/>
                        </a:rPr>
                        <a:t>What is the water cycle?</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78105">
                        <a:spcBef>
                          <a:spcPts val="600"/>
                        </a:spcBef>
                        <a:spcAft>
                          <a:spcPts val="0"/>
                        </a:spcAft>
                      </a:pPr>
                      <a:r>
                        <a:rPr lang="en-US" sz="1200" b="1">
                          <a:solidFill>
                            <a:srgbClr val="1A232B"/>
                          </a:solidFill>
                          <a:effectLst/>
                          <a:latin typeface="Arial" panose="020B0604020202020204" pitchFamily="34" charset="0"/>
                          <a:ea typeface="Arial MT"/>
                          <a:cs typeface="Arial MT"/>
                        </a:rPr>
                        <a:t>Key</a:t>
                      </a:r>
                      <a:r>
                        <a:rPr lang="en-US" sz="1200" b="1" spc="-5">
                          <a:solidFill>
                            <a:srgbClr val="1A232B"/>
                          </a:solidFill>
                          <a:effectLst/>
                          <a:latin typeface="Arial" panose="020B0604020202020204" pitchFamily="34" charset="0"/>
                          <a:ea typeface="Arial MT"/>
                          <a:cs typeface="Arial MT"/>
                        </a:rPr>
                        <a:t> </a:t>
                      </a:r>
                      <a:r>
                        <a:rPr lang="en-US" sz="1200" b="1">
                          <a:solidFill>
                            <a:srgbClr val="1A232B"/>
                          </a:solidFill>
                          <a:effectLst/>
                          <a:latin typeface="Arial" panose="020B0604020202020204" pitchFamily="34" charset="0"/>
                          <a:ea typeface="Arial MT"/>
                          <a:cs typeface="Arial MT"/>
                        </a:rPr>
                        <a:t>Question:</a:t>
                      </a:r>
                      <a:endParaRPr lang="en-GB" sz="1600">
                        <a:effectLst/>
                        <a:latin typeface="Arial MT"/>
                        <a:ea typeface="Arial MT"/>
                        <a:cs typeface="Arial MT"/>
                      </a:endParaRPr>
                    </a:p>
                    <a:p>
                      <a:pPr marL="78105">
                        <a:spcBef>
                          <a:spcPts val="50"/>
                        </a:spcBef>
                        <a:spcAft>
                          <a:spcPts val="0"/>
                        </a:spcAft>
                      </a:pPr>
                      <a:r>
                        <a:rPr lang="en-US" sz="1200" spc="-30">
                          <a:solidFill>
                            <a:srgbClr val="1A232B"/>
                          </a:solidFill>
                          <a:effectLst/>
                          <a:latin typeface="Arial" panose="020B0604020202020204" pitchFamily="34" charset="0"/>
                          <a:ea typeface="Arial MT"/>
                          <a:cs typeface="Arial MT"/>
                        </a:rPr>
                        <a:t>Do all liquids evaporate?</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81280">
                        <a:spcBef>
                          <a:spcPts val="600"/>
                        </a:spcBef>
                        <a:spcAft>
                          <a:spcPts val="0"/>
                        </a:spcAft>
                      </a:pPr>
                      <a:r>
                        <a:rPr lang="en-US" sz="1200" b="1" dirty="0">
                          <a:solidFill>
                            <a:srgbClr val="1A232B"/>
                          </a:solidFill>
                          <a:effectLst/>
                          <a:latin typeface="Arial" panose="020B0604020202020204" pitchFamily="34" charset="0"/>
                          <a:ea typeface="Arial MT"/>
                          <a:cs typeface="Arial MT"/>
                        </a:rPr>
                        <a:t>Key</a:t>
                      </a:r>
                      <a:r>
                        <a:rPr lang="en-US" sz="1200" b="1" spc="-5" dirty="0">
                          <a:solidFill>
                            <a:srgbClr val="1A232B"/>
                          </a:solidFill>
                          <a:effectLst/>
                          <a:latin typeface="Arial" panose="020B0604020202020204" pitchFamily="34" charset="0"/>
                          <a:ea typeface="Arial MT"/>
                          <a:cs typeface="Arial MT"/>
                        </a:rPr>
                        <a:t> </a:t>
                      </a:r>
                      <a:r>
                        <a:rPr lang="en-US" sz="1200" b="1" dirty="0">
                          <a:solidFill>
                            <a:srgbClr val="1A232B"/>
                          </a:solidFill>
                          <a:effectLst/>
                          <a:latin typeface="Arial" panose="020B0604020202020204" pitchFamily="34" charset="0"/>
                          <a:ea typeface="Arial MT"/>
                          <a:cs typeface="Arial MT"/>
                        </a:rPr>
                        <a:t>Question:</a:t>
                      </a:r>
                      <a:endParaRPr lang="en-GB" sz="1600" dirty="0">
                        <a:effectLst/>
                        <a:latin typeface="Arial MT"/>
                        <a:ea typeface="Arial MT"/>
                        <a:cs typeface="Arial MT"/>
                      </a:endParaRPr>
                    </a:p>
                    <a:p>
                      <a:pPr marL="81280">
                        <a:lnSpc>
                          <a:spcPct val="103000"/>
                        </a:lnSpc>
                        <a:spcBef>
                          <a:spcPts val="50"/>
                        </a:spcBef>
                        <a:spcAft>
                          <a:spcPts val="0"/>
                        </a:spcAft>
                      </a:pPr>
                      <a:r>
                        <a:rPr lang="en-US" sz="1200" spc="-30" dirty="0">
                          <a:solidFill>
                            <a:srgbClr val="1A232B"/>
                          </a:solidFill>
                          <a:effectLst/>
                          <a:latin typeface="Arial" panose="020B0604020202020204" pitchFamily="34" charset="0"/>
                          <a:ea typeface="Arial MT"/>
                          <a:cs typeface="Arial MT"/>
                        </a:rPr>
                        <a:t>Does temperature affect the rate of evaporation?</a:t>
                      </a:r>
                      <a:endParaRPr lang="en-GB" sz="16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860392" y="1503484"/>
            <a:ext cx="4521330" cy="3217985"/>
            <a:chOff x="1704781" y="1763526"/>
            <a:chExt cx="4812632" cy="1469364"/>
          </a:xfrm>
        </p:grpSpPr>
        <p:sp>
          <p:nvSpPr>
            <p:cNvPr id="13" name="Rectangle 12"/>
            <p:cNvSpPr/>
            <p:nvPr/>
          </p:nvSpPr>
          <p:spPr>
            <a:xfrm>
              <a:off x="1704781" y="1927318"/>
              <a:ext cx="4812632" cy="1305572"/>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to compare and group materials according to whether they are solids, liquids or gases. They will learn that some materials change state when they are heated or cooled and be able to identify and name these processes as melting, freezing, evaporating or condensing. They will learn about the water cycle and be able to identify the part played by evaporation and condensation in the water cycle.</a:t>
              </a:r>
            </a:p>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Children will work scientifically to plan and conduct investigations involving melting and evaporation. They will learn to associate the rate of evaporation with temperature.</a:t>
              </a: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01354" y="1502017"/>
            <a:ext cx="4544107" cy="3131529"/>
            <a:chOff x="6694675" y="1763526"/>
            <a:chExt cx="5145124" cy="1789153"/>
          </a:xfrm>
        </p:grpSpPr>
        <p:sp>
          <p:nvSpPr>
            <p:cNvPr id="16" name="Text Box 3"/>
            <p:cNvSpPr txBox="1">
              <a:spLocks noChangeArrowheads="1"/>
            </p:cNvSpPr>
            <p:nvPr/>
          </p:nvSpPr>
          <p:spPr bwMode="auto">
            <a:xfrm>
              <a:off x="6694676" y="2126185"/>
              <a:ext cx="5145123" cy="142649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may think that all gases smell. This is not true; some gases do smell but not all. </a:t>
              </a:r>
              <a:endParaRPr lang="en-GB" altLang="en-US" sz="1300" dirty="0" smtClean="0">
                <a:solidFill>
                  <a:prstClr val="black"/>
                </a:solidFill>
                <a:latin typeface="Arial" panose="020B0604020202020204" pitchFamily="34" charset="0"/>
                <a:ea typeface="Arial" panose="020B0604020202020204" pitchFamily="34" charset="0"/>
              </a:endParaRPr>
            </a:p>
            <a:p>
              <a:pPr lvl="0" eaLnBrk="0" fontAlgn="base" hangingPunct="0">
                <a:spcBef>
                  <a:spcPct val="0"/>
                </a:spcBef>
                <a:spcAft>
                  <a:spcPct val="0"/>
                </a:spcAft>
              </a:pPr>
              <a:endParaRPr lang="en-GB" altLang="en-US" sz="13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smtClean="0">
                  <a:solidFill>
                    <a:prstClr val="black"/>
                  </a:solidFill>
                  <a:latin typeface="Arial" panose="020B0604020202020204" pitchFamily="34" charset="0"/>
                  <a:ea typeface="Arial" panose="020B0604020202020204" pitchFamily="34" charset="0"/>
                </a:rPr>
                <a:t>Children </a:t>
              </a:r>
              <a:r>
                <a:rPr lang="en-GB" altLang="en-US" sz="1300" dirty="0">
                  <a:solidFill>
                    <a:prstClr val="black"/>
                  </a:solidFill>
                  <a:latin typeface="Arial" panose="020B0604020202020204" pitchFamily="34" charset="0"/>
                  <a:ea typeface="Arial" panose="020B0604020202020204" pitchFamily="34" charset="0"/>
                </a:rPr>
                <a:t>may confuse steam with water vapour. Children may also think that clouds are a gas. This is not true; clouds are droplets of water that have condensed around dust particles</a:t>
              </a:r>
              <a:r>
                <a:rPr lang="en-GB" altLang="en-US" sz="13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endParaRPr lang="en-GB" altLang="en-US" sz="13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300" dirty="0">
                  <a:solidFill>
                    <a:prstClr val="black"/>
                  </a:solidFill>
                  <a:latin typeface="Arial" panose="020B0604020202020204" pitchFamily="34" charset="0"/>
                  <a:ea typeface="Arial" panose="020B0604020202020204" pitchFamily="34" charset="0"/>
                </a:rPr>
                <a:t>Children find condensation difficult to explain. It is important to point out everyday examples of condensation throughout the school year </a:t>
              </a:r>
              <a:r>
                <a:rPr lang="en-GB" altLang="en-US" sz="1300" dirty="0" err="1">
                  <a:solidFill>
                    <a:prstClr val="black"/>
                  </a:solidFill>
                  <a:latin typeface="Arial" panose="020B0604020202020204" pitchFamily="34" charset="0"/>
                  <a:ea typeface="Arial" panose="020B0604020202020204" pitchFamily="34" charset="0"/>
                </a:rPr>
                <a:t>e.g</a:t>
              </a:r>
              <a:r>
                <a:rPr lang="en-GB" altLang="en-US" sz="1300" dirty="0">
                  <a:solidFill>
                    <a:prstClr val="black"/>
                  </a:solidFill>
                  <a:latin typeface="Arial" panose="020B0604020202020204" pitchFamily="34" charset="0"/>
                  <a:ea typeface="Arial" panose="020B0604020202020204" pitchFamily="34" charset="0"/>
                </a:rPr>
                <a:t> why is there water on the inside of the windows? How did the water get there?</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860392" y="4800155"/>
            <a:ext cx="5958293" cy="2021506"/>
            <a:chOff x="1996878" y="5144409"/>
            <a:chExt cx="7085113" cy="1599600"/>
          </a:xfrm>
        </p:grpSpPr>
        <p:sp>
          <p:nvSpPr>
            <p:cNvPr id="19" name="Text Box 2"/>
            <p:cNvSpPr txBox="1">
              <a:spLocks noChangeArrowheads="1"/>
            </p:cNvSpPr>
            <p:nvPr/>
          </p:nvSpPr>
          <p:spPr bwMode="auto">
            <a:xfrm>
              <a:off x="1996878" y="5144409"/>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1221909"/>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marR="216535" lvl="0" indent="-342900">
                <a:lnSpc>
                  <a:spcPct val="103000"/>
                </a:lnSpc>
                <a:spcBef>
                  <a:spcPts val="50"/>
                </a:spcBef>
                <a:spcAft>
                  <a:spcPts val="0"/>
                </a:spcAft>
                <a:buClr>
                  <a:srgbClr val="1A232B"/>
                </a:buClr>
                <a:buSzPts val="1000"/>
                <a:buFont typeface="Arial MT"/>
                <a:buChar char="•"/>
                <a:tabLst>
                  <a:tab pos="213360" algn="l"/>
                </a:tabLst>
              </a:pPr>
              <a:r>
                <a:rPr lang="en-US" sz="1200" spc="-30" dirty="0" smtClean="0">
                  <a:solidFill>
                    <a:srgbClr val="1A232B"/>
                  </a:solidFill>
                  <a:effectLst/>
                  <a:latin typeface="Arial" panose="020B0604020202020204" pitchFamily="34" charset="0"/>
                  <a:ea typeface="Arial MT"/>
                  <a:cs typeface="Arial MT"/>
                </a:rPr>
                <a:t>compare and group materials together, according to whether they are solids, liquids or</a:t>
              </a:r>
              <a:r>
                <a:rPr lang="en-US" sz="1200" spc="-235" dirty="0" smtClean="0">
                  <a:solidFill>
                    <a:srgbClr val="1A232B"/>
                  </a:solidFill>
                  <a:effectLst/>
                  <a:latin typeface="Arial MT"/>
                  <a:ea typeface="Arial MT"/>
                  <a:cs typeface="Arial MT"/>
                </a:rPr>
                <a:t> </a:t>
              </a:r>
              <a:r>
                <a:rPr lang="en-US" sz="1200" dirty="0" smtClean="0">
                  <a:solidFill>
                    <a:srgbClr val="1A232B"/>
                  </a:solidFill>
                  <a:effectLst/>
                  <a:latin typeface="Arial" panose="020B0604020202020204" pitchFamily="34" charset="0"/>
                  <a:ea typeface="Arial MT"/>
                  <a:cs typeface="Arial MT"/>
                </a:rPr>
                <a:t>gases</a:t>
              </a:r>
              <a:endParaRPr lang="en-GB" sz="1600" dirty="0">
                <a:latin typeface="Arial MT"/>
                <a:ea typeface="Arial MT"/>
                <a:cs typeface="Arial MT"/>
              </a:endParaRPr>
            </a:p>
            <a:p>
              <a:pPr marL="342900" marR="36195" lvl="0" indent="-342900">
                <a:lnSpc>
                  <a:spcPct val="103000"/>
                </a:lnSpc>
                <a:spcBef>
                  <a:spcPts val="10"/>
                </a:spcBef>
                <a:spcAft>
                  <a:spcPts val="0"/>
                </a:spcAft>
                <a:buClr>
                  <a:srgbClr val="1A232B"/>
                </a:buClr>
                <a:buSzPts val="1000"/>
                <a:buFont typeface="Arial MT"/>
                <a:buChar char="•"/>
                <a:tabLst>
                  <a:tab pos="213360" algn="l"/>
                </a:tabLst>
              </a:pPr>
              <a:r>
                <a:rPr lang="en-US" sz="1200" spc="-30" dirty="0" smtClean="0">
                  <a:solidFill>
                    <a:srgbClr val="1A232B"/>
                  </a:solidFill>
                  <a:effectLst/>
                  <a:latin typeface="Arial" panose="020B0604020202020204" pitchFamily="34" charset="0"/>
                  <a:ea typeface="Arial MT"/>
                  <a:cs typeface="Arial MT"/>
                </a:rPr>
                <a:t>observe that some materials change state when they are heated or cooled, and measure</a:t>
              </a:r>
              <a:r>
                <a:rPr lang="en-US" sz="1200" spc="-235" dirty="0" smtClean="0">
                  <a:solidFill>
                    <a:srgbClr val="1A232B"/>
                  </a:solidFill>
                  <a:effectLst/>
                  <a:latin typeface="Arial MT"/>
                  <a:ea typeface="Arial MT"/>
                  <a:cs typeface="Arial MT"/>
                </a:rPr>
                <a:t> </a:t>
              </a:r>
              <a:r>
                <a:rPr lang="en-US" sz="1200" dirty="0" smtClean="0">
                  <a:solidFill>
                    <a:srgbClr val="1A232B"/>
                  </a:solidFill>
                  <a:effectLst/>
                  <a:latin typeface="Arial" panose="020B0604020202020204" pitchFamily="34" charset="0"/>
                  <a:ea typeface="Arial MT"/>
                  <a:cs typeface="Arial MT"/>
                </a:rPr>
                <a:t>or</a:t>
              </a:r>
              <a:r>
                <a:rPr lang="en-US" sz="1200" spc="-2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research</a:t>
              </a:r>
              <a:r>
                <a:rPr lang="en-US" sz="1200" spc="-2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the</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temperature</a:t>
              </a:r>
              <a:r>
                <a:rPr lang="en-US" sz="1200" spc="-2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at</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which</a:t>
              </a:r>
              <a:r>
                <a:rPr lang="en-US" sz="1200" spc="-2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this</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happens</a:t>
              </a:r>
              <a:r>
                <a:rPr lang="en-US" sz="1200" spc="-2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in</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degrees</a:t>
              </a:r>
              <a:r>
                <a:rPr lang="en-US" sz="1200" spc="-2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Celsius</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(°C)</a:t>
              </a:r>
              <a:endParaRPr lang="en-GB" sz="1600" dirty="0">
                <a:latin typeface="Arial MT"/>
                <a:ea typeface="Arial MT"/>
                <a:cs typeface="Arial MT"/>
              </a:endParaRPr>
            </a:p>
            <a:p>
              <a:pPr marL="342900" marR="306705" lvl="0" indent="-342900">
                <a:lnSpc>
                  <a:spcPct val="103000"/>
                </a:lnSpc>
                <a:spcBef>
                  <a:spcPts val="5"/>
                </a:spcBef>
                <a:spcAft>
                  <a:spcPts val="0"/>
                </a:spcAft>
                <a:buClr>
                  <a:srgbClr val="1A232B"/>
                </a:buClr>
                <a:buSzPts val="1000"/>
                <a:buFont typeface="Arial MT"/>
                <a:buChar char="•"/>
                <a:tabLst>
                  <a:tab pos="213360" algn="l"/>
                </a:tabLst>
              </a:pPr>
              <a:r>
                <a:rPr lang="en-US" sz="1200" dirty="0" smtClean="0">
                  <a:solidFill>
                    <a:srgbClr val="1A232B"/>
                  </a:solidFill>
                  <a:effectLst/>
                  <a:latin typeface="Arial" panose="020B0604020202020204" pitchFamily="34" charset="0"/>
                  <a:ea typeface="Arial MT"/>
                  <a:cs typeface="Arial MT"/>
                </a:rPr>
                <a:t>identify</a:t>
              </a:r>
              <a:r>
                <a:rPr lang="en-US" sz="1200" spc="-3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the</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part</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played</a:t>
              </a:r>
              <a:r>
                <a:rPr lang="en-US" sz="1200" spc="-3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by</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evaporation</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and</a:t>
              </a:r>
              <a:r>
                <a:rPr lang="en-US" sz="1200" spc="-3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condensation</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in</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the</a:t>
              </a:r>
              <a:r>
                <a:rPr lang="en-US" sz="1200" spc="-3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water</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cycle</a:t>
              </a:r>
              <a:r>
                <a:rPr lang="en-US" sz="1200" spc="-3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and</a:t>
              </a:r>
              <a:r>
                <a:rPr lang="en-US" sz="1200" spc="-25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associate</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the</a:t>
              </a:r>
              <a:r>
                <a:rPr lang="en-US" sz="1200" spc="-1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rate</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of</a:t>
              </a:r>
              <a:r>
                <a:rPr lang="en-US" sz="1200" spc="-1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evaporation</a:t>
              </a:r>
              <a:r>
                <a:rPr lang="en-US" sz="1200" spc="-15"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with</a:t>
              </a:r>
              <a:r>
                <a:rPr lang="en-US" sz="1200" spc="-10" dirty="0" smtClean="0">
                  <a:solidFill>
                    <a:srgbClr val="1A232B"/>
                  </a:solidFill>
                  <a:effectLst/>
                  <a:latin typeface="Arial" panose="020B0604020202020204" pitchFamily="34" charset="0"/>
                  <a:ea typeface="Arial MT"/>
                  <a:cs typeface="Arial MT"/>
                </a:rPr>
                <a:t> </a:t>
              </a:r>
              <a:r>
                <a:rPr lang="en-US" sz="1200" dirty="0" smtClean="0">
                  <a:solidFill>
                    <a:srgbClr val="1A232B"/>
                  </a:solidFill>
                  <a:effectLst/>
                  <a:latin typeface="Arial" panose="020B0604020202020204" pitchFamily="34" charset="0"/>
                  <a:ea typeface="Arial MT"/>
                  <a:cs typeface="Arial MT"/>
                </a:rPr>
                <a:t>temperature.</a:t>
              </a:r>
              <a:endParaRPr lang="en-GB" sz="1600" dirty="0">
                <a:effectLst/>
                <a:latin typeface="Arial MT"/>
                <a:ea typeface="Arial MT"/>
                <a:cs typeface="Arial MT"/>
              </a:endParaRPr>
            </a:p>
          </p:txBody>
        </p:sp>
      </p:grpSp>
      <p:sp>
        <p:nvSpPr>
          <p:cNvPr id="22" name="Content Placeholder 2"/>
          <p:cNvSpPr txBox="1">
            <a:spLocks/>
          </p:cNvSpPr>
          <p:nvPr/>
        </p:nvSpPr>
        <p:spPr>
          <a:xfrm>
            <a:off x="107822" y="1503484"/>
            <a:ext cx="2632937"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change</a:t>
            </a:r>
            <a:r>
              <a:rPr lang="en-GB" sz="1300" dirty="0"/>
              <a:t> - to make different</a:t>
            </a:r>
          </a:p>
          <a:p>
            <a:pPr marL="0" indent="0">
              <a:lnSpc>
                <a:spcPct val="100000"/>
              </a:lnSpc>
              <a:spcBef>
                <a:spcPts val="0"/>
              </a:spcBef>
              <a:buNone/>
            </a:pPr>
            <a:r>
              <a:rPr lang="en-GB" sz="1300" b="1" dirty="0"/>
              <a:t>collection</a:t>
            </a:r>
            <a:r>
              <a:rPr lang="en-GB" sz="1300" dirty="0"/>
              <a:t> - when water flows back into rivers, streams and lakes and gets carried back to sea</a:t>
            </a:r>
          </a:p>
          <a:p>
            <a:pPr marL="0" indent="0">
              <a:lnSpc>
                <a:spcPct val="100000"/>
              </a:lnSpc>
              <a:spcBef>
                <a:spcPts val="0"/>
              </a:spcBef>
              <a:buNone/>
            </a:pPr>
            <a:r>
              <a:rPr lang="en-GB" sz="1300" b="1" dirty="0"/>
              <a:t>condensation</a:t>
            </a:r>
            <a:r>
              <a:rPr lang="en-GB" sz="1300" dirty="0"/>
              <a:t> - when water vapour cools and turns back into water </a:t>
            </a:r>
            <a:endParaRPr lang="en-GB" sz="1300" dirty="0" smtClean="0"/>
          </a:p>
          <a:p>
            <a:pPr marL="0" indent="0">
              <a:lnSpc>
                <a:spcPct val="100000"/>
              </a:lnSpc>
              <a:spcBef>
                <a:spcPts val="0"/>
              </a:spcBef>
              <a:buNone/>
            </a:pPr>
            <a:r>
              <a:rPr lang="en-GB" sz="1300" b="1" dirty="0" smtClean="0"/>
              <a:t>evaporation</a:t>
            </a:r>
            <a:r>
              <a:rPr lang="en-GB" sz="1300" dirty="0" smtClean="0"/>
              <a:t> </a:t>
            </a:r>
            <a:r>
              <a:rPr lang="en-GB" sz="1300" dirty="0"/>
              <a:t>- when water is heated and turns into water vapour </a:t>
            </a:r>
            <a:endParaRPr lang="en-GB" sz="1300" dirty="0" smtClean="0"/>
          </a:p>
          <a:p>
            <a:pPr marL="0" indent="0">
              <a:lnSpc>
                <a:spcPct val="100000"/>
              </a:lnSpc>
              <a:spcBef>
                <a:spcPts val="0"/>
              </a:spcBef>
              <a:buNone/>
            </a:pPr>
            <a:r>
              <a:rPr lang="en-GB" sz="1300" b="1" dirty="0" smtClean="0"/>
              <a:t>freeze</a:t>
            </a:r>
            <a:r>
              <a:rPr lang="en-GB" sz="1300" dirty="0" smtClean="0"/>
              <a:t> </a:t>
            </a:r>
            <a:r>
              <a:rPr lang="en-GB" sz="1300" dirty="0"/>
              <a:t>- when something is put at a very low temperature</a:t>
            </a:r>
          </a:p>
          <a:p>
            <a:pPr marL="0" indent="0">
              <a:lnSpc>
                <a:spcPct val="100000"/>
              </a:lnSpc>
              <a:spcBef>
                <a:spcPts val="0"/>
              </a:spcBef>
              <a:buNone/>
            </a:pPr>
            <a:r>
              <a:rPr lang="en-GB" sz="1300" b="1" dirty="0"/>
              <a:t>gas</a:t>
            </a:r>
            <a:r>
              <a:rPr lang="en-GB" sz="1300" dirty="0"/>
              <a:t> - a state of matter that has no defined shape or volume</a:t>
            </a:r>
          </a:p>
          <a:p>
            <a:pPr marL="0" indent="0">
              <a:lnSpc>
                <a:spcPct val="100000"/>
              </a:lnSpc>
              <a:spcBef>
                <a:spcPts val="0"/>
              </a:spcBef>
              <a:buNone/>
            </a:pPr>
            <a:r>
              <a:rPr lang="en-GB" sz="1300" b="1" dirty="0"/>
              <a:t>heat</a:t>
            </a:r>
            <a:r>
              <a:rPr lang="en-GB" sz="1300" dirty="0"/>
              <a:t> - when something is put at a hot temperature</a:t>
            </a:r>
          </a:p>
          <a:p>
            <a:pPr marL="0" indent="0">
              <a:lnSpc>
                <a:spcPct val="100000"/>
              </a:lnSpc>
              <a:spcBef>
                <a:spcPts val="0"/>
              </a:spcBef>
              <a:buNone/>
            </a:pPr>
            <a:r>
              <a:rPr lang="en-GB" sz="1300" b="1" dirty="0"/>
              <a:t>liquid</a:t>
            </a:r>
            <a:r>
              <a:rPr lang="en-GB" sz="1300" dirty="0"/>
              <a:t> - a state of matter that flows freely but keeps the same volume </a:t>
            </a:r>
            <a:endParaRPr lang="en-GB" sz="1300" dirty="0" smtClean="0"/>
          </a:p>
          <a:p>
            <a:pPr marL="0" indent="0">
              <a:lnSpc>
                <a:spcPct val="100000"/>
              </a:lnSpc>
              <a:spcBef>
                <a:spcPts val="0"/>
              </a:spcBef>
              <a:buNone/>
            </a:pPr>
            <a:r>
              <a:rPr lang="en-GB" sz="1300" b="1" dirty="0" smtClean="0"/>
              <a:t>precipitation</a:t>
            </a:r>
            <a:r>
              <a:rPr lang="en-GB" sz="1300" dirty="0" smtClean="0"/>
              <a:t> </a:t>
            </a:r>
            <a:r>
              <a:rPr lang="en-GB" sz="1300" dirty="0"/>
              <a:t>- when water falls from the clouds in the sky </a:t>
            </a:r>
            <a:endParaRPr lang="en-GB" sz="1300" dirty="0" smtClean="0"/>
          </a:p>
          <a:p>
            <a:pPr marL="0" indent="0">
              <a:lnSpc>
                <a:spcPct val="100000"/>
              </a:lnSpc>
              <a:spcBef>
                <a:spcPts val="0"/>
              </a:spcBef>
              <a:buNone/>
            </a:pPr>
            <a:r>
              <a:rPr lang="en-GB" sz="1300" b="1" dirty="0" smtClean="0"/>
              <a:t>property</a:t>
            </a:r>
            <a:r>
              <a:rPr lang="en-GB" sz="1300" dirty="0" smtClean="0"/>
              <a:t> </a:t>
            </a:r>
            <a:r>
              <a:rPr lang="en-GB" sz="1300" dirty="0"/>
              <a:t>- a characteristic</a:t>
            </a:r>
          </a:p>
          <a:p>
            <a:pPr marL="0" indent="0">
              <a:lnSpc>
                <a:spcPct val="100000"/>
              </a:lnSpc>
              <a:spcBef>
                <a:spcPts val="0"/>
              </a:spcBef>
              <a:buNone/>
            </a:pPr>
            <a:r>
              <a:rPr lang="en-GB" sz="1300" b="1" dirty="0"/>
              <a:t>solid</a:t>
            </a:r>
            <a:r>
              <a:rPr lang="en-GB" sz="1300" dirty="0"/>
              <a:t> - a state of matter that is firm and stable</a:t>
            </a:r>
          </a:p>
          <a:p>
            <a:pPr marL="0" indent="0">
              <a:lnSpc>
                <a:spcPct val="100000"/>
              </a:lnSpc>
              <a:spcBef>
                <a:spcPts val="0"/>
              </a:spcBef>
              <a:buNone/>
            </a:pPr>
            <a:r>
              <a:rPr lang="en-GB" sz="1300" b="1" dirty="0"/>
              <a:t>temperature</a:t>
            </a:r>
            <a:r>
              <a:rPr lang="en-GB" sz="1300" dirty="0"/>
              <a:t> - how hot or cold something is</a:t>
            </a:r>
          </a:p>
          <a:p>
            <a:pPr marL="0" indent="0">
              <a:lnSpc>
                <a:spcPct val="100000"/>
              </a:lnSpc>
              <a:spcBef>
                <a:spcPts val="0"/>
              </a:spcBef>
              <a:buNone/>
            </a:pPr>
            <a:r>
              <a:rPr lang="en-GB" sz="1300" b="1" dirty="0"/>
              <a:t>thermometer</a:t>
            </a:r>
            <a:r>
              <a:rPr lang="en-GB" sz="1300" dirty="0"/>
              <a:t> - an instrument used for measuring temperature</a:t>
            </a:r>
          </a:p>
        </p:txBody>
      </p:sp>
      <p:pic>
        <p:nvPicPr>
          <p:cNvPr id="24" name="Picture 23"/>
          <p:cNvPicPr>
            <a:picLocks noChangeAspect="1"/>
          </p:cNvPicPr>
          <p:nvPr/>
        </p:nvPicPr>
        <p:blipFill>
          <a:blip r:embed="rId2"/>
          <a:stretch>
            <a:fillRect/>
          </a:stretch>
        </p:blipFill>
        <p:spPr>
          <a:xfrm>
            <a:off x="11051930" y="4721468"/>
            <a:ext cx="1060839" cy="925699"/>
          </a:xfrm>
          <a:prstGeom prst="rect">
            <a:avLst/>
          </a:prstGeom>
        </p:spPr>
      </p:pic>
      <p:pic>
        <p:nvPicPr>
          <p:cNvPr id="3" name="Picture 2"/>
          <p:cNvPicPr>
            <a:picLocks noChangeAspect="1"/>
          </p:cNvPicPr>
          <p:nvPr/>
        </p:nvPicPr>
        <p:blipFill>
          <a:blip r:embed="rId3"/>
          <a:stretch>
            <a:fillRect/>
          </a:stretch>
        </p:blipFill>
        <p:spPr>
          <a:xfrm>
            <a:off x="8937754" y="4721468"/>
            <a:ext cx="2079008" cy="1923083"/>
          </a:xfrm>
          <a:prstGeom prst="rect">
            <a:avLst/>
          </a:prstGeom>
        </p:spPr>
      </p:pic>
    </p:spTree>
    <p:extLst>
      <p:ext uri="{BB962C8B-B14F-4D97-AF65-F5344CB8AC3E}">
        <p14:creationId xmlns:p14="http://schemas.microsoft.com/office/powerpoint/2010/main" val="136433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3432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905535714"/>
              </p:ext>
            </p:extLst>
          </p:nvPr>
        </p:nvGraphicFramePr>
        <p:xfrm>
          <a:off x="125809" y="53646"/>
          <a:ext cx="11785410" cy="1352164"/>
        </p:xfrm>
        <a:graphic>
          <a:graphicData uri="http://schemas.openxmlformats.org/drawingml/2006/table">
            <a:tbl>
              <a:tblPr firstRow="1" bandRow="1">
                <a:tableStyleId>{5C22544A-7EE6-4342-B048-85BDC9FD1C3A}</a:tableStyleId>
              </a:tblPr>
              <a:tblGrid>
                <a:gridCol w="1964235">
                  <a:extLst>
                    <a:ext uri="{9D8B030D-6E8A-4147-A177-3AD203B41FA5}">
                      <a16:colId xmlns:a16="http://schemas.microsoft.com/office/drawing/2014/main" val="2492426390"/>
                    </a:ext>
                  </a:extLst>
                </a:gridCol>
                <a:gridCol w="1964235">
                  <a:extLst>
                    <a:ext uri="{9D8B030D-6E8A-4147-A177-3AD203B41FA5}">
                      <a16:colId xmlns:a16="http://schemas.microsoft.com/office/drawing/2014/main" val="356198671"/>
                    </a:ext>
                  </a:extLst>
                </a:gridCol>
                <a:gridCol w="1964235">
                  <a:extLst>
                    <a:ext uri="{9D8B030D-6E8A-4147-A177-3AD203B41FA5}">
                      <a16:colId xmlns:a16="http://schemas.microsoft.com/office/drawing/2014/main" val="2572164240"/>
                    </a:ext>
                  </a:extLst>
                </a:gridCol>
                <a:gridCol w="1964235">
                  <a:extLst>
                    <a:ext uri="{9D8B030D-6E8A-4147-A177-3AD203B41FA5}">
                      <a16:colId xmlns:a16="http://schemas.microsoft.com/office/drawing/2014/main" val="2683159159"/>
                    </a:ext>
                  </a:extLst>
                </a:gridCol>
                <a:gridCol w="1964235">
                  <a:extLst>
                    <a:ext uri="{9D8B030D-6E8A-4147-A177-3AD203B41FA5}">
                      <a16:colId xmlns:a16="http://schemas.microsoft.com/office/drawing/2014/main" val="3043283335"/>
                    </a:ext>
                  </a:extLst>
                </a:gridCol>
                <a:gridCol w="1964235">
                  <a:extLst>
                    <a:ext uri="{9D8B030D-6E8A-4147-A177-3AD203B41FA5}">
                      <a16:colId xmlns:a16="http://schemas.microsoft.com/office/drawing/2014/main" val="2541247236"/>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4 – Living things and their habitats: </a:t>
                      </a:r>
                      <a:r>
                        <a:rPr lang="en-US" sz="1800" b="1" kern="1200" dirty="0" smtClean="0">
                          <a:solidFill>
                            <a:schemeClr val="lt1"/>
                          </a:solidFill>
                          <a:effectLst/>
                          <a:latin typeface="+mn-lt"/>
                          <a:ea typeface="+mn-ea"/>
                          <a:cs typeface="+mn-cs"/>
                        </a:rPr>
                        <a:t>Which living things can be found in the local area? </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83820">
                        <a:spcBef>
                          <a:spcPts val="520"/>
                        </a:spcBef>
                        <a:spcAft>
                          <a:spcPts val="0"/>
                        </a:spcAft>
                      </a:pPr>
                      <a:r>
                        <a:rPr lang="en-US" sz="1200" b="1">
                          <a:effectLst/>
                          <a:latin typeface="Arial MT"/>
                          <a:ea typeface="Arial MT"/>
                          <a:cs typeface="Arial MT"/>
                        </a:rPr>
                        <a:t>Key question:</a:t>
                      </a:r>
                      <a:endParaRPr lang="en-GB" sz="1800">
                        <a:effectLst/>
                        <a:latin typeface="Arial MT"/>
                        <a:ea typeface="Arial MT"/>
                        <a:cs typeface="Arial MT"/>
                      </a:endParaRPr>
                    </a:p>
                    <a:p>
                      <a:pPr marL="83820">
                        <a:spcBef>
                          <a:spcPts val="520"/>
                        </a:spcBef>
                        <a:spcAft>
                          <a:spcPts val="0"/>
                        </a:spcAft>
                      </a:pPr>
                      <a:r>
                        <a:rPr lang="en-US" sz="1200">
                          <a:effectLst/>
                          <a:latin typeface="Arial MT"/>
                          <a:ea typeface="Arial MT"/>
                          <a:cs typeface="Arial MT"/>
                        </a:rPr>
                        <a:t>What are the seven life processes?</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a:effectLst/>
                          <a:latin typeface="Arial MT"/>
                          <a:ea typeface="Arial MT"/>
                          <a:cs typeface="Arial MT"/>
                        </a:rPr>
                        <a:t>Key question:</a:t>
                      </a:r>
                      <a:endParaRPr lang="en-GB" sz="1800">
                        <a:effectLst/>
                        <a:latin typeface="Arial MT"/>
                        <a:ea typeface="Arial MT"/>
                        <a:cs typeface="Arial MT"/>
                      </a:endParaRPr>
                    </a:p>
                    <a:p>
                      <a:pPr marL="83820">
                        <a:spcBef>
                          <a:spcPts val="520"/>
                        </a:spcBef>
                        <a:spcAft>
                          <a:spcPts val="0"/>
                        </a:spcAft>
                      </a:pPr>
                      <a:r>
                        <a:rPr lang="en-US" sz="1200">
                          <a:effectLst/>
                          <a:latin typeface="Arial MT"/>
                          <a:ea typeface="Arial MT"/>
                          <a:cs typeface="Arial MT"/>
                        </a:rPr>
                        <a:t>How can we sort and group animals?</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a:effectLst/>
                          <a:latin typeface="Arial MT"/>
                          <a:ea typeface="Arial MT"/>
                          <a:cs typeface="Arial MT"/>
                        </a:rPr>
                        <a:t>Key question:</a:t>
                      </a:r>
                      <a:endParaRPr lang="en-GB" sz="1800">
                        <a:effectLst/>
                        <a:latin typeface="Arial MT"/>
                        <a:ea typeface="Arial MT"/>
                        <a:cs typeface="Arial MT"/>
                      </a:endParaRPr>
                    </a:p>
                    <a:p>
                      <a:pPr marL="83820">
                        <a:spcBef>
                          <a:spcPts val="520"/>
                        </a:spcBef>
                        <a:spcAft>
                          <a:spcPts val="0"/>
                        </a:spcAft>
                      </a:pPr>
                      <a:r>
                        <a:rPr lang="en-US" sz="1200">
                          <a:effectLst/>
                          <a:latin typeface="Arial MT"/>
                          <a:ea typeface="Arial MT"/>
                          <a:cs typeface="Arial MT"/>
                        </a:rPr>
                        <a:t>What are vertebrate animals?</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a:effectLst/>
                          <a:latin typeface="Arial MT"/>
                          <a:ea typeface="Arial MT"/>
                          <a:cs typeface="Arial MT"/>
                        </a:rPr>
                        <a:t>Key question:</a:t>
                      </a:r>
                      <a:endParaRPr lang="en-GB" sz="1800">
                        <a:effectLst/>
                        <a:latin typeface="Arial MT"/>
                        <a:ea typeface="Arial MT"/>
                        <a:cs typeface="Arial MT"/>
                      </a:endParaRPr>
                    </a:p>
                    <a:p>
                      <a:pPr marL="83820">
                        <a:spcBef>
                          <a:spcPts val="520"/>
                        </a:spcBef>
                        <a:spcAft>
                          <a:spcPts val="0"/>
                        </a:spcAft>
                      </a:pPr>
                      <a:r>
                        <a:rPr lang="en-US" sz="1200">
                          <a:effectLst/>
                          <a:latin typeface="Arial MT"/>
                          <a:ea typeface="Arial MT"/>
                          <a:cs typeface="Arial MT"/>
                        </a:rPr>
                        <a:t>Which living things can be found in the local area?</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a:effectLst/>
                          <a:latin typeface="Arial MT"/>
                          <a:ea typeface="Arial MT"/>
                          <a:cs typeface="Arial MT"/>
                        </a:rPr>
                        <a:t>Key question:</a:t>
                      </a:r>
                      <a:endParaRPr lang="en-GB" sz="1800">
                        <a:effectLst/>
                        <a:latin typeface="Arial MT"/>
                        <a:ea typeface="Arial MT"/>
                        <a:cs typeface="Arial MT"/>
                      </a:endParaRPr>
                    </a:p>
                    <a:p>
                      <a:pPr marL="83820">
                        <a:spcBef>
                          <a:spcPts val="520"/>
                        </a:spcBef>
                        <a:spcAft>
                          <a:spcPts val="0"/>
                        </a:spcAft>
                      </a:pPr>
                      <a:r>
                        <a:rPr lang="en-US" sz="1200">
                          <a:effectLst/>
                          <a:latin typeface="Arial MT"/>
                          <a:ea typeface="Arial MT"/>
                          <a:cs typeface="Arial MT"/>
                        </a:rPr>
                        <a:t>What is a classification key?</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a:effectLst/>
                          <a:latin typeface="Arial MT"/>
                          <a:ea typeface="Arial MT"/>
                          <a:cs typeface="Arial MT"/>
                        </a:rPr>
                        <a:t>How is our environment changing?</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860392" y="1503484"/>
            <a:ext cx="4521330" cy="3090809"/>
            <a:chOff x="1704781" y="1763526"/>
            <a:chExt cx="4812632" cy="1411294"/>
          </a:xfrm>
        </p:grpSpPr>
        <p:sp>
          <p:nvSpPr>
            <p:cNvPr id="13" name="Rectangle 12"/>
            <p:cNvSpPr/>
            <p:nvPr/>
          </p:nvSpPr>
          <p:spPr>
            <a:xfrm>
              <a:off x="1704781" y="1927318"/>
              <a:ext cx="4812632" cy="1247502"/>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During this unit of work, children will learn to recognise the seven life processes common to all living things. They will learn to sort living things using a variety of criteria and extend their use </a:t>
              </a:r>
            </a:p>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of scientific vocabulary to describe features and characteristics of animals and plants. </a:t>
              </a:r>
            </a:p>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They will conduct a local habitat search and learn to identify unknown living things using a classification key. Children will consider how environmental change impacts the local area and suggest ways in which humans can prevent further damage.</a:t>
              </a: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01354" y="1502017"/>
            <a:ext cx="4544107" cy="3131529"/>
            <a:chOff x="6694675" y="1763526"/>
            <a:chExt cx="5145124" cy="1789153"/>
          </a:xfrm>
        </p:grpSpPr>
        <p:sp>
          <p:nvSpPr>
            <p:cNvPr id="16" name="Text Box 3"/>
            <p:cNvSpPr txBox="1">
              <a:spLocks noChangeArrowheads="1"/>
            </p:cNvSpPr>
            <p:nvPr/>
          </p:nvSpPr>
          <p:spPr bwMode="auto">
            <a:xfrm>
              <a:off x="6694676" y="2126185"/>
              <a:ext cx="5145123" cy="142649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Snakes have exoskeletons that they shed. This is not true; snakes are vertebrate animals that shed their skin (not an exoskeleton).</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may think fish breathe in water; however, it is not water that the fish take in when they breathe but the oxygen mixed in with the water. </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may assume that all changes to habitats are negative.</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may find it difficult to distinguish the difference between reptiles and amphibians.</a:t>
              </a:r>
              <a:endParaRPr lang="en-GB" altLang="en-US" sz="1400" dirty="0">
                <a:solidFill>
                  <a:prstClr val="black"/>
                </a:solidFill>
                <a:latin typeface="Arial" panose="020B0604020202020204" pitchFamily="34" charset="0"/>
                <a:ea typeface="Arial" panose="020B0604020202020204" pitchFamily="34" charset="0"/>
              </a:endParaRP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860392" y="4800153"/>
            <a:ext cx="5958293" cy="1708416"/>
            <a:chOff x="1996878" y="5144409"/>
            <a:chExt cx="7085113" cy="1351855"/>
          </a:xfrm>
        </p:grpSpPr>
        <p:sp>
          <p:nvSpPr>
            <p:cNvPr id="19" name="Text Box 2"/>
            <p:cNvSpPr txBox="1">
              <a:spLocks noChangeArrowheads="1"/>
            </p:cNvSpPr>
            <p:nvPr/>
          </p:nvSpPr>
          <p:spPr bwMode="auto">
            <a:xfrm>
              <a:off x="1996878" y="5144409"/>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974164"/>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lvl="0" indent="-342900">
                <a:spcAft>
                  <a:spcPts val="0"/>
                </a:spcAft>
                <a:buFont typeface="Symbol" panose="05050102010706020507" pitchFamily="18" charset="2"/>
                <a:buChar char=""/>
              </a:pPr>
              <a:r>
                <a:rPr lang="en-US" sz="1200" dirty="0" err="1" smtClean="0">
                  <a:effectLst/>
                  <a:latin typeface="Arial MT"/>
                  <a:ea typeface="Arial MT"/>
                  <a:cs typeface="Arial MT"/>
                </a:rPr>
                <a:t>recognise</a:t>
              </a:r>
              <a:r>
                <a:rPr lang="en-US" sz="1200" dirty="0" smtClean="0">
                  <a:effectLst/>
                  <a:latin typeface="Arial MT"/>
                  <a:ea typeface="Arial MT"/>
                  <a:cs typeface="Arial MT"/>
                </a:rPr>
                <a:t> that living things can be grouped in a variety of ways</a:t>
              </a:r>
              <a:endParaRPr lang="en-GB" dirty="0">
                <a:latin typeface="Arial MT"/>
                <a:ea typeface="Arial MT"/>
                <a:cs typeface="Arial MT"/>
              </a:endParaRPr>
            </a:p>
            <a:p>
              <a:pPr marL="342900" lvl="0" indent="-342900">
                <a:spcAft>
                  <a:spcPts val="0"/>
                </a:spcAft>
                <a:buFont typeface="Symbol" panose="05050102010706020507" pitchFamily="18" charset="2"/>
                <a:buChar char=""/>
              </a:pPr>
              <a:r>
                <a:rPr lang="en-US" sz="1200" dirty="0" smtClean="0">
                  <a:effectLst/>
                  <a:latin typeface="Arial MT"/>
                  <a:ea typeface="Arial MT"/>
                  <a:cs typeface="Arial MT"/>
                </a:rPr>
                <a:t>explore and use classification keys to help group, identify and name a variety of living things in their local and wider environment</a:t>
              </a:r>
              <a:endParaRPr lang="en-GB" dirty="0">
                <a:latin typeface="Arial MT"/>
                <a:ea typeface="Arial MT"/>
                <a:cs typeface="Arial MT"/>
              </a:endParaRPr>
            </a:p>
            <a:p>
              <a:pPr marL="342900" lvl="0" indent="-342900">
                <a:spcAft>
                  <a:spcPts val="0"/>
                </a:spcAft>
                <a:buFont typeface="Symbol" panose="05050102010706020507" pitchFamily="18" charset="2"/>
                <a:buChar char=""/>
              </a:pPr>
              <a:r>
                <a:rPr lang="en-US" sz="1200" dirty="0" err="1" smtClean="0">
                  <a:effectLst/>
                  <a:latin typeface="Arial MT"/>
                  <a:ea typeface="Arial MT"/>
                  <a:cs typeface="Arial MT"/>
                </a:rPr>
                <a:t>recognise</a:t>
              </a:r>
              <a:r>
                <a:rPr lang="en-US" sz="1200" dirty="0" smtClean="0">
                  <a:effectLst/>
                  <a:latin typeface="Arial MT"/>
                  <a:ea typeface="Arial MT"/>
                  <a:cs typeface="Arial MT"/>
                </a:rPr>
                <a:t> that environments can change and that this can sometimes pose dangers to living things.</a:t>
              </a:r>
              <a:endParaRPr lang="en-GB" dirty="0">
                <a:latin typeface="Arial MT"/>
                <a:ea typeface="Arial MT"/>
                <a:cs typeface="Arial MT"/>
              </a:endParaRPr>
            </a:p>
          </p:txBody>
        </p:sp>
      </p:grpSp>
      <p:sp>
        <p:nvSpPr>
          <p:cNvPr id="22" name="Content Placeholder 2"/>
          <p:cNvSpPr txBox="1">
            <a:spLocks/>
          </p:cNvSpPr>
          <p:nvPr/>
        </p:nvSpPr>
        <p:spPr>
          <a:xfrm>
            <a:off x="107822" y="1503484"/>
            <a:ext cx="2632937"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smtClean="0"/>
              <a:t>environment</a:t>
            </a:r>
            <a:r>
              <a:rPr lang="en-GB" sz="1300" dirty="0" smtClean="0"/>
              <a:t> </a:t>
            </a:r>
            <a:r>
              <a:rPr lang="en-GB" sz="1300" dirty="0"/>
              <a:t>– the conditions (both living and non-living) that surround an organism</a:t>
            </a:r>
          </a:p>
          <a:p>
            <a:pPr marL="0" indent="0">
              <a:lnSpc>
                <a:spcPct val="100000"/>
              </a:lnSpc>
              <a:spcBef>
                <a:spcPts val="0"/>
              </a:spcBef>
              <a:buNone/>
            </a:pPr>
            <a:r>
              <a:rPr lang="en-GB" sz="1300" b="1" dirty="0" smtClean="0"/>
              <a:t>classify</a:t>
            </a:r>
            <a:r>
              <a:rPr lang="en-GB" sz="1300" dirty="0" smtClean="0"/>
              <a:t> </a:t>
            </a:r>
            <a:r>
              <a:rPr lang="en-GB" sz="1300" dirty="0"/>
              <a:t>– to arrange a group of people or things in classes or categories according to shared qualities or characteristics</a:t>
            </a:r>
          </a:p>
          <a:p>
            <a:pPr marL="0" indent="0">
              <a:lnSpc>
                <a:spcPct val="100000"/>
              </a:lnSpc>
              <a:spcBef>
                <a:spcPts val="0"/>
              </a:spcBef>
              <a:buNone/>
            </a:pPr>
            <a:r>
              <a:rPr lang="en-GB" sz="1300" b="1" dirty="0" smtClean="0"/>
              <a:t>vertebrate</a:t>
            </a:r>
            <a:r>
              <a:rPr lang="en-GB" sz="1300" dirty="0" smtClean="0"/>
              <a:t> </a:t>
            </a:r>
            <a:r>
              <a:rPr lang="en-GB" sz="1300" dirty="0"/>
              <a:t>– an animal that has a backbone</a:t>
            </a:r>
          </a:p>
          <a:p>
            <a:pPr marL="0" indent="0">
              <a:lnSpc>
                <a:spcPct val="100000"/>
              </a:lnSpc>
              <a:spcBef>
                <a:spcPts val="0"/>
              </a:spcBef>
              <a:buNone/>
            </a:pPr>
            <a:r>
              <a:rPr lang="en-GB" sz="1300" b="1" dirty="0" smtClean="0"/>
              <a:t>invertebrate</a:t>
            </a:r>
            <a:r>
              <a:rPr lang="en-GB" sz="1300" dirty="0" smtClean="0"/>
              <a:t> </a:t>
            </a:r>
            <a:r>
              <a:rPr lang="en-GB" sz="1300" dirty="0"/>
              <a:t>– an animal without a backbone</a:t>
            </a:r>
          </a:p>
          <a:p>
            <a:pPr marL="0" indent="0">
              <a:lnSpc>
                <a:spcPct val="100000"/>
              </a:lnSpc>
              <a:spcBef>
                <a:spcPts val="0"/>
              </a:spcBef>
              <a:buNone/>
            </a:pPr>
            <a:r>
              <a:rPr lang="en-GB" sz="1300" b="1" dirty="0" smtClean="0"/>
              <a:t>exoskeleton</a:t>
            </a:r>
            <a:r>
              <a:rPr lang="en-GB" sz="1300" dirty="0" smtClean="0"/>
              <a:t> </a:t>
            </a:r>
            <a:r>
              <a:rPr lang="en-GB" sz="1300" dirty="0"/>
              <a:t>– a rigid external covering for the body in some invertebrate animals</a:t>
            </a:r>
          </a:p>
          <a:p>
            <a:pPr marL="0" indent="0">
              <a:lnSpc>
                <a:spcPct val="100000"/>
              </a:lnSpc>
              <a:spcBef>
                <a:spcPts val="0"/>
              </a:spcBef>
              <a:buNone/>
            </a:pPr>
            <a:r>
              <a:rPr lang="en-GB" sz="1300" b="1" dirty="0" smtClean="0"/>
              <a:t>key</a:t>
            </a:r>
            <a:r>
              <a:rPr lang="en-GB" sz="1300" dirty="0" smtClean="0"/>
              <a:t> </a:t>
            </a:r>
            <a:r>
              <a:rPr lang="en-GB" sz="1300" dirty="0"/>
              <a:t>– a questioning device that allows the progressive narrowing down of the classification of an unknown living thing based on observable or testable features</a:t>
            </a:r>
          </a:p>
          <a:p>
            <a:pPr marL="0" indent="0">
              <a:lnSpc>
                <a:spcPct val="100000"/>
              </a:lnSpc>
              <a:spcBef>
                <a:spcPts val="0"/>
              </a:spcBef>
              <a:buNone/>
            </a:pPr>
            <a:r>
              <a:rPr lang="en-GB" sz="1300" b="1" dirty="0" smtClean="0"/>
              <a:t>adaptation</a:t>
            </a:r>
            <a:r>
              <a:rPr lang="en-GB" sz="1300" dirty="0" smtClean="0"/>
              <a:t> </a:t>
            </a:r>
            <a:r>
              <a:rPr lang="en-GB" sz="1300" dirty="0"/>
              <a:t>– the way in which an organism is particularly suited to its environment</a:t>
            </a:r>
          </a:p>
          <a:p>
            <a:pPr marL="0" indent="0">
              <a:lnSpc>
                <a:spcPct val="100000"/>
              </a:lnSpc>
              <a:spcBef>
                <a:spcPts val="0"/>
              </a:spcBef>
              <a:buNone/>
            </a:pPr>
            <a:r>
              <a:rPr lang="en-GB" sz="1300" b="1" dirty="0" smtClean="0"/>
              <a:t>pollution</a:t>
            </a:r>
            <a:r>
              <a:rPr lang="en-GB" sz="1300" dirty="0" smtClean="0"/>
              <a:t> </a:t>
            </a:r>
            <a:r>
              <a:rPr lang="en-GB" sz="1300" dirty="0"/>
              <a:t>– the introduction into the environment of a substance which has harmful effects</a:t>
            </a:r>
          </a:p>
        </p:txBody>
      </p:sp>
      <p:pic>
        <p:nvPicPr>
          <p:cNvPr id="24" name="Picture 23"/>
          <p:cNvPicPr>
            <a:picLocks noChangeAspect="1"/>
          </p:cNvPicPr>
          <p:nvPr/>
        </p:nvPicPr>
        <p:blipFill>
          <a:blip r:embed="rId2"/>
          <a:stretch>
            <a:fillRect/>
          </a:stretch>
        </p:blipFill>
        <p:spPr>
          <a:xfrm>
            <a:off x="10981994" y="4351764"/>
            <a:ext cx="1060839" cy="925699"/>
          </a:xfrm>
          <a:prstGeom prst="rect">
            <a:avLst/>
          </a:prstGeom>
        </p:spPr>
      </p:pic>
      <p:pic>
        <p:nvPicPr>
          <p:cNvPr id="2" name="Picture 1"/>
          <p:cNvPicPr>
            <a:picLocks noChangeAspect="1"/>
          </p:cNvPicPr>
          <p:nvPr/>
        </p:nvPicPr>
        <p:blipFill>
          <a:blip r:embed="rId3"/>
          <a:stretch>
            <a:fillRect/>
          </a:stretch>
        </p:blipFill>
        <p:spPr>
          <a:xfrm>
            <a:off x="8955106" y="5439007"/>
            <a:ext cx="3134647" cy="1382654"/>
          </a:xfrm>
          <a:prstGeom prst="rect">
            <a:avLst/>
          </a:prstGeom>
        </p:spPr>
      </p:pic>
    </p:spTree>
    <p:extLst>
      <p:ext uri="{BB962C8B-B14F-4D97-AF65-F5344CB8AC3E}">
        <p14:creationId xmlns:p14="http://schemas.microsoft.com/office/powerpoint/2010/main" val="1989120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59867680"/>
              </p:ext>
            </p:extLst>
          </p:nvPr>
        </p:nvGraphicFramePr>
        <p:xfrm>
          <a:off x="125809" y="53646"/>
          <a:ext cx="11785410" cy="1465580"/>
        </p:xfrm>
        <a:graphic>
          <a:graphicData uri="http://schemas.openxmlformats.org/drawingml/2006/table">
            <a:tbl>
              <a:tblPr firstRow="1" bandRow="1">
                <a:tableStyleId>{5C22544A-7EE6-4342-B048-85BDC9FD1C3A}</a:tableStyleId>
              </a:tblPr>
              <a:tblGrid>
                <a:gridCol w="1683630">
                  <a:extLst>
                    <a:ext uri="{9D8B030D-6E8A-4147-A177-3AD203B41FA5}">
                      <a16:colId xmlns:a16="http://schemas.microsoft.com/office/drawing/2014/main" val="2492426390"/>
                    </a:ext>
                  </a:extLst>
                </a:gridCol>
                <a:gridCol w="1683630">
                  <a:extLst>
                    <a:ext uri="{9D8B030D-6E8A-4147-A177-3AD203B41FA5}">
                      <a16:colId xmlns:a16="http://schemas.microsoft.com/office/drawing/2014/main" val="356198671"/>
                    </a:ext>
                  </a:extLst>
                </a:gridCol>
                <a:gridCol w="1683630">
                  <a:extLst>
                    <a:ext uri="{9D8B030D-6E8A-4147-A177-3AD203B41FA5}">
                      <a16:colId xmlns:a16="http://schemas.microsoft.com/office/drawing/2014/main" val="2572164240"/>
                    </a:ext>
                  </a:extLst>
                </a:gridCol>
                <a:gridCol w="1683630">
                  <a:extLst>
                    <a:ext uri="{9D8B030D-6E8A-4147-A177-3AD203B41FA5}">
                      <a16:colId xmlns:a16="http://schemas.microsoft.com/office/drawing/2014/main" val="2683159159"/>
                    </a:ext>
                  </a:extLst>
                </a:gridCol>
                <a:gridCol w="1683630">
                  <a:extLst>
                    <a:ext uri="{9D8B030D-6E8A-4147-A177-3AD203B41FA5}">
                      <a16:colId xmlns:a16="http://schemas.microsoft.com/office/drawing/2014/main" val="3043283335"/>
                    </a:ext>
                  </a:extLst>
                </a:gridCol>
                <a:gridCol w="1683630">
                  <a:extLst>
                    <a:ext uri="{9D8B030D-6E8A-4147-A177-3AD203B41FA5}">
                      <a16:colId xmlns:a16="http://schemas.microsoft.com/office/drawing/2014/main" val="2541247236"/>
                    </a:ext>
                  </a:extLst>
                </a:gridCol>
                <a:gridCol w="1683630">
                  <a:extLst>
                    <a:ext uri="{9D8B030D-6E8A-4147-A177-3AD203B41FA5}">
                      <a16:colId xmlns:a16="http://schemas.microsoft.com/office/drawing/2014/main" val="3644772076"/>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4 – Sound: </a:t>
                      </a:r>
                      <a:r>
                        <a:rPr lang="en-US" sz="1800" b="1" kern="1200" dirty="0" smtClean="0">
                          <a:solidFill>
                            <a:schemeClr val="lt1"/>
                          </a:solidFill>
                          <a:effectLst/>
                          <a:latin typeface="+mn-lt"/>
                          <a:ea typeface="+mn-ea"/>
                          <a:cs typeface="+mn-cs"/>
                        </a:rPr>
                        <a:t>What</a:t>
                      </a:r>
                      <a:r>
                        <a:rPr lang="en-US" sz="1800" b="1" kern="1200" baseline="0" dirty="0" smtClean="0">
                          <a:solidFill>
                            <a:schemeClr val="lt1"/>
                          </a:solidFill>
                          <a:effectLst/>
                          <a:latin typeface="+mn-lt"/>
                          <a:ea typeface="+mn-ea"/>
                          <a:cs typeface="+mn-cs"/>
                        </a:rPr>
                        <a:t> is sound</a:t>
                      </a:r>
                      <a:r>
                        <a:rPr lang="en-US" sz="1800" b="1" kern="1200" dirty="0" smtClean="0">
                          <a:solidFill>
                            <a:schemeClr val="lt1"/>
                          </a:solidFill>
                          <a:effectLst/>
                          <a:latin typeface="+mn-lt"/>
                          <a:ea typeface="+mn-ea"/>
                          <a:cs typeface="+mn-cs"/>
                        </a:rPr>
                        <a:t>? </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tc>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tc>
                  <a:txBody>
                    <a:bodyPr/>
                    <a:lstStyle/>
                    <a:p>
                      <a:r>
                        <a:rPr lang="en-GB" sz="1400" dirty="0" smtClean="0"/>
                        <a:t>Lesson 7</a:t>
                      </a:r>
                      <a:endParaRPr lang="en-GB" sz="1400" dirty="0"/>
                    </a:p>
                  </a:txBody>
                  <a:tcPr>
                    <a:solidFill>
                      <a:schemeClr val="accent2"/>
                    </a:solidFill>
                  </a:tcPr>
                </a:tc>
                <a:extLst>
                  <a:ext uri="{0D108BD9-81ED-4DB2-BD59-A6C34878D82A}">
                    <a16:rowId xmlns:a16="http://schemas.microsoft.com/office/drawing/2014/main" val="248177855"/>
                  </a:ext>
                </a:extLst>
              </a:tr>
              <a:tr h="681604">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smtClean="0">
                          <a:effectLst/>
                          <a:latin typeface="Arial MT"/>
                          <a:ea typeface="Arial MT"/>
                          <a:cs typeface="Arial MT"/>
                        </a:rPr>
                        <a:t>How are sounds made?</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smtClean="0">
                          <a:effectLst/>
                          <a:latin typeface="Arial MT"/>
                          <a:ea typeface="Arial MT"/>
                          <a:cs typeface="Arial MT"/>
                        </a:rPr>
                        <a:t>What</a:t>
                      </a:r>
                      <a:r>
                        <a:rPr lang="en-US" sz="1200" baseline="0" dirty="0" smtClean="0">
                          <a:effectLst/>
                          <a:latin typeface="Arial MT"/>
                          <a:ea typeface="Arial MT"/>
                          <a:cs typeface="Arial MT"/>
                        </a:rPr>
                        <a:t> is a sound vibration</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a:effectLst/>
                          <a:latin typeface="Arial MT"/>
                          <a:ea typeface="Arial MT"/>
                          <a:cs typeface="Arial MT"/>
                        </a:rPr>
                        <a:t>What </a:t>
                      </a:r>
                      <a:r>
                        <a:rPr lang="en-US" sz="1200" dirty="0" smtClean="0">
                          <a:effectLst/>
                          <a:latin typeface="Arial MT"/>
                          <a:ea typeface="Arial MT"/>
                          <a:cs typeface="Arial MT"/>
                        </a:rPr>
                        <a:t>is</a:t>
                      </a:r>
                      <a:r>
                        <a:rPr lang="en-US" sz="1200" baseline="0" dirty="0" smtClean="0">
                          <a:effectLst/>
                          <a:latin typeface="Arial MT"/>
                          <a:ea typeface="Arial MT"/>
                          <a:cs typeface="Arial MT"/>
                        </a:rPr>
                        <a:t> inside your ear</a:t>
                      </a:r>
                      <a:r>
                        <a:rPr lang="en-US" sz="1200" dirty="0" smtClean="0">
                          <a:effectLst/>
                          <a:latin typeface="Arial MT"/>
                          <a:ea typeface="Arial MT"/>
                          <a:cs typeface="Arial MT"/>
                        </a:rPr>
                        <a:t>s</a:t>
                      </a:r>
                      <a:r>
                        <a:rPr lang="en-US" sz="1200" dirty="0">
                          <a:effectLst/>
                          <a:latin typeface="Arial MT"/>
                          <a:ea typeface="Arial MT"/>
                          <a:cs typeface="Arial MT"/>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r>
                        <a:rPr lang="en-US" sz="1200" b="1" dirty="0" smtClean="0">
                          <a:effectLst/>
                          <a:latin typeface="Arial MT"/>
                          <a:ea typeface="Arial MT"/>
                          <a:cs typeface="Arial MT"/>
                        </a:rPr>
                        <a:t>:</a:t>
                      </a:r>
                      <a:endParaRPr lang="en-GB" sz="1200" b="1" dirty="0" smtClean="0">
                        <a:effectLst/>
                        <a:latin typeface="Arial MT"/>
                        <a:ea typeface="Arial MT"/>
                        <a:cs typeface="Arial MT"/>
                      </a:endParaRPr>
                    </a:p>
                    <a:p>
                      <a:pPr marL="83820">
                        <a:spcBef>
                          <a:spcPts val="520"/>
                        </a:spcBef>
                        <a:spcAft>
                          <a:spcPts val="0"/>
                        </a:spcAft>
                      </a:pPr>
                      <a:r>
                        <a:rPr lang="en-GB" sz="1200" b="0" dirty="0" smtClean="0">
                          <a:effectLst/>
                          <a:latin typeface="Arial MT"/>
                          <a:ea typeface="Arial MT"/>
                          <a:cs typeface="Arial MT"/>
                        </a:rPr>
                        <a:t>What is volume?</a:t>
                      </a:r>
                      <a:endParaRPr lang="en-GB" sz="1800" b="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a:effectLst/>
                          <a:latin typeface="Arial MT"/>
                          <a:ea typeface="Arial MT"/>
                          <a:cs typeface="Arial MT"/>
                        </a:rPr>
                        <a:t>What </a:t>
                      </a:r>
                      <a:r>
                        <a:rPr lang="en-US" sz="1200" dirty="0" smtClean="0">
                          <a:effectLst/>
                          <a:latin typeface="Arial MT"/>
                          <a:ea typeface="Arial MT"/>
                          <a:cs typeface="Arial MT"/>
                        </a:rPr>
                        <a:t>is</a:t>
                      </a:r>
                      <a:r>
                        <a:rPr lang="en-US" sz="1200" baseline="0" dirty="0" smtClean="0">
                          <a:effectLst/>
                          <a:latin typeface="Arial MT"/>
                          <a:ea typeface="Arial MT"/>
                          <a:cs typeface="Arial MT"/>
                        </a:rPr>
                        <a:t> pitch</a:t>
                      </a:r>
                      <a:r>
                        <a:rPr lang="en-US" sz="1200" dirty="0" smtClean="0">
                          <a:effectLst/>
                          <a:latin typeface="Arial MT"/>
                          <a:ea typeface="Arial MT"/>
                          <a:cs typeface="Arial MT"/>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GB" sz="1200" dirty="0" smtClean="0">
                          <a:effectLst/>
                          <a:latin typeface="Arial MT"/>
                          <a:ea typeface="Arial MT"/>
                          <a:cs typeface="Arial MT"/>
                        </a:rPr>
                        <a:t>Does the size of the pinna affect the volume of sound?</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kumimoji="0" lang="en-US" sz="1200" b="0" i="0" u="none" strike="noStrike" kern="1200" cap="none" spc="0" normalizeH="0" baseline="0" noProof="0" dirty="0" smtClean="0">
                          <a:ln>
                            <a:noFill/>
                          </a:ln>
                          <a:solidFill>
                            <a:prstClr val="black"/>
                          </a:solidFill>
                          <a:effectLst/>
                          <a:uLnTx/>
                          <a:uFillTx/>
                          <a:latin typeface="Arial MT"/>
                          <a:ea typeface="Arial MT"/>
                          <a:cs typeface="Arial MT"/>
                        </a:rPr>
                        <a:t>Which material is best at muffling sound?</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1969477" y="1503485"/>
            <a:ext cx="5178669" cy="2488223"/>
            <a:chOff x="1704781" y="1763526"/>
            <a:chExt cx="4812632" cy="1288063"/>
          </a:xfrm>
        </p:grpSpPr>
        <p:sp>
          <p:nvSpPr>
            <p:cNvPr id="13" name="Rectangle 12"/>
            <p:cNvSpPr/>
            <p:nvPr/>
          </p:nvSpPr>
          <p:spPr>
            <a:xfrm>
              <a:off x="1704781" y="1927318"/>
              <a:ext cx="4812632" cy="1124271"/>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how vibrations cause sounds and how sounds travel through different mediums at different speeds. They will explore how sounds can change in pitch and loudness and be able to explain this using scientific language. They will develop their scientific skills by planning two fair test investigations to answer the questions: which material is the best at muffling sounds and does the size of the pinnae affect the volume of the sound? Children will also learn what happens to sound vibrations when they reach the ear.</a:t>
              </a: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439809" y="1502017"/>
            <a:ext cx="4603024" cy="4318490"/>
            <a:chOff x="6624990" y="1763526"/>
            <a:chExt cx="5211833" cy="1580052"/>
          </a:xfrm>
        </p:grpSpPr>
        <p:sp>
          <p:nvSpPr>
            <p:cNvPr id="16" name="Text Box 3"/>
            <p:cNvSpPr txBox="1">
              <a:spLocks noChangeArrowheads="1"/>
            </p:cNvSpPr>
            <p:nvPr/>
          </p:nvSpPr>
          <p:spPr bwMode="auto">
            <a:xfrm>
              <a:off x="6624990" y="1917084"/>
              <a:ext cx="5145122" cy="142649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will often confuse volume with pitch. The vocabulary needs to be exemplified carefully (and frequently) to ensure correct usage.</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You can see and hear a distant event at the same moment – this in not true. Light travels faster than sound (hence you see lightning then hear thunder even though they have occurred at the same time</a:t>
              </a:r>
              <a:r>
                <a:rPr lang="en-GB" altLang="en-US" sz="1400" dirty="0" smtClean="0">
                  <a:solidFill>
                    <a:prstClr val="black"/>
                  </a:solidFill>
                  <a:latin typeface="Arial" panose="020B0604020202020204" pitchFamily="34" charset="0"/>
                  <a:ea typeface="Arial" panose="020B0604020202020204" pitchFamily="34" charset="0"/>
                </a:rPr>
                <a:t>).</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 </a:t>
              </a:r>
              <a:r>
                <a:rPr lang="en-GB" altLang="en-US" sz="1400" dirty="0">
                  <a:solidFill>
                    <a:prstClr val="black"/>
                  </a:solidFill>
                  <a:latin typeface="Arial" panose="020B0604020202020204" pitchFamily="34" charset="0"/>
                  <a:ea typeface="Arial" panose="020B0604020202020204" pitchFamily="34" charset="0"/>
                </a:rPr>
                <a:t>Hitting an object harder gives a higher pitch – this is not true; hitting an object harder will produce a louder sound as the vibrations created are stronger but won’t affect the pitch.</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Sound moves faster in air than in solids (air is "thinner" and forms less of a barrier) - this is not true. Sound moves faster through solids as the particles are closer to one another. As sound waves move, the air moves along with them. This is not true. The vibration is passed from air particle to the next air particle.</a:t>
              </a:r>
            </a:p>
          </p:txBody>
        </p:sp>
        <p:sp>
          <p:nvSpPr>
            <p:cNvPr id="17" name="Text Box 2"/>
            <p:cNvSpPr txBox="1">
              <a:spLocks noChangeArrowheads="1"/>
            </p:cNvSpPr>
            <p:nvPr/>
          </p:nvSpPr>
          <p:spPr bwMode="auto">
            <a:xfrm>
              <a:off x="6694675" y="1763526"/>
              <a:ext cx="5142148" cy="142082"/>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1969477" y="4162572"/>
            <a:ext cx="5178668" cy="2370113"/>
            <a:chOff x="1996878" y="5144409"/>
            <a:chExt cx="7085112" cy="1587020"/>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9" y="5442691"/>
              <a:ext cx="7065151" cy="1288738"/>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lvl="0" indent="-342900">
                <a:lnSpc>
                  <a:spcPts val="1070"/>
                </a:lnSpc>
                <a:spcBef>
                  <a:spcPts val="375"/>
                </a:spcBef>
                <a:spcAft>
                  <a:spcPts val="0"/>
                </a:spcAft>
                <a:buSzPts val="950"/>
                <a:buFont typeface="Arial" panose="020B0604020202020204" pitchFamily="34" charset="0"/>
                <a:buChar char="•"/>
                <a:tabLst>
                  <a:tab pos="179705" algn="l"/>
                </a:tabLst>
              </a:pPr>
              <a:r>
                <a:rPr lang="en-US" sz="1200" dirty="0" smtClean="0">
                  <a:effectLst/>
                  <a:latin typeface="Arial" panose="020B0604020202020204" pitchFamily="34" charset="0"/>
                  <a:ea typeface="Arial" panose="020B0604020202020204" pitchFamily="34" charset="0"/>
                </a:rPr>
                <a:t>identify</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how</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sounds</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are</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made,</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associating</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some</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of</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them</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with</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something</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vibrating</a:t>
              </a:r>
              <a:endParaRPr lang="en-GB" sz="1600" dirty="0" smtClean="0">
                <a:effectLst/>
                <a:latin typeface="Arial" panose="020B0604020202020204" pitchFamily="34" charset="0"/>
                <a:ea typeface="Arial" panose="020B0604020202020204" pitchFamily="34" charset="0"/>
              </a:endParaRPr>
            </a:p>
            <a:p>
              <a:pPr marL="342900" lvl="0" indent="-342900">
                <a:lnSpc>
                  <a:spcPts val="1050"/>
                </a:lnSpc>
                <a:spcAft>
                  <a:spcPts val="0"/>
                </a:spcAft>
                <a:buSzPts val="950"/>
                <a:buFont typeface="Arial" panose="020B0604020202020204" pitchFamily="34" charset="0"/>
                <a:buChar char="•"/>
                <a:tabLst>
                  <a:tab pos="179705" algn="l"/>
                </a:tabLst>
              </a:pPr>
              <a:r>
                <a:rPr lang="en-US" sz="1200" dirty="0" err="1" smtClean="0">
                  <a:effectLst/>
                  <a:latin typeface="Arial" panose="020B0604020202020204" pitchFamily="34" charset="0"/>
                  <a:ea typeface="Arial" panose="020B0604020202020204" pitchFamily="34" charset="0"/>
                </a:rPr>
                <a:t>recognise</a:t>
              </a:r>
              <a:r>
                <a:rPr lang="en-US" sz="1200" spc="6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that</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vibrations</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from</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sounds</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travel</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through</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medium</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to</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6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ear</a:t>
              </a:r>
              <a:endParaRPr lang="en-GB" sz="1600" dirty="0" smtClean="0">
                <a:effectLst/>
                <a:latin typeface="Arial" panose="020B0604020202020204" pitchFamily="34" charset="0"/>
                <a:ea typeface="Arial" panose="020B0604020202020204" pitchFamily="34" charset="0"/>
              </a:endParaRPr>
            </a:p>
            <a:p>
              <a:pPr marL="342900" lvl="0" indent="-342900">
                <a:lnSpc>
                  <a:spcPts val="1050"/>
                </a:lnSpc>
                <a:spcAft>
                  <a:spcPts val="0"/>
                </a:spcAft>
                <a:buSzPts val="950"/>
                <a:buFont typeface="Arial" panose="020B0604020202020204" pitchFamily="34" charset="0"/>
                <a:buChar char="•"/>
                <a:tabLst>
                  <a:tab pos="179705" algn="l"/>
                </a:tabLst>
              </a:pPr>
              <a:r>
                <a:rPr lang="en-US" sz="1200" dirty="0" smtClean="0">
                  <a:effectLst/>
                  <a:latin typeface="Arial" panose="020B0604020202020204" pitchFamily="34" charset="0"/>
                  <a:ea typeface="Arial" panose="020B0604020202020204" pitchFamily="34" charset="0"/>
                </a:rPr>
                <a:t>find</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patterns</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between</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pitch</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of</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sound</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and</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features</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of</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object</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that</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produced</a:t>
              </a:r>
              <a:r>
                <a:rPr lang="en-US" sz="1200" spc="-4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it</a:t>
              </a:r>
              <a:endParaRPr lang="en-GB" sz="1600" dirty="0" smtClean="0">
                <a:effectLst/>
                <a:latin typeface="Arial" panose="020B0604020202020204" pitchFamily="34" charset="0"/>
                <a:ea typeface="Arial" panose="020B0604020202020204" pitchFamily="34" charset="0"/>
              </a:endParaRPr>
            </a:p>
            <a:p>
              <a:pPr marL="342900" lvl="0" indent="-342900">
                <a:lnSpc>
                  <a:spcPts val="1050"/>
                </a:lnSpc>
                <a:spcAft>
                  <a:spcPts val="0"/>
                </a:spcAft>
                <a:buSzPts val="950"/>
                <a:buFont typeface="Arial" panose="020B0604020202020204" pitchFamily="34" charset="0"/>
                <a:buChar char="•"/>
                <a:tabLst>
                  <a:tab pos="179705" algn="l"/>
                </a:tabLst>
              </a:pPr>
              <a:r>
                <a:rPr lang="en-US" sz="1200" spc="-30" dirty="0" smtClean="0">
                  <a:effectLst/>
                  <a:latin typeface="Arial" panose="020B0604020202020204" pitchFamily="34" charset="0"/>
                  <a:ea typeface="Arial" panose="020B0604020202020204" pitchFamily="34" charset="0"/>
                </a:rPr>
                <a:t>find patterns between the volume of a sound and the strength of the vibrations that produced it</a:t>
              </a:r>
              <a:endParaRPr lang="en-GB" sz="1600" dirty="0" smtClean="0">
                <a:effectLst/>
                <a:latin typeface="Arial" panose="020B0604020202020204" pitchFamily="34" charset="0"/>
                <a:ea typeface="Arial" panose="020B0604020202020204" pitchFamily="34" charset="0"/>
              </a:endParaRPr>
            </a:p>
            <a:p>
              <a:pPr marL="342900" lvl="0" indent="-342900">
                <a:lnSpc>
                  <a:spcPts val="1070"/>
                </a:lnSpc>
                <a:spcAft>
                  <a:spcPts val="0"/>
                </a:spcAft>
                <a:buSzPts val="950"/>
                <a:buFont typeface="Arial" panose="020B0604020202020204" pitchFamily="34" charset="0"/>
                <a:buChar char="•"/>
                <a:tabLst>
                  <a:tab pos="179705" algn="l"/>
                </a:tabLst>
              </a:pPr>
              <a:r>
                <a:rPr lang="en-US" sz="1200" dirty="0" err="1" smtClean="0">
                  <a:effectLst/>
                  <a:latin typeface="Arial" panose="020B0604020202020204" pitchFamily="34" charset="0"/>
                  <a:ea typeface="Arial" panose="020B0604020202020204" pitchFamily="34" charset="0"/>
                </a:rPr>
                <a:t>recognise</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that</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sounds</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get</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fainter</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as</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distance</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from</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sound</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source</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increases.</a:t>
              </a:r>
              <a:endParaRPr lang="en-GB" sz="16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107823" y="1503484"/>
            <a:ext cx="1764940"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Vibrate/vibrations - </a:t>
            </a:r>
            <a:r>
              <a:rPr lang="en-GB" sz="1300" dirty="0"/>
              <a:t>forward and backward movement of an object (usually rapidly</a:t>
            </a:r>
            <a:r>
              <a:rPr lang="en-GB" sz="1300" dirty="0" smtClean="0"/>
              <a:t>).</a:t>
            </a:r>
          </a:p>
          <a:p>
            <a:pPr marL="0" indent="0">
              <a:lnSpc>
                <a:spcPct val="100000"/>
              </a:lnSpc>
              <a:spcBef>
                <a:spcPts val="0"/>
              </a:spcBef>
              <a:buNone/>
            </a:pPr>
            <a:endParaRPr lang="en-GB" sz="1300" dirty="0"/>
          </a:p>
          <a:p>
            <a:pPr marL="0" indent="0">
              <a:lnSpc>
                <a:spcPct val="100000"/>
              </a:lnSpc>
              <a:spcBef>
                <a:spcPts val="0"/>
              </a:spcBef>
              <a:buNone/>
            </a:pPr>
            <a:r>
              <a:rPr lang="en-GB" sz="1300" b="1" dirty="0"/>
              <a:t>volume</a:t>
            </a:r>
            <a:r>
              <a:rPr lang="en-GB" sz="1300" dirty="0"/>
              <a:t> - how loud or quiet a sound is</a:t>
            </a:r>
            <a:r>
              <a:rPr lang="en-GB" sz="1300" dirty="0" smtClean="0"/>
              <a:t>.</a:t>
            </a:r>
          </a:p>
          <a:p>
            <a:pPr marL="0" indent="0">
              <a:lnSpc>
                <a:spcPct val="100000"/>
              </a:lnSpc>
              <a:spcBef>
                <a:spcPts val="0"/>
              </a:spcBef>
              <a:buNone/>
            </a:pPr>
            <a:endParaRPr lang="en-GB" sz="1300" dirty="0"/>
          </a:p>
          <a:p>
            <a:pPr marL="0" indent="0">
              <a:lnSpc>
                <a:spcPct val="100000"/>
              </a:lnSpc>
              <a:spcBef>
                <a:spcPts val="0"/>
              </a:spcBef>
              <a:buNone/>
            </a:pPr>
            <a:r>
              <a:rPr lang="en-GB" sz="1300" b="1" dirty="0"/>
              <a:t>pitch</a:t>
            </a:r>
            <a:r>
              <a:rPr lang="en-GB" sz="1300" dirty="0"/>
              <a:t> - how high or low a sound is</a:t>
            </a:r>
            <a:r>
              <a:rPr lang="en-GB" sz="1300" dirty="0" smtClean="0"/>
              <a:t>.</a:t>
            </a:r>
          </a:p>
          <a:p>
            <a:pPr marL="0" indent="0">
              <a:lnSpc>
                <a:spcPct val="100000"/>
              </a:lnSpc>
              <a:spcBef>
                <a:spcPts val="0"/>
              </a:spcBef>
              <a:buNone/>
            </a:pPr>
            <a:endParaRPr lang="en-GB" sz="1300" dirty="0"/>
          </a:p>
          <a:p>
            <a:pPr marL="0" indent="0">
              <a:lnSpc>
                <a:spcPct val="100000"/>
              </a:lnSpc>
              <a:spcBef>
                <a:spcPts val="0"/>
              </a:spcBef>
              <a:buNone/>
            </a:pPr>
            <a:r>
              <a:rPr lang="en-GB" sz="1300" b="1" dirty="0"/>
              <a:t>pinna</a:t>
            </a:r>
            <a:r>
              <a:rPr lang="en-GB" sz="1300" dirty="0"/>
              <a:t> - the outer portion of the ear (ear flap</a:t>
            </a:r>
            <a:r>
              <a:rPr lang="en-GB" sz="1300" dirty="0" smtClean="0"/>
              <a:t>).</a:t>
            </a:r>
          </a:p>
          <a:p>
            <a:pPr marL="0" indent="0">
              <a:lnSpc>
                <a:spcPct val="100000"/>
              </a:lnSpc>
              <a:spcBef>
                <a:spcPts val="0"/>
              </a:spcBef>
              <a:buNone/>
            </a:pPr>
            <a:endParaRPr lang="en-GB" sz="1300" dirty="0"/>
          </a:p>
          <a:p>
            <a:pPr marL="0" indent="0">
              <a:lnSpc>
                <a:spcPct val="100000"/>
              </a:lnSpc>
              <a:spcBef>
                <a:spcPts val="0"/>
              </a:spcBef>
              <a:buNone/>
            </a:pPr>
            <a:r>
              <a:rPr lang="en-GB" sz="1300" b="1" dirty="0"/>
              <a:t>cochlea</a:t>
            </a:r>
            <a:r>
              <a:rPr lang="en-GB" sz="1300" dirty="0"/>
              <a:t> - the sound reception part of the inner ear</a:t>
            </a:r>
            <a:r>
              <a:rPr lang="en-GB" sz="1300" dirty="0" smtClean="0"/>
              <a:t>.</a:t>
            </a:r>
          </a:p>
          <a:p>
            <a:pPr marL="0" indent="0">
              <a:lnSpc>
                <a:spcPct val="100000"/>
              </a:lnSpc>
              <a:spcBef>
                <a:spcPts val="0"/>
              </a:spcBef>
              <a:buNone/>
            </a:pPr>
            <a:endParaRPr lang="en-GB" sz="1300" dirty="0"/>
          </a:p>
          <a:p>
            <a:pPr marL="0" indent="0">
              <a:lnSpc>
                <a:spcPct val="100000"/>
              </a:lnSpc>
              <a:spcBef>
                <a:spcPts val="0"/>
              </a:spcBef>
              <a:buNone/>
            </a:pPr>
            <a:r>
              <a:rPr lang="en-GB" sz="1300" b="1" dirty="0"/>
              <a:t>ear drum </a:t>
            </a:r>
            <a:r>
              <a:rPr lang="en-GB" sz="1300" dirty="0"/>
              <a:t>- the membrane which collects sound from the pinna and passes it to the inner ear.</a:t>
            </a:r>
          </a:p>
        </p:txBody>
      </p:sp>
      <p:pic>
        <p:nvPicPr>
          <p:cNvPr id="24" name="Picture 23"/>
          <p:cNvPicPr>
            <a:picLocks noChangeAspect="1"/>
          </p:cNvPicPr>
          <p:nvPr/>
        </p:nvPicPr>
        <p:blipFill>
          <a:blip r:embed="rId2"/>
          <a:stretch>
            <a:fillRect/>
          </a:stretch>
        </p:blipFill>
        <p:spPr>
          <a:xfrm>
            <a:off x="10923076" y="5820507"/>
            <a:ext cx="1060839" cy="925699"/>
          </a:xfrm>
          <a:prstGeom prst="rect">
            <a:avLst/>
          </a:prstGeom>
        </p:spPr>
      </p:pic>
      <p:pic>
        <p:nvPicPr>
          <p:cNvPr id="3" name="Picture 2"/>
          <p:cNvPicPr>
            <a:picLocks noChangeAspect="1"/>
          </p:cNvPicPr>
          <p:nvPr/>
        </p:nvPicPr>
        <p:blipFill>
          <a:blip r:embed="rId3"/>
          <a:stretch>
            <a:fillRect/>
          </a:stretch>
        </p:blipFill>
        <p:spPr>
          <a:xfrm>
            <a:off x="8413533" y="5591907"/>
            <a:ext cx="1824752" cy="1117844"/>
          </a:xfrm>
          <a:prstGeom prst="rect">
            <a:avLst/>
          </a:prstGeom>
        </p:spPr>
      </p:pic>
    </p:spTree>
    <p:extLst>
      <p:ext uri="{BB962C8B-B14F-4D97-AF65-F5344CB8AC3E}">
        <p14:creationId xmlns:p14="http://schemas.microsoft.com/office/powerpoint/2010/main" val="295011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120790958"/>
              </p:ext>
            </p:extLst>
          </p:nvPr>
        </p:nvGraphicFramePr>
        <p:xfrm>
          <a:off x="125809" y="53646"/>
          <a:ext cx="11858105" cy="1352164"/>
        </p:xfrm>
        <a:graphic>
          <a:graphicData uri="http://schemas.openxmlformats.org/drawingml/2006/table">
            <a:tbl>
              <a:tblPr firstRow="1" bandRow="1">
                <a:tableStyleId>{5C22544A-7EE6-4342-B048-85BDC9FD1C3A}</a:tableStyleId>
              </a:tblPr>
              <a:tblGrid>
                <a:gridCol w="2371621">
                  <a:extLst>
                    <a:ext uri="{9D8B030D-6E8A-4147-A177-3AD203B41FA5}">
                      <a16:colId xmlns:a16="http://schemas.microsoft.com/office/drawing/2014/main" val="2492426390"/>
                    </a:ext>
                  </a:extLst>
                </a:gridCol>
                <a:gridCol w="2371621">
                  <a:extLst>
                    <a:ext uri="{9D8B030D-6E8A-4147-A177-3AD203B41FA5}">
                      <a16:colId xmlns:a16="http://schemas.microsoft.com/office/drawing/2014/main" val="356198671"/>
                    </a:ext>
                  </a:extLst>
                </a:gridCol>
                <a:gridCol w="2371621">
                  <a:extLst>
                    <a:ext uri="{9D8B030D-6E8A-4147-A177-3AD203B41FA5}">
                      <a16:colId xmlns:a16="http://schemas.microsoft.com/office/drawing/2014/main" val="2572164240"/>
                    </a:ext>
                  </a:extLst>
                </a:gridCol>
                <a:gridCol w="2371621">
                  <a:extLst>
                    <a:ext uri="{9D8B030D-6E8A-4147-A177-3AD203B41FA5}">
                      <a16:colId xmlns:a16="http://schemas.microsoft.com/office/drawing/2014/main" val="2683159159"/>
                    </a:ext>
                  </a:extLst>
                </a:gridCol>
                <a:gridCol w="2371621">
                  <a:extLst>
                    <a:ext uri="{9D8B030D-6E8A-4147-A177-3AD203B41FA5}">
                      <a16:colId xmlns:a16="http://schemas.microsoft.com/office/drawing/2014/main" val="3043283335"/>
                    </a:ext>
                  </a:extLst>
                </a:gridCol>
              </a:tblGrid>
              <a:tr h="286516">
                <a:tc gridSpan="5">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4 – Animals including humans: </a:t>
                      </a:r>
                      <a:r>
                        <a:rPr lang="en-US" sz="1800" b="1" kern="1200" dirty="0" smtClean="0">
                          <a:solidFill>
                            <a:schemeClr val="lt1"/>
                          </a:solidFill>
                          <a:effectLst/>
                          <a:latin typeface="+mn-lt"/>
                          <a:ea typeface="+mn-ea"/>
                          <a:cs typeface="+mn-cs"/>
                        </a:rPr>
                        <a:t>What happens to the food that we eat? </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extLst>
                  <a:ext uri="{0D108BD9-81ED-4DB2-BD59-A6C34878D82A}">
                    <a16:rowId xmlns:a16="http://schemas.microsoft.com/office/drawing/2014/main" val="248177855"/>
                  </a:ext>
                </a:extLst>
              </a:tr>
              <a:tr h="681604">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smtClean="0">
                          <a:effectLst/>
                          <a:latin typeface="Arial MT"/>
                          <a:ea typeface="Arial MT"/>
                          <a:cs typeface="Arial MT"/>
                        </a:rPr>
                        <a:t>What</a:t>
                      </a:r>
                      <a:r>
                        <a:rPr lang="en-US" sz="1200" baseline="0" dirty="0" smtClean="0">
                          <a:effectLst/>
                          <a:latin typeface="Arial MT"/>
                          <a:ea typeface="Arial MT"/>
                          <a:cs typeface="Arial MT"/>
                        </a:rPr>
                        <a:t> is the digestive system?</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smtClean="0">
                          <a:effectLst/>
                          <a:latin typeface="Arial MT"/>
                          <a:ea typeface="Arial MT"/>
                          <a:cs typeface="Arial MT"/>
                        </a:rPr>
                        <a:t>Why are teeth different shapes?</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smtClean="0">
                          <a:effectLst/>
                          <a:latin typeface="Arial MT"/>
                          <a:ea typeface="Arial MT"/>
                          <a:cs typeface="Arial MT"/>
                        </a:rPr>
                        <a:t>Which drink causes the most teeth decay?</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r>
                        <a:rPr lang="en-US" sz="1200" b="1" dirty="0" smtClean="0">
                          <a:effectLst/>
                          <a:latin typeface="Arial MT"/>
                          <a:ea typeface="Arial MT"/>
                          <a:cs typeface="Arial MT"/>
                        </a:rPr>
                        <a:t>:</a:t>
                      </a:r>
                      <a:endParaRPr lang="en-GB" sz="1200" b="1" dirty="0" smtClean="0">
                        <a:effectLst/>
                        <a:latin typeface="Arial MT"/>
                        <a:ea typeface="Arial MT"/>
                        <a:cs typeface="Arial MT"/>
                      </a:endParaRPr>
                    </a:p>
                    <a:p>
                      <a:pPr marL="83820">
                        <a:spcBef>
                          <a:spcPts val="520"/>
                        </a:spcBef>
                        <a:spcAft>
                          <a:spcPts val="0"/>
                        </a:spcAft>
                      </a:pPr>
                      <a:r>
                        <a:rPr lang="en-GB" sz="1200" b="0" dirty="0" smtClean="0">
                          <a:effectLst/>
                          <a:latin typeface="Arial MT"/>
                          <a:ea typeface="Arial MT"/>
                          <a:cs typeface="Arial MT"/>
                        </a:rPr>
                        <a:t>What is a food chain?</a:t>
                      </a:r>
                      <a:endParaRPr lang="en-GB" sz="1800" b="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US" sz="1200" dirty="0">
                          <a:effectLst/>
                          <a:latin typeface="Arial MT"/>
                          <a:ea typeface="Arial MT"/>
                          <a:cs typeface="Arial MT"/>
                        </a:rPr>
                        <a:t>What </a:t>
                      </a:r>
                      <a:r>
                        <a:rPr lang="en-US" sz="1200" dirty="0" smtClean="0">
                          <a:effectLst/>
                          <a:latin typeface="Arial MT"/>
                          <a:ea typeface="Arial MT"/>
                          <a:cs typeface="Arial MT"/>
                        </a:rPr>
                        <a:t>is</a:t>
                      </a:r>
                      <a:r>
                        <a:rPr lang="en-US" sz="1200" baseline="0" dirty="0" smtClean="0">
                          <a:effectLst/>
                          <a:latin typeface="Arial MT"/>
                          <a:ea typeface="Arial MT"/>
                          <a:cs typeface="Arial MT"/>
                        </a:rPr>
                        <a:t> the food chain game</a:t>
                      </a:r>
                      <a:r>
                        <a:rPr lang="en-US" sz="1200" dirty="0" smtClean="0">
                          <a:effectLst/>
                          <a:latin typeface="Arial MT"/>
                          <a:ea typeface="Arial MT"/>
                          <a:cs typeface="Arial MT"/>
                        </a:rPr>
                        <a:t>?</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583624" y="1502016"/>
            <a:ext cx="3789484" cy="3388840"/>
            <a:chOff x="1704781" y="1763526"/>
            <a:chExt cx="4812632" cy="1153574"/>
          </a:xfrm>
        </p:grpSpPr>
        <p:sp>
          <p:nvSpPr>
            <p:cNvPr id="13" name="Rectangle 12"/>
            <p:cNvSpPr/>
            <p:nvPr/>
          </p:nvSpPr>
          <p:spPr>
            <a:xfrm>
              <a:off x="1704781" y="1897388"/>
              <a:ext cx="4812632" cy="1019712"/>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about the importance of the digestive system. They will learn the names and functions of each part of the system and be able to identify the different types of teeth in humans and their purpose. The children will plan and conduct an investigation to answer the question: which drink causes the most tooth decay? They will extend their knowledge of food chains by constructing and interpreting a variety of food chains, identifying producers, predators and prey.</a:t>
              </a:r>
            </a:p>
          </p:txBody>
        </p:sp>
        <p:sp>
          <p:nvSpPr>
            <p:cNvPr id="14" name="Text Box 2"/>
            <p:cNvSpPr txBox="1">
              <a:spLocks noChangeArrowheads="1"/>
            </p:cNvSpPr>
            <p:nvPr/>
          </p:nvSpPr>
          <p:spPr bwMode="auto">
            <a:xfrm>
              <a:off x="1704781" y="1763526"/>
              <a:ext cx="4812632" cy="12956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439809" y="1502016"/>
            <a:ext cx="4603024" cy="3388840"/>
            <a:chOff x="6624990" y="1763526"/>
            <a:chExt cx="5211833" cy="1136431"/>
          </a:xfrm>
        </p:grpSpPr>
        <p:sp>
          <p:nvSpPr>
            <p:cNvPr id="16" name="Text Box 3"/>
            <p:cNvSpPr txBox="1">
              <a:spLocks noChangeArrowheads="1"/>
            </p:cNvSpPr>
            <p:nvPr/>
          </p:nvSpPr>
          <p:spPr bwMode="auto">
            <a:xfrm>
              <a:off x="6624990" y="1917084"/>
              <a:ext cx="5145122" cy="98287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that their stomach is where their belly button is and that all food is digested there. However, although some simple foods such as sugar are digested, most foods travel to the small intestine for further digestion and to be absorbed into the blood.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think that food goes down one tube and liquids go down another. They may also think that the air we breathe goes down the same tube as the food and water. </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When </a:t>
              </a:r>
              <a:r>
                <a:rPr lang="en-GB" altLang="en-US" sz="1400" dirty="0">
                  <a:solidFill>
                    <a:prstClr val="black"/>
                  </a:solidFill>
                  <a:latin typeface="Arial" panose="020B0604020202020204" pitchFamily="34" charset="0"/>
                  <a:ea typeface="Arial" panose="020B0604020202020204" pitchFamily="34" charset="0"/>
                </a:rPr>
                <a:t>drawing food chains, children may get confused by the direction of the arrow.</a:t>
              </a:r>
            </a:p>
          </p:txBody>
        </p:sp>
        <p:sp>
          <p:nvSpPr>
            <p:cNvPr id="17" name="Text Box 2"/>
            <p:cNvSpPr txBox="1">
              <a:spLocks noChangeArrowheads="1"/>
            </p:cNvSpPr>
            <p:nvPr/>
          </p:nvSpPr>
          <p:spPr bwMode="auto">
            <a:xfrm>
              <a:off x="6694675" y="1763526"/>
              <a:ext cx="5142148" cy="142082"/>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3583624" y="5446244"/>
            <a:ext cx="6158253" cy="1306250"/>
            <a:chOff x="1996878" y="5144409"/>
            <a:chExt cx="7085112" cy="1122627"/>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9" y="5442691"/>
              <a:ext cx="7065151" cy="824345"/>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lvl="0" indent="-342900">
                <a:spcBef>
                  <a:spcPts val="10"/>
                </a:spcBef>
                <a:spcAft>
                  <a:spcPts val="0"/>
                </a:spcAft>
                <a:buFont typeface="Arial" panose="020B0604020202020204" pitchFamily="34" charset="0"/>
                <a:buChar char="•"/>
                <a:tabLst>
                  <a:tab pos="187960" algn="l"/>
                </a:tabLst>
              </a:pPr>
              <a:r>
                <a:rPr lang="en-US" sz="1200" spc="-40" dirty="0" smtClean="0">
                  <a:effectLst/>
                  <a:latin typeface="Arial" panose="020B0604020202020204" pitchFamily="34" charset="0"/>
                  <a:ea typeface="Arial" panose="020B0604020202020204" pitchFamily="34" charset="0"/>
                </a:rPr>
                <a:t>describe the simple functions of the basic parts of the digestive system in humans</a:t>
              </a:r>
              <a:endParaRPr lang="en-GB" sz="1600" dirty="0" smtClean="0">
                <a:effectLst/>
                <a:latin typeface="Arial" panose="020B0604020202020204" pitchFamily="34" charset="0"/>
                <a:ea typeface="Arial" panose="020B0604020202020204" pitchFamily="34" charset="0"/>
              </a:endParaRPr>
            </a:p>
            <a:p>
              <a:pPr marL="342900" lvl="0" indent="-342900">
                <a:spcBef>
                  <a:spcPts val="5"/>
                </a:spcBef>
                <a:spcAft>
                  <a:spcPts val="0"/>
                </a:spcAft>
                <a:buFont typeface="Arial" panose="020B0604020202020204" pitchFamily="34" charset="0"/>
                <a:buChar char="•"/>
                <a:tabLst>
                  <a:tab pos="193040" algn="l"/>
                </a:tabLst>
              </a:pPr>
              <a:r>
                <a:rPr lang="en-US" sz="1200" spc="-40" dirty="0" smtClean="0">
                  <a:effectLst/>
                  <a:latin typeface="Arial" panose="020B0604020202020204" pitchFamily="34" charset="0"/>
                  <a:ea typeface="Arial" panose="020B0604020202020204" pitchFamily="34" charset="0"/>
                </a:rPr>
                <a:t>identify the different types of teeth in humans and their simple functions</a:t>
              </a:r>
              <a:endParaRPr lang="en-GB" sz="1600" dirty="0" smtClean="0">
                <a:effectLst/>
                <a:latin typeface="Arial" panose="020B0604020202020204" pitchFamily="34" charset="0"/>
                <a:ea typeface="Arial" panose="020B0604020202020204" pitchFamily="34" charset="0"/>
              </a:endParaRPr>
            </a:p>
            <a:p>
              <a:pPr marL="342900" lvl="0" indent="-342900">
                <a:spcBef>
                  <a:spcPts val="10"/>
                </a:spcBef>
                <a:spcAft>
                  <a:spcPts val="0"/>
                </a:spcAft>
                <a:buFont typeface="Arial" panose="020B0604020202020204" pitchFamily="34" charset="0"/>
                <a:buChar char="•"/>
                <a:tabLst>
                  <a:tab pos="193040" algn="l"/>
                </a:tabLst>
              </a:pPr>
              <a:r>
                <a:rPr lang="en-US" sz="1200" spc="-40" dirty="0" smtClean="0">
                  <a:effectLst/>
                  <a:latin typeface="Arial" panose="020B0604020202020204" pitchFamily="34" charset="0"/>
                  <a:ea typeface="Arial" panose="020B0604020202020204" pitchFamily="34" charset="0"/>
                </a:rPr>
                <a:t>construct and interpret a variety of food chains, identifying producers, predators and prey</a:t>
              </a:r>
              <a:endParaRPr lang="en-GB" sz="16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107822" y="1503484"/>
            <a:ext cx="3409101"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Canines</a:t>
            </a:r>
            <a:r>
              <a:rPr lang="en-GB" sz="1300" dirty="0"/>
              <a:t> – ripping teeth</a:t>
            </a:r>
          </a:p>
          <a:p>
            <a:pPr marL="0" indent="0">
              <a:lnSpc>
                <a:spcPct val="100000"/>
              </a:lnSpc>
              <a:spcBef>
                <a:spcPts val="0"/>
              </a:spcBef>
              <a:buNone/>
            </a:pPr>
            <a:r>
              <a:rPr lang="en-GB" sz="1300" b="1" dirty="0"/>
              <a:t>Carnivore</a:t>
            </a:r>
            <a:r>
              <a:rPr lang="en-GB" sz="1300" dirty="0"/>
              <a:t> – animals that only eat other animals</a:t>
            </a:r>
          </a:p>
          <a:p>
            <a:pPr marL="0" indent="0">
              <a:lnSpc>
                <a:spcPct val="100000"/>
              </a:lnSpc>
              <a:spcBef>
                <a:spcPts val="0"/>
              </a:spcBef>
              <a:buNone/>
            </a:pPr>
            <a:r>
              <a:rPr lang="en-GB" sz="1300" b="1" dirty="0"/>
              <a:t>Digestion</a:t>
            </a:r>
            <a:r>
              <a:rPr lang="en-GB" sz="1300" dirty="0"/>
              <a:t> – the process of breaking down food into simple chemicals for the body to absorb</a:t>
            </a:r>
          </a:p>
          <a:p>
            <a:pPr marL="0" indent="0">
              <a:lnSpc>
                <a:spcPct val="100000"/>
              </a:lnSpc>
              <a:spcBef>
                <a:spcPts val="0"/>
              </a:spcBef>
              <a:buNone/>
            </a:pPr>
            <a:r>
              <a:rPr lang="en-GB" sz="1300" b="1" dirty="0"/>
              <a:t>Herbivore</a:t>
            </a:r>
            <a:r>
              <a:rPr lang="en-GB" sz="1300" dirty="0"/>
              <a:t> – animals that only eat plants</a:t>
            </a:r>
          </a:p>
          <a:p>
            <a:pPr marL="0" indent="0">
              <a:lnSpc>
                <a:spcPct val="100000"/>
              </a:lnSpc>
              <a:spcBef>
                <a:spcPts val="0"/>
              </a:spcBef>
              <a:buNone/>
            </a:pPr>
            <a:r>
              <a:rPr lang="en-GB" sz="1300" b="1" dirty="0"/>
              <a:t>Incisor</a:t>
            </a:r>
            <a:r>
              <a:rPr lang="en-GB" sz="1300" dirty="0"/>
              <a:t> – cutting teeth</a:t>
            </a:r>
          </a:p>
          <a:p>
            <a:pPr marL="0" indent="0">
              <a:lnSpc>
                <a:spcPct val="100000"/>
              </a:lnSpc>
              <a:spcBef>
                <a:spcPts val="0"/>
              </a:spcBef>
              <a:buNone/>
            </a:pPr>
            <a:r>
              <a:rPr lang="en-GB" sz="1300" dirty="0"/>
              <a:t>Large intestines – where water is absorbed into the blood</a:t>
            </a:r>
          </a:p>
          <a:p>
            <a:pPr marL="0" indent="0">
              <a:lnSpc>
                <a:spcPct val="100000"/>
              </a:lnSpc>
              <a:spcBef>
                <a:spcPts val="0"/>
              </a:spcBef>
              <a:buNone/>
            </a:pPr>
            <a:r>
              <a:rPr lang="en-GB" sz="1300" b="1" dirty="0"/>
              <a:t>Molars</a:t>
            </a:r>
            <a:r>
              <a:rPr lang="en-GB" sz="1300" dirty="0"/>
              <a:t> – grinding teeth</a:t>
            </a:r>
          </a:p>
          <a:p>
            <a:pPr marL="0" indent="0">
              <a:lnSpc>
                <a:spcPct val="100000"/>
              </a:lnSpc>
              <a:spcBef>
                <a:spcPts val="0"/>
              </a:spcBef>
              <a:buNone/>
            </a:pPr>
            <a:r>
              <a:rPr lang="en-GB" sz="1300" b="1" dirty="0"/>
              <a:t>Oesophagus</a:t>
            </a:r>
            <a:r>
              <a:rPr lang="en-GB" sz="1300" dirty="0"/>
              <a:t> – food and water pipe</a:t>
            </a:r>
          </a:p>
          <a:p>
            <a:pPr marL="0" indent="0">
              <a:lnSpc>
                <a:spcPct val="100000"/>
              </a:lnSpc>
              <a:spcBef>
                <a:spcPts val="0"/>
              </a:spcBef>
              <a:buNone/>
            </a:pPr>
            <a:r>
              <a:rPr lang="en-GB" sz="1300" b="1" dirty="0"/>
              <a:t>Omnivore</a:t>
            </a:r>
            <a:r>
              <a:rPr lang="en-GB" sz="1300" dirty="0"/>
              <a:t> – animals that eat both plants and animals</a:t>
            </a:r>
          </a:p>
          <a:p>
            <a:pPr marL="0" indent="0">
              <a:lnSpc>
                <a:spcPct val="100000"/>
              </a:lnSpc>
              <a:spcBef>
                <a:spcPts val="0"/>
              </a:spcBef>
              <a:buNone/>
            </a:pPr>
            <a:r>
              <a:rPr lang="en-GB" sz="1300" b="1" dirty="0"/>
              <a:t>Peristalsis</a:t>
            </a:r>
            <a:r>
              <a:rPr lang="en-GB" sz="1300" dirty="0"/>
              <a:t> – muscular action to move food along the digestive </a:t>
            </a:r>
            <a:r>
              <a:rPr lang="en-GB" sz="1300" dirty="0" smtClean="0"/>
              <a:t>tubes</a:t>
            </a:r>
          </a:p>
          <a:p>
            <a:pPr marL="0" indent="0">
              <a:lnSpc>
                <a:spcPct val="100000"/>
              </a:lnSpc>
              <a:spcBef>
                <a:spcPts val="0"/>
              </a:spcBef>
              <a:buNone/>
            </a:pPr>
            <a:r>
              <a:rPr lang="en-GB" sz="1300" b="1" dirty="0" smtClean="0"/>
              <a:t>Predator</a:t>
            </a:r>
            <a:r>
              <a:rPr lang="en-GB" sz="1300" dirty="0" smtClean="0"/>
              <a:t> </a:t>
            </a:r>
            <a:r>
              <a:rPr lang="en-GB" sz="1300" dirty="0"/>
              <a:t>– an animal that hunts, kills and eats other animals for food </a:t>
            </a:r>
            <a:endParaRPr lang="en-GB" sz="1300" dirty="0" smtClean="0"/>
          </a:p>
          <a:p>
            <a:pPr marL="0" indent="0">
              <a:lnSpc>
                <a:spcPct val="100000"/>
              </a:lnSpc>
              <a:spcBef>
                <a:spcPts val="0"/>
              </a:spcBef>
              <a:buNone/>
            </a:pPr>
            <a:r>
              <a:rPr lang="en-GB" sz="1300" b="1" dirty="0" smtClean="0"/>
              <a:t>Prey</a:t>
            </a:r>
            <a:r>
              <a:rPr lang="en-GB" sz="1300" dirty="0" smtClean="0"/>
              <a:t> </a:t>
            </a:r>
            <a:r>
              <a:rPr lang="en-GB" sz="1300" dirty="0"/>
              <a:t>– a term used to describe organisms that predators kill for food Producer – a plant in a food chain</a:t>
            </a:r>
          </a:p>
          <a:p>
            <a:pPr marL="0" indent="0">
              <a:lnSpc>
                <a:spcPct val="100000"/>
              </a:lnSpc>
              <a:spcBef>
                <a:spcPts val="0"/>
              </a:spcBef>
              <a:buNone/>
            </a:pPr>
            <a:r>
              <a:rPr lang="en-GB" sz="1300" b="1" dirty="0"/>
              <a:t>Saliva</a:t>
            </a:r>
            <a:r>
              <a:rPr lang="en-GB" sz="1300" dirty="0"/>
              <a:t> – a lubricating digestive juice produced in the mouth</a:t>
            </a:r>
          </a:p>
          <a:p>
            <a:pPr marL="0" indent="0">
              <a:lnSpc>
                <a:spcPct val="100000"/>
              </a:lnSpc>
              <a:spcBef>
                <a:spcPts val="0"/>
              </a:spcBef>
              <a:buNone/>
            </a:pPr>
            <a:r>
              <a:rPr lang="en-GB" sz="1300" b="1" dirty="0"/>
              <a:t>Small intestines</a:t>
            </a:r>
            <a:r>
              <a:rPr lang="en-GB" sz="1300" dirty="0"/>
              <a:t> – where food is broken down and nutrients are absorbed into the blood</a:t>
            </a:r>
          </a:p>
          <a:p>
            <a:pPr marL="0" indent="0">
              <a:lnSpc>
                <a:spcPct val="100000"/>
              </a:lnSpc>
              <a:spcBef>
                <a:spcPts val="0"/>
              </a:spcBef>
              <a:buNone/>
            </a:pPr>
            <a:r>
              <a:rPr lang="en-GB" sz="1300" b="1" dirty="0"/>
              <a:t>Stomach</a:t>
            </a:r>
            <a:r>
              <a:rPr lang="en-GB" sz="1300" dirty="0"/>
              <a:t> – a rounded vessel in the body where acid and digestive juices break down food</a:t>
            </a:r>
          </a:p>
        </p:txBody>
      </p:sp>
      <p:pic>
        <p:nvPicPr>
          <p:cNvPr id="24" name="Picture 23"/>
          <p:cNvPicPr>
            <a:picLocks noChangeAspect="1"/>
          </p:cNvPicPr>
          <p:nvPr/>
        </p:nvPicPr>
        <p:blipFill>
          <a:blip r:embed="rId2"/>
          <a:stretch>
            <a:fillRect/>
          </a:stretch>
        </p:blipFill>
        <p:spPr>
          <a:xfrm>
            <a:off x="6312269" y="4520545"/>
            <a:ext cx="1060839" cy="925699"/>
          </a:xfrm>
          <a:prstGeom prst="rect">
            <a:avLst/>
          </a:prstGeom>
        </p:spPr>
      </p:pic>
      <p:pic>
        <p:nvPicPr>
          <p:cNvPr id="23" name="Picture 22"/>
          <p:cNvPicPr>
            <a:picLocks noChangeAspect="1"/>
          </p:cNvPicPr>
          <p:nvPr/>
        </p:nvPicPr>
        <p:blipFill>
          <a:blip r:embed="rId3"/>
          <a:stretch>
            <a:fillRect/>
          </a:stretch>
        </p:blipFill>
        <p:spPr>
          <a:xfrm>
            <a:off x="10168454" y="4939594"/>
            <a:ext cx="1891963" cy="1803640"/>
          </a:xfrm>
          <a:prstGeom prst="rect">
            <a:avLst/>
          </a:prstGeom>
        </p:spPr>
      </p:pic>
    </p:spTree>
    <p:extLst>
      <p:ext uri="{BB962C8B-B14F-4D97-AF65-F5344CB8AC3E}">
        <p14:creationId xmlns:p14="http://schemas.microsoft.com/office/powerpoint/2010/main" val="388577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513122531"/>
              </p:ext>
            </p:extLst>
          </p:nvPr>
        </p:nvGraphicFramePr>
        <p:xfrm>
          <a:off x="125809" y="53646"/>
          <a:ext cx="11858105" cy="1352164"/>
        </p:xfrm>
        <a:graphic>
          <a:graphicData uri="http://schemas.openxmlformats.org/drawingml/2006/table">
            <a:tbl>
              <a:tblPr firstRow="1" bandRow="1">
                <a:tableStyleId>{5C22544A-7EE6-4342-B048-85BDC9FD1C3A}</a:tableStyleId>
              </a:tblPr>
              <a:tblGrid>
                <a:gridCol w="2371621">
                  <a:extLst>
                    <a:ext uri="{9D8B030D-6E8A-4147-A177-3AD203B41FA5}">
                      <a16:colId xmlns:a16="http://schemas.microsoft.com/office/drawing/2014/main" val="2492426390"/>
                    </a:ext>
                  </a:extLst>
                </a:gridCol>
                <a:gridCol w="2371621">
                  <a:extLst>
                    <a:ext uri="{9D8B030D-6E8A-4147-A177-3AD203B41FA5}">
                      <a16:colId xmlns:a16="http://schemas.microsoft.com/office/drawing/2014/main" val="356198671"/>
                    </a:ext>
                  </a:extLst>
                </a:gridCol>
                <a:gridCol w="2371621">
                  <a:extLst>
                    <a:ext uri="{9D8B030D-6E8A-4147-A177-3AD203B41FA5}">
                      <a16:colId xmlns:a16="http://schemas.microsoft.com/office/drawing/2014/main" val="2572164240"/>
                    </a:ext>
                  </a:extLst>
                </a:gridCol>
                <a:gridCol w="2371621">
                  <a:extLst>
                    <a:ext uri="{9D8B030D-6E8A-4147-A177-3AD203B41FA5}">
                      <a16:colId xmlns:a16="http://schemas.microsoft.com/office/drawing/2014/main" val="2683159159"/>
                    </a:ext>
                  </a:extLst>
                </a:gridCol>
                <a:gridCol w="2371621">
                  <a:extLst>
                    <a:ext uri="{9D8B030D-6E8A-4147-A177-3AD203B41FA5}">
                      <a16:colId xmlns:a16="http://schemas.microsoft.com/office/drawing/2014/main" val="3043283335"/>
                    </a:ext>
                  </a:extLst>
                </a:gridCol>
              </a:tblGrid>
              <a:tr h="286516">
                <a:tc gridSpan="5">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4 – </a:t>
                      </a:r>
                      <a:r>
                        <a:rPr lang="en-US" sz="1800" b="1" kern="1200" baseline="0" dirty="0" err="1" smtClean="0">
                          <a:solidFill>
                            <a:schemeClr val="lt1"/>
                          </a:solidFill>
                          <a:effectLst/>
                          <a:latin typeface="+mn-lt"/>
                          <a:ea typeface="+mn-ea"/>
                          <a:cs typeface="+mn-cs"/>
                        </a:rPr>
                        <a:t>Elctricity</a:t>
                      </a:r>
                      <a:r>
                        <a:rPr lang="en-US" sz="1800" b="1" kern="1200" baseline="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What is electricity? </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extLst>
                  <a:ext uri="{0D108BD9-81ED-4DB2-BD59-A6C34878D82A}">
                    <a16:rowId xmlns:a16="http://schemas.microsoft.com/office/drawing/2014/main" val="248177855"/>
                  </a:ext>
                </a:extLst>
              </a:tr>
              <a:tr h="681604">
                <a:tc>
                  <a:txBody>
                    <a:bodyPr/>
                    <a:lstStyle/>
                    <a:p>
                      <a:pPr marL="88900">
                        <a:spcBef>
                          <a:spcPts val="415"/>
                        </a:spcBef>
                        <a:spcAft>
                          <a:spcPts val="0"/>
                        </a:spcAft>
                      </a:pPr>
                      <a:r>
                        <a:rPr lang="en-US" sz="1200" b="1">
                          <a:effectLst/>
                          <a:latin typeface="Arial" panose="020B0604020202020204" pitchFamily="34" charset="0"/>
                          <a:ea typeface="Arial MT"/>
                          <a:cs typeface="Arial MT"/>
                        </a:rPr>
                        <a:t>Key question:</a:t>
                      </a:r>
                      <a:endParaRPr lang="en-GB" sz="1800">
                        <a:effectLst/>
                        <a:latin typeface="Arial MT"/>
                        <a:ea typeface="Arial MT"/>
                        <a:cs typeface="Arial MT"/>
                      </a:endParaRPr>
                    </a:p>
                    <a:p>
                      <a:pPr marL="92075">
                        <a:spcBef>
                          <a:spcPts val="485"/>
                        </a:spcBef>
                        <a:spcAft>
                          <a:spcPts val="0"/>
                        </a:spcAft>
                      </a:pPr>
                      <a:r>
                        <a:rPr lang="en-US" sz="1200">
                          <a:effectLst/>
                          <a:latin typeface="Arial" panose="020B0604020202020204" pitchFamily="34" charset="0"/>
                          <a:ea typeface="Arial MT"/>
                          <a:cs typeface="Arial MT"/>
                        </a:rPr>
                        <a:t>Which appliances use electricity?</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415"/>
                        </a:spcBef>
                        <a:spcAft>
                          <a:spcPts val="0"/>
                        </a:spcAft>
                      </a:pPr>
                      <a:r>
                        <a:rPr lang="en-US" sz="1200" b="1">
                          <a:effectLst/>
                          <a:latin typeface="Arial" panose="020B0604020202020204" pitchFamily="34" charset="0"/>
                          <a:ea typeface="Arial MT"/>
                          <a:cs typeface="Arial MT"/>
                        </a:rPr>
                        <a:t>Key question:</a:t>
                      </a:r>
                      <a:endParaRPr lang="en-GB" sz="1800">
                        <a:effectLst/>
                        <a:latin typeface="Arial MT"/>
                        <a:ea typeface="Arial MT"/>
                        <a:cs typeface="Arial MT"/>
                      </a:endParaRPr>
                    </a:p>
                    <a:p>
                      <a:pPr marL="90170">
                        <a:spcBef>
                          <a:spcPts val="485"/>
                        </a:spcBef>
                        <a:spcAft>
                          <a:spcPts val="0"/>
                        </a:spcAft>
                      </a:pPr>
                      <a:r>
                        <a:rPr lang="en-US" sz="1200">
                          <a:effectLst/>
                          <a:latin typeface="Arial" panose="020B0604020202020204" pitchFamily="34" charset="0"/>
                          <a:ea typeface="Arial MT"/>
                          <a:cs typeface="Arial MT"/>
                        </a:rPr>
                        <a:t>How can I make a simple circuit?</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5725">
                        <a:spcBef>
                          <a:spcPts val="415"/>
                        </a:spcBef>
                        <a:spcAft>
                          <a:spcPts val="0"/>
                        </a:spcAft>
                      </a:pPr>
                      <a:r>
                        <a:rPr lang="en-US" sz="1200" b="1">
                          <a:effectLst/>
                          <a:latin typeface="Arial" panose="020B0604020202020204" pitchFamily="34" charset="0"/>
                          <a:ea typeface="Arial MT"/>
                          <a:cs typeface="Arial MT"/>
                        </a:rPr>
                        <a:t>Key question:</a:t>
                      </a:r>
                      <a:endParaRPr lang="en-GB" sz="1800">
                        <a:effectLst/>
                        <a:latin typeface="Arial MT"/>
                        <a:ea typeface="Arial MT"/>
                        <a:cs typeface="Arial MT"/>
                      </a:endParaRPr>
                    </a:p>
                    <a:p>
                      <a:pPr marL="97155">
                        <a:spcBef>
                          <a:spcPts val="485"/>
                        </a:spcBef>
                        <a:spcAft>
                          <a:spcPts val="0"/>
                        </a:spcAft>
                      </a:pPr>
                      <a:r>
                        <a:rPr lang="en-US" sz="1200">
                          <a:effectLst/>
                          <a:latin typeface="Arial" panose="020B0604020202020204" pitchFamily="34" charset="0"/>
                          <a:ea typeface="Arial MT"/>
                          <a:cs typeface="Arial MT"/>
                        </a:rPr>
                        <a:t>Why don’t some circuits work?</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5725">
                        <a:spcBef>
                          <a:spcPts val="415"/>
                        </a:spcBef>
                        <a:spcAft>
                          <a:spcPts val="0"/>
                        </a:spcAft>
                      </a:pPr>
                      <a:r>
                        <a:rPr lang="en-US" sz="1200" b="1">
                          <a:effectLst/>
                          <a:latin typeface="Arial" panose="020B0604020202020204" pitchFamily="34" charset="0"/>
                          <a:ea typeface="Arial MT"/>
                          <a:cs typeface="Arial MT"/>
                        </a:rPr>
                        <a:t>Key question:</a:t>
                      </a:r>
                      <a:endParaRPr lang="en-GB" sz="1800">
                        <a:effectLst/>
                        <a:latin typeface="Arial MT"/>
                        <a:ea typeface="Arial MT"/>
                        <a:cs typeface="Arial MT"/>
                      </a:endParaRPr>
                    </a:p>
                    <a:p>
                      <a:pPr marL="90170" marR="92710">
                        <a:lnSpc>
                          <a:spcPct val="95000"/>
                        </a:lnSpc>
                        <a:spcBef>
                          <a:spcPts val="520"/>
                        </a:spcBef>
                        <a:spcAft>
                          <a:spcPts val="0"/>
                        </a:spcAft>
                      </a:pPr>
                      <a:r>
                        <a:rPr lang="en-US" sz="1200">
                          <a:effectLst/>
                          <a:latin typeface="Arial" panose="020B0604020202020204" pitchFamily="34" charset="0"/>
                          <a:ea typeface="Arial MT"/>
                          <a:cs typeface="Arial MT"/>
                        </a:rPr>
                        <a:t>How can we test if a material is a conductor or an insulator?</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415"/>
                        </a:spcBef>
                        <a:spcAft>
                          <a:spcPts val="0"/>
                        </a:spcAft>
                      </a:pPr>
                      <a:r>
                        <a:rPr lang="en-US" sz="1200" b="1" dirty="0">
                          <a:effectLst/>
                          <a:latin typeface="Arial" panose="020B0604020202020204" pitchFamily="34" charset="0"/>
                          <a:ea typeface="Arial MT"/>
                          <a:cs typeface="Arial MT"/>
                        </a:rPr>
                        <a:t>Key question:</a:t>
                      </a:r>
                      <a:endParaRPr lang="en-GB" sz="1800" dirty="0">
                        <a:effectLst/>
                        <a:latin typeface="Arial MT"/>
                        <a:ea typeface="Arial MT"/>
                        <a:cs typeface="Arial MT"/>
                      </a:endParaRPr>
                    </a:p>
                    <a:p>
                      <a:pPr marL="97790">
                        <a:spcBef>
                          <a:spcPts val="485"/>
                        </a:spcBef>
                        <a:spcAft>
                          <a:spcPts val="0"/>
                        </a:spcAft>
                      </a:pPr>
                      <a:r>
                        <a:rPr lang="en-US" sz="1200" dirty="0">
                          <a:effectLst/>
                          <a:latin typeface="Arial" panose="020B0604020202020204" pitchFamily="34" charset="0"/>
                          <a:ea typeface="Arial MT"/>
                          <a:cs typeface="Arial MT"/>
                        </a:rPr>
                        <a:t>How do switches affect a circuit?</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524044" y="1487505"/>
            <a:ext cx="3789484" cy="3548019"/>
            <a:chOff x="1704781" y="1763526"/>
            <a:chExt cx="4812632" cy="1207759"/>
          </a:xfrm>
        </p:grpSpPr>
        <p:sp>
          <p:nvSpPr>
            <p:cNvPr id="13" name="Rectangle 12"/>
            <p:cNvSpPr/>
            <p:nvPr/>
          </p:nvSpPr>
          <p:spPr>
            <a:xfrm>
              <a:off x="1704781" y="1897388"/>
              <a:ext cx="4812632" cy="1073897"/>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Children will learn to sort common electrical appliances into battery and mains powered. They will construct simple series circuits containing a variety of components and understand the difference between complete and incomplete circuits. They will be able to identify whether or not a bulb will light in a simple series circuit and put forward ideas to fix incomplete circuits. The children will plan and conduct an investigation to discover which materials make good insulators and design, construct and test their own switches.</a:t>
              </a:r>
            </a:p>
          </p:txBody>
        </p:sp>
        <p:sp>
          <p:nvSpPr>
            <p:cNvPr id="14" name="Text Box 2"/>
            <p:cNvSpPr txBox="1">
              <a:spLocks noChangeArrowheads="1"/>
            </p:cNvSpPr>
            <p:nvPr/>
          </p:nvSpPr>
          <p:spPr bwMode="auto">
            <a:xfrm>
              <a:off x="1704781" y="1763526"/>
              <a:ext cx="4812632" cy="12956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6437486" y="1503482"/>
            <a:ext cx="5653454" cy="3726066"/>
            <a:chOff x="6624990" y="1763526"/>
            <a:chExt cx="5211834" cy="1063641"/>
          </a:xfrm>
        </p:grpSpPr>
        <p:sp>
          <p:nvSpPr>
            <p:cNvPr id="16" name="Text Box 3"/>
            <p:cNvSpPr txBox="1">
              <a:spLocks noChangeArrowheads="1"/>
            </p:cNvSpPr>
            <p:nvPr/>
          </p:nvSpPr>
          <p:spPr bwMode="auto">
            <a:xfrm>
              <a:off x="6624990" y="1844294"/>
              <a:ext cx="5145122" cy="98287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When making their own circuits, it is a common error that the arms of the split pins touch at the back therefore allowing electricity to flow around the circuit. This would mean you wouldn’t be able to turn the bulb on and off using the paper clip as a switch. It would just be constantly on.</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confuse thermal conductors and insulators with electrical conductors and insulators. Thermal means relating to heat.</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Some children may think that electricity is only bought from a shop. Although batteries are, children need to be taught that mains electricity comes to our homes in cables from a PowerStation.</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that the bigger the battery, the more electricity is contained in it and will make a bulb shine brighter. Although it is true to say a battery’s voltage does affect the brightness of a bulb, the size of the battery isn’t always related to the voltage e.g. a 1.5V battery can come in 4 different sizes.</a:t>
              </a:r>
            </a:p>
          </p:txBody>
        </p:sp>
        <p:sp>
          <p:nvSpPr>
            <p:cNvPr id="17" name="Text Box 2"/>
            <p:cNvSpPr txBox="1">
              <a:spLocks noChangeArrowheads="1"/>
            </p:cNvSpPr>
            <p:nvPr/>
          </p:nvSpPr>
          <p:spPr bwMode="auto">
            <a:xfrm>
              <a:off x="6624991" y="1763526"/>
              <a:ext cx="5211833" cy="75296"/>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97016" y="5260103"/>
            <a:ext cx="9020908" cy="1532720"/>
            <a:chOff x="1996878" y="5144409"/>
            <a:chExt cx="7085112" cy="1812060"/>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9" y="5442691"/>
              <a:ext cx="7065151" cy="1513778"/>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lvl="0" indent="-342900">
                <a:lnSpc>
                  <a:spcPts val="1050"/>
                </a:lnSpc>
                <a:spcAft>
                  <a:spcPts val="0"/>
                </a:spcAft>
                <a:buSzPts val="950"/>
                <a:buFont typeface="Arial MT"/>
                <a:buChar char="•"/>
                <a:tabLst>
                  <a:tab pos="180340" algn="l"/>
                </a:tabLst>
              </a:pPr>
              <a:r>
                <a:rPr lang="en-US" sz="1200" dirty="0" smtClean="0">
                  <a:effectLst/>
                  <a:latin typeface="Arial" panose="020B0604020202020204" pitchFamily="34" charset="0"/>
                  <a:ea typeface="Arial MT"/>
                  <a:cs typeface="Arial MT"/>
                </a:rPr>
                <a:t>identify</a:t>
              </a:r>
              <a:r>
                <a:rPr lang="en-US" sz="1200" spc="7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common</a:t>
              </a:r>
              <a:r>
                <a:rPr lang="en-US" sz="1200" spc="8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appliances</a:t>
              </a:r>
              <a:r>
                <a:rPr lang="en-US" sz="1200" spc="8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that</a:t>
              </a:r>
              <a:r>
                <a:rPr lang="en-US" sz="1200" spc="8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run</a:t>
              </a:r>
              <a:r>
                <a:rPr lang="en-US" sz="1200" spc="8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on</a:t>
              </a:r>
              <a:r>
                <a:rPr lang="en-US" sz="1200" spc="7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electricity</a:t>
              </a:r>
              <a:endParaRPr lang="en-GB" sz="1600" dirty="0" smtClean="0">
                <a:effectLst/>
                <a:latin typeface="Arial MT"/>
                <a:ea typeface="Arial MT"/>
                <a:cs typeface="Arial MT"/>
              </a:endParaRPr>
            </a:p>
            <a:p>
              <a:pPr marL="342900" marR="179070" lvl="0" indent="-342900">
                <a:lnSpc>
                  <a:spcPct val="93000"/>
                </a:lnSpc>
                <a:spcBef>
                  <a:spcPts val="30"/>
                </a:spcBef>
                <a:spcAft>
                  <a:spcPts val="0"/>
                </a:spcAft>
                <a:buSzPts val="950"/>
                <a:buFont typeface="Arial MT"/>
                <a:buChar char="•"/>
                <a:tabLst>
                  <a:tab pos="180340" algn="l"/>
                </a:tabLst>
              </a:pPr>
              <a:r>
                <a:rPr lang="en-US" sz="1200" spc="-40" dirty="0" smtClean="0">
                  <a:effectLst/>
                  <a:latin typeface="Arial" panose="020B0604020202020204" pitchFamily="34" charset="0"/>
                  <a:ea typeface="Arial MT"/>
                  <a:cs typeface="Arial MT"/>
                </a:rPr>
                <a:t>construct a simple series electrical circuit, identifying and naming its basic parts, including cells,</a:t>
              </a:r>
              <a:r>
                <a:rPr lang="en-US" sz="1200" spc="-225" dirty="0" smtClean="0">
                  <a:effectLst/>
                  <a:latin typeface="Arial MT"/>
                  <a:ea typeface="Arial MT"/>
                  <a:cs typeface="Arial MT"/>
                </a:rPr>
                <a:t> </a:t>
              </a:r>
              <a:r>
                <a:rPr lang="en-US" sz="1200" dirty="0" smtClean="0">
                  <a:effectLst/>
                  <a:latin typeface="Arial" panose="020B0604020202020204" pitchFamily="34" charset="0"/>
                  <a:ea typeface="Arial MT"/>
                  <a:cs typeface="Arial MT"/>
                </a:rPr>
                <a:t>wires, bulbs,</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switches</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and buzzers</a:t>
              </a:r>
              <a:endParaRPr lang="en-GB" sz="1600" dirty="0" smtClean="0">
                <a:effectLst/>
                <a:latin typeface="Arial MT"/>
                <a:ea typeface="Arial MT"/>
                <a:cs typeface="Arial MT"/>
              </a:endParaRPr>
            </a:p>
            <a:p>
              <a:pPr marL="342900" marR="216535" lvl="0" indent="-342900">
                <a:lnSpc>
                  <a:spcPct val="90000"/>
                </a:lnSpc>
                <a:spcBef>
                  <a:spcPts val="85"/>
                </a:spcBef>
                <a:spcAft>
                  <a:spcPts val="0"/>
                </a:spcAft>
                <a:buSzPts val="950"/>
                <a:buFont typeface="Arial MT"/>
                <a:buChar char="•"/>
                <a:tabLst>
                  <a:tab pos="180340" algn="l"/>
                </a:tabLst>
              </a:pPr>
              <a:r>
                <a:rPr lang="en-US" sz="1200" spc="-30" dirty="0" smtClean="0">
                  <a:effectLst/>
                  <a:latin typeface="Arial" panose="020B0604020202020204" pitchFamily="34" charset="0"/>
                  <a:ea typeface="Arial MT"/>
                  <a:cs typeface="Arial MT"/>
                </a:rPr>
                <a:t>identify whether or not a lamp will light in a simple series circuit, based on whether or not the</a:t>
              </a:r>
              <a:r>
                <a:rPr lang="en-US" sz="1200" spc="-240" dirty="0" smtClean="0">
                  <a:effectLst/>
                  <a:latin typeface="Arial MT"/>
                  <a:ea typeface="Arial MT"/>
                  <a:cs typeface="Arial MT"/>
                </a:rPr>
                <a:t> </a:t>
              </a:r>
              <a:r>
                <a:rPr lang="en-US" sz="1200" dirty="0" smtClean="0">
                  <a:effectLst/>
                  <a:latin typeface="Arial" panose="020B0604020202020204" pitchFamily="34" charset="0"/>
                  <a:ea typeface="Arial MT"/>
                  <a:cs typeface="Arial MT"/>
                </a:rPr>
                <a:t>lamp</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is</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part</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of</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complete</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loop</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with</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a:t>
              </a:r>
              <a:r>
                <a:rPr lang="en-US" sz="1200" spc="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battery</a:t>
              </a:r>
              <a:endParaRPr lang="en-GB" sz="1600" dirty="0" smtClean="0">
                <a:effectLst/>
                <a:latin typeface="Arial MT"/>
                <a:ea typeface="Arial MT"/>
                <a:cs typeface="Arial MT"/>
              </a:endParaRPr>
            </a:p>
            <a:p>
              <a:pPr marL="342900" marR="125730" lvl="0" indent="-342900">
                <a:lnSpc>
                  <a:spcPct val="96000"/>
                </a:lnSpc>
                <a:spcBef>
                  <a:spcPts val="70"/>
                </a:spcBef>
                <a:spcAft>
                  <a:spcPts val="0"/>
                </a:spcAft>
                <a:buSzPts val="950"/>
                <a:buFont typeface="Arial MT"/>
                <a:buChar char="•"/>
                <a:tabLst>
                  <a:tab pos="180340" algn="l"/>
                </a:tabLst>
              </a:pPr>
              <a:r>
                <a:rPr lang="en-US" sz="1200" spc="-40" dirty="0" err="1" smtClean="0">
                  <a:effectLst/>
                  <a:latin typeface="Arial" panose="020B0604020202020204" pitchFamily="34" charset="0"/>
                  <a:ea typeface="Arial MT"/>
                  <a:cs typeface="Arial MT"/>
                </a:rPr>
                <a:t>recognise</a:t>
              </a:r>
              <a:r>
                <a:rPr lang="en-US" sz="1200" spc="-40" dirty="0" smtClean="0">
                  <a:effectLst/>
                  <a:latin typeface="Arial" panose="020B0604020202020204" pitchFamily="34" charset="0"/>
                  <a:ea typeface="Arial MT"/>
                  <a:cs typeface="Arial MT"/>
                </a:rPr>
                <a:t> that a switch opens and closes a circuit and associate this with whether or not a lamp</a:t>
              </a:r>
              <a:r>
                <a:rPr lang="en-US" sz="1200" spc="-225" dirty="0" smtClean="0">
                  <a:effectLst/>
                  <a:latin typeface="Arial MT"/>
                  <a:ea typeface="Arial MT"/>
                  <a:cs typeface="Arial MT"/>
                </a:rPr>
                <a:t> </a:t>
              </a:r>
              <a:r>
                <a:rPr lang="en-US" sz="1200" dirty="0" smtClean="0">
                  <a:effectLst/>
                  <a:latin typeface="Arial" panose="020B0604020202020204" pitchFamily="34" charset="0"/>
                  <a:ea typeface="Arial MT"/>
                  <a:cs typeface="Arial MT"/>
                </a:rPr>
                <a:t>lights</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in</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simple</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series</a:t>
              </a:r>
              <a:r>
                <a:rPr lang="en-US" sz="1200" spc="1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circuit</a:t>
              </a:r>
              <a:endParaRPr lang="en-GB" sz="1600" dirty="0" smtClean="0">
                <a:effectLst/>
                <a:latin typeface="Arial MT"/>
                <a:ea typeface="Arial MT"/>
                <a:cs typeface="Arial MT"/>
              </a:endParaRPr>
            </a:p>
            <a:p>
              <a:pPr marL="342900" lvl="0" indent="-342900">
                <a:lnSpc>
                  <a:spcPts val="1045"/>
                </a:lnSpc>
                <a:spcAft>
                  <a:spcPts val="0"/>
                </a:spcAft>
                <a:buSzPts val="950"/>
                <a:buFont typeface="Arial MT"/>
                <a:buChar char="•"/>
                <a:tabLst>
                  <a:tab pos="177800" algn="l"/>
                </a:tabLst>
              </a:pPr>
              <a:r>
                <a:rPr lang="en-US" sz="1200" spc="-60" dirty="0" err="1" smtClean="0">
                  <a:effectLst/>
                  <a:latin typeface="Arial" panose="020B0604020202020204" pitchFamily="34" charset="0"/>
                  <a:ea typeface="Arial MT"/>
                  <a:cs typeface="Arial MT"/>
                </a:rPr>
                <a:t>recognise</a:t>
              </a:r>
              <a:r>
                <a:rPr lang="en-US" sz="1200" spc="-60" dirty="0" smtClean="0">
                  <a:effectLst/>
                  <a:latin typeface="Arial" panose="020B0604020202020204" pitchFamily="34" charset="0"/>
                  <a:ea typeface="Arial MT"/>
                  <a:cs typeface="Arial MT"/>
                </a:rPr>
                <a:t> some common conductors and insulators, and associate metals with being good conductors.</a:t>
              </a:r>
              <a:endParaRPr lang="en-GB" sz="1600" dirty="0">
                <a:effectLst/>
                <a:latin typeface="Arial MT"/>
                <a:ea typeface="Arial MT"/>
                <a:cs typeface="Arial MT"/>
              </a:endParaRPr>
            </a:p>
          </p:txBody>
        </p:sp>
      </p:grpSp>
      <p:sp>
        <p:nvSpPr>
          <p:cNvPr id="22" name="Content Placeholder 2"/>
          <p:cNvSpPr txBox="1">
            <a:spLocks/>
          </p:cNvSpPr>
          <p:nvPr/>
        </p:nvSpPr>
        <p:spPr>
          <a:xfrm>
            <a:off x="107822" y="1503484"/>
            <a:ext cx="2389193"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appliance</a:t>
            </a:r>
            <a:r>
              <a:rPr lang="en-GB" sz="1300" dirty="0"/>
              <a:t> – a device or piece of equipment that has been made to perform a specific task</a:t>
            </a:r>
          </a:p>
          <a:p>
            <a:pPr marL="0" indent="0">
              <a:lnSpc>
                <a:spcPct val="100000"/>
              </a:lnSpc>
              <a:spcBef>
                <a:spcPts val="0"/>
              </a:spcBef>
              <a:buNone/>
            </a:pPr>
            <a:r>
              <a:rPr lang="en-GB" sz="1300" b="1" dirty="0"/>
              <a:t>battery</a:t>
            </a:r>
            <a:r>
              <a:rPr lang="en-GB" sz="1300" dirty="0"/>
              <a:t> – a small item used to power small appliances </a:t>
            </a:r>
            <a:endParaRPr lang="en-GB" sz="1300" dirty="0" smtClean="0"/>
          </a:p>
          <a:p>
            <a:pPr marL="0" indent="0">
              <a:lnSpc>
                <a:spcPct val="100000"/>
              </a:lnSpc>
              <a:spcBef>
                <a:spcPts val="0"/>
              </a:spcBef>
              <a:buNone/>
            </a:pPr>
            <a:r>
              <a:rPr lang="en-GB" sz="1300" b="1" dirty="0" smtClean="0"/>
              <a:t>circuit</a:t>
            </a:r>
            <a:r>
              <a:rPr lang="en-GB" sz="1300" dirty="0" smtClean="0"/>
              <a:t> </a:t>
            </a:r>
            <a:r>
              <a:rPr lang="en-GB" sz="1300" dirty="0"/>
              <a:t>– a route through which electricity flows </a:t>
            </a:r>
            <a:r>
              <a:rPr lang="en-GB" sz="1300" b="1" dirty="0"/>
              <a:t>components</a:t>
            </a:r>
            <a:r>
              <a:rPr lang="en-GB" sz="1300" dirty="0"/>
              <a:t> – the parts of a circuit</a:t>
            </a:r>
          </a:p>
          <a:p>
            <a:pPr marL="0" indent="0">
              <a:lnSpc>
                <a:spcPct val="100000"/>
              </a:lnSpc>
              <a:spcBef>
                <a:spcPts val="0"/>
              </a:spcBef>
              <a:buNone/>
            </a:pPr>
            <a:r>
              <a:rPr lang="en-GB" sz="1300" b="1" dirty="0"/>
              <a:t>conductor</a:t>
            </a:r>
            <a:r>
              <a:rPr lang="en-GB" sz="1300" dirty="0"/>
              <a:t> – allows electricity to flow through it</a:t>
            </a:r>
          </a:p>
          <a:p>
            <a:pPr marL="0" indent="0">
              <a:lnSpc>
                <a:spcPct val="100000"/>
              </a:lnSpc>
              <a:spcBef>
                <a:spcPts val="0"/>
              </a:spcBef>
              <a:buNone/>
            </a:pPr>
            <a:r>
              <a:rPr lang="en-GB" sz="1300" b="1" dirty="0"/>
              <a:t>current</a:t>
            </a:r>
            <a:r>
              <a:rPr lang="en-GB" sz="1300" dirty="0"/>
              <a:t> – the rate of flow of electricity measured in </a:t>
            </a:r>
            <a:r>
              <a:rPr lang="en-GB" sz="1300" dirty="0" smtClean="0"/>
              <a:t>amps</a:t>
            </a:r>
          </a:p>
          <a:p>
            <a:pPr marL="0" indent="0">
              <a:lnSpc>
                <a:spcPct val="100000"/>
              </a:lnSpc>
              <a:spcBef>
                <a:spcPts val="0"/>
              </a:spcBef>
              <a:buNone/>
            </a:pPr>
            <a:r>
              <a:rPr lang="en-GB" sz="1300" b="1" dirty="0" smtClean="0"/>
              <a:t>electrical</a:t>
            </a:r>
            <a:r>
              <a:rPr lang="en-GB" sz="1300" dirty="0" smtClean="0"/>
              <a:t> </a:t>
            </a:r>
            <a:r>
              <a:rPr lang="en-GB" sz="1300" dirty="0"/>
              <a:t>– something that uses electricity to work </a:t>
            </a:r>
            <a:endParaRPr lang="en-GB" sz="1300" dirty="0" smtClean="0"/>
          </a:p>
          <a:p>
            <a:pPr marL="0" indent="0">
              <a:lnSpc>
                <a:spcPct val="100000"/>
              </a:lnSpc>
              <a:spcBef>
                <a:spcPts val="0"/>
              </a:spcBef>
              <a:buNone/>
            </a:pPr>
            <a:r>
              <a:rPr lang="en-GB" sz="1300" b="1" dirty="0" smtClean="0"/>
              <a:t>insulator</a:t>
            </a:r>
            <a:r>
              <a:rPr lang="en-GB" sz="1300" dirty="0" smtClean="0"/>
              <a:t> </a:t>
            </a:r>
            <a:r>
              <a:rPr lang="en-GB" sz="1300" dirty="0"/>
              <a:t>– doesn’t allow electricity to flow through it mains </a:t>
            </a:r>
            <a:endParaRPr lang="en-GB" sz="1300" dirty="0" smtClean="0"/>
          </a:p>
          <a:p>
            <a:pPr marL="0" indent="0">
              <a:lnSpc>
                <a:spcPct val="100000"/>
              </a:lnSpc>
              <a:spcBef>
                <a:spcPts val="0"/>
              </a:spcBef>
              <a:buNone/>
            </a:pPr>
            <a:r>
              <a:rPr lang="en-GB" sz="1300" b="1" dirty="0" smtClean="0"/>
              <a:t>power</a:t>
            </a:r>
            <a:r>
              <a:rPr lang="en-GB" sz="1300" dirty="0" smtClean="0"/>
              <a:t> </a:t>
            </a:r>
            <a:r>
              <a:rPr lang="en-GB" sz="1300" dirty="0"/>
              <a:t>– electricity provided by power stations </a:t>
            </a:r>
            <a:r>
              <a:rPr lang="en-GB" sz="1300" b="1" dirty="0"/>
              <a:t>portable</a:t>
            </a:r>
            <a:r>
              <a:rPr lang="en-GB" sz="1300" dirty="0"/>
              <a:t> – can be easily carried around</a:t>
            </a:r>
          </a:p>
          <a:p>
            <a:pPr marL="0" indent="0">
              <a:lnSpc>
                <a:spcPct val="100000"/>
              </a:lnSpc>
              <a:spcBef>
                <a:spcPts val="0"/>
              </a:spcBef>
              <a:buNone/>
            </a:pPr>
            <a:r>
              <a:rPr lang="en-GB" sz="1300" b="1" dirty="0"/>
              <a:t>pylon</a:t>
            </a:r>
            <a:r>
              <a:rPr lang="en-GB" sz="1300" dirty="0"/>
              <a:t> – a tower used for keeping electrical wires above the ground</a:t>
            </a:r>
          </a:p>
          <a:p>
            <a:pPr marL="0" indent="0">
              <a:lnSpc>
                <a:spcPct val="100000"/>
              </a:lnSpc>
              <a:spcBef>
                <a:spcPts val="0"/>
              </a:spcBef>
              <a:buNone/>
            </a:pPr>
            <a:r>
              <a:rPr lang="en-GB" sz="1300" b="1" dirty="0"/>
              <a:t>switch</a:t>
            </a:r>
            <a:r>
              <a:rPr lang="en-GB" sz="1300" dirty="0"/>
              <a:t> – a device for controlling the flow of electricity in a circuit</a:t>
            </a:r>
          </a:p>
        </p:txBody>
      </p:sp>
      <p:pic>
        <p:nvPicPr>
          <p:cNvPr id="24" name="Picture 23"/>
          <p:cNvPicPr>
            <a:picLocks noChangeAspect="1"/>
          </p:cNvPicPr>
          <p:nvPr/>
        </p:nvPicPr>
        <p:blipFill>
          <a:blip r:embed="rId2"/>
          <a:stretch>
            <a:fillRect/>
          </a:stretch>
        </p:blipFill>
        <p:spPr>
          <a:xfrm>
            <a:off x="11229856" y="5987558"/>
            <a:ext cx="935768" cy="816561"/>
          </a:xfrm>
          <a:prstGeom prst="rect">
            <a:avLst/>
          </a:prstGeom>
        </p:spPr>
      </p:pic>
    </p:spTree>
    <p:extLst>
      <p:ext uri="{BB962C8B-B14F-4D97-AF65-F5344CB8AC3E}">
        <p14:creationId xmlns:p14="http://schemas.microsoft.com/office/powerpoint/2010/main" val="9485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5</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18008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478513518"/>
              </p:ext>
            </p:extLst>
          </p:nvPr>
        </p:nvGraphicFramePr>
        <p:xfrm>
          <a:off x="125807" y="53646"/>
          <a:ext cx="11917026" cy="1419860"/>
        </p:xfrm>
        <a:graphic>
          <a:graphicData uri="http://schemas.openxmlformats.org/drawingml/2006/table">
            <a:tbl>
              <a:tblPr firstRow="1" bandRow="1">
                <a:tableStyleId>{5C22544A-7EE6-4342-B048-85BDC9FD1C3A}</a:tableStyleId>
              </a:tblPr>
              <a:tblGrid>
                <a:gridCol w="1986171">
                  <a:extLst>
                    <a:ext uri="{9D8B030D-6E8A-4147-A177-3AD203B41FA5}">
                      <a16:colId xmlns:a16="http://schemas.microsoft.com/office/drawing/2014/main" val="2492426390"/>
                    </a:ext>
                  </a:extLst>
                </a:gridCol>
                <a:gridCol w="1986171">
                  <a:extLst>
                    <a:ext uri="{9D8B030D-6E8A-4147-A177-3AD203B41FA5}">
                      <a16:colId xmlns:a16="http://schemas.microsoft.com/office/drawing/2014/main" val="356198671"/>
                    </a:ext>
                  </a:extLst>
                </a:gridCol>
                <a:gridCol w="1986171">
                  <a:extLst>
                    <a:ext uri="{9D8B030D-6E8A-4147-A177-3AD203B41FA5}">
                      <a16:colId xmlns:a16="http://schemas.microsoft.com/office/drawing/2014/main" val="2572164240"/>
                    </a:ext>
                  </a:extLst>
                </a:gridCol>
                <a:gridCol w="1986171">
                  <a:extLst>
                    <a:ext uri="{9D8B030D-6E8A-4147-A177-3AD203B41FA5}">
                      <a16:colId xmlns:a16="http://schemas.microsoft.com/office/drawing/2014/main" val="2683159159"/>
                    </a:ext>
                  </a:extLst>
                </a:gridCol>
                <a:gridCol w="1986171">
                  <a:extLst>
                    <a:ext uri="{9D8B030D-6E8A-4147-A177-3AD203B41FA5}">
                      <a16:colId xmlns:a16="http://schemas.microsoft.com/office/drawing/2014/main" val="3043283335"/>
                    </a:ext>
                  </a:extLst>
                </a:gridCol>
                <a:gridCol w="1986171">
                  <a:extLst>
                    <a:ext uri="{9D8B030D-6E8A-4147-A177-3AD203B41FA5}">
                      <a16:colId xmlns:a16="http://schemas.microsoft.com/office/drawing/2014/main" val="2541247236"/>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5 – Earth and Space: </a:t>
                      </a:r>
                      <a:r>
                        <a:rPr lang="en-US" sz="1800" b="1" kern="1200" dirty="0" smtClean="0">
                          <a:solidFill>
                            <a:schemeClr val="lt1"/>
                          </a:solidFill>
                          <a:effectLst/>
                          <a:latin typeface="+mn-lt"/>
                          <a:ea typeface="+mn-ea"/>
                          <a:cs typeface="+mn-cs"/>
                        </a:rPr>
                        <a:t>What</a:t>
                      </a:r>
                      <a:r>
                        <a:rPr lang="en-US" sz="1800" b="1" kern="1200" baseline="0" dirty="0" smtClean="0">
                          <a:solidFill>
                            <a:schemeClr val="lt1"/>
                          </a:solidFill>
                          <a:effectLst/>
                          <a:latin typeface="+mn-lt"/>
                          <a:ea typeface="+mn-ea"/>
                          <a:cs typeface="+mn-cs"/>
                        </a:rPr>
                        <a:t> is the solar system</a:t>
                      </a:r>
                      <a:r>
                        <a:rPr lang="en-US" sz="1800" b="1" kern="1200" dirty="0" smtClean="0">
                          <a:solidFill>
                            <a:schemeClr val="lt1"/>
                          </a:solidFill>
                          <a:effectLst/>
                          <a:latin typeface="+mn-lt"/>
                          <a:ea typeface="+mn-ea"/>
                          <a:cs typeface="+mn-cs"/>
                        </a:rPr>
                        <a:t>? </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GB" sz="1200" dirty="0" smtClean="0">
                          <a:effectLst/>
                          <a:latin typeface="Arial MT"/>
                          <a:ea typeface="Arial MT"/>
                          <a:cs typeface="Arial MT"/>
                        </a:rPr>
                        <a:t>What are the names of the planets in the solar system?</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GB" sz="1200" dirty="0" smtClean="0">
                          <a:effectLst/>
                          <a:latin typeface="Arial MT"/>
                          <a:ea typeface="Arial MT"/>
                          <a:cs typeface="Arial MT"/>
                        </a:rPr>
                        <a:t>How do we know the Earth is a sphere?</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GB" sz="1100" dirty="0" smtClean="0">
                          <a:effectLst/>
                          <a:latin typeface="Arial MT"/>
                          <a:ea typeface="Arial MT"/>
                          <a:cs typeface="Arial MT"/>
                        </a:rPr>
                        <a:t>How long does it take for Earth (and other planets) to orbit the Sun once?</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r>
                        <a:rPr lang="en-US" sz="1200" b="1" dirty="0" smtClean="0">
                          <a:effectLst/>
                          <a:latin typeface="Arial MT"/>
                          <a:ea typeface="Arial MT"/>
                          <a:cs typeface="Arial MT"/>
                        </a:rPr>
                        <a:t>:</a:t>
                      </a:r>
                      <a:endParaRPr lang="en-GB" sz="1200" b="1" dirty="0" smtClean="0">
                        <a:effectLst/>
                        <a:latin typeface="Arial MT"/>
                        <a:ea typeface="Arial MT"/>
                        <a:cs typeface="Arial MT"/>
                      </a:endParaRPr>
                    </a:p>
                    <a:p>
                      <a:pPr marL="83820">
                        <a:spcBef>
                          <a:spcPts val="520"/>
                        </a:spcBef>
                        <a:spcAft>
                          <a:spcPts val="0"/>
                        </a:spcAft>
                      </a:pPr>
                      <a:r>
                        <a:rPr lang="en-GB" sz="1200" b="0" dirty="0" smtClean="0">
                          <a:effectLst/>
                          <a:latin typeface="Arial MT"/>
                          <a:ea typeface="Arial MT"/>
                          <a:cs typeface="Arial MT"/>
                        </a:rPr>
                        <a:t>What is the largest object that orbits the Earth?</a:t>
                      </a:r>
                      <a:endParaRPr lang="en-GB" sz="1800" b="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GB" sz="1200" dirty="0" smtClean="0">
                          <a:effectLst/>
                          <a:latin typeface="Arial MT"/>
                          <a:ea typeface="Arial MT"/>
                          <a:cs typeface="Arial MT"/>
                        </a:rPr>
                        <a:t>Why is there day and night on Earth?</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520"/>
                        </a:spcBef>
                        <a:spcAft>
                          <a:spcPts val="0"/>
                        </a:spcAft>
                      </a:pPr>
                      <a:r>
                        <a:rPr lang="en-US" sz="1200" b="1" dirty="0">
                          <a:effectLst/>
                          <a:latin typeface="Arial MT"/>
                          <a:ea typeface="Arial MT"/>
                          <a:cs typeface="Arial MT"/>
                        </a:rPr>
                        <a:t>Key question:</a:t>
                      </a:r>
                      <a:endParaRPr lang="en-GB" sz="1800" dirty="0">
                        <a:effectLst/>
                        <a:latin typeface="Arial MT"/>
                        <a:ea typeface="Arial MT"/>
                        <a:cs typeface="Arial MT"/>
                      </a:endParaRPr>
                    </a:p>
                    <a:p>
                      <a:pPr marL="83820">
                        <a:spcBef>
                          <a:spcPts val="520"/>
                        </a:spcBef>
                        <a:spcAft>
                          <a:spcPts val="0"/>
                        </a:spcAft>
                      </a:pPr>
                      <a:r>
                        <a:rPr lang="en-GB" sz="1200" dirty="0" smtClean="0">
                          <a:effectLst/>
                          <a:latin typeface="Arial MT"/>
                          <a:ea typeface="Arial MT"/>
                          <a:cs typeface="Arial MT"/>
                        </a:rPr>
                        <a:t>Does the Moon change shape?</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00300" y="1503485"/>
            <a:ext cx="5063258" cy="3022854"/>
            <a:chOff x="1704781" y="1763526"/>
            <a:chExt cx="4812632" cy="1564822"/>
          </a:xfrm>
        </p:grpSpPr>
        <p:sp>
          <p:nvSpPr>
            <p:cNvPr id="13" name="Rectangle 12"/>
            <p:cNvSpPr/>
            <p:nvPr/>
          </p:nvSpPr>
          <p:spPr>
            <a:xfrm>
              <a:off x="1704781" y="1927318"/>
              <a:ext cx="4812632" cy="1401030"/>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that the Earth is part of the solar system and that the Sun is at the centre of that system. They will learn the names of the other planets (based on their distance from the Sun) and be able to describe the movement of Earth (and other planets) in relation to the Sun. Children will discover why there is day and night on Earth and relate this to time. They will plan an investigation to answer the question - what happens to the Sun during the daytime?</a:t>
              </a:r>
            </a:p>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Children will also gain an understanding of the phases of the Moon and be able to describe the Moon’s movement in relation to the Earth</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498728" y="1502017"/>
            <a:ext cx="4544106" cy="5296334"/>
            <a:chOff x="6691701" y="1763526"/>
            <a:chExt cx="5145122" cy="1522467"/>
          </a:xfrm>
        </p:grpSpPr>
        <p:sp>
          <p:nvSpPr>
            <p:cNvPr id="16" name="Text Box 3"/>
            <p:cNvSpPr txBox="1">
              <a:spLocks noChangeArrowheads="1"/>
            </p:cNvSpPr>
            <p:nvPr/>
          </p:nvSpPr>
          <p:spPr bwMode="auto">
            <a:xfrm>
              <a:off x="6691701" y="1859499"/>
              <a:ext cx="5145122" cy="142649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When learning about the order of the planets based on the distance from the Sun, it is important that the children understand that the planets are orbiting around the Sun (they don’t stay in a line from the Sun as often depicted) but the distance away from the Sun stays the same.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When </a:t>
              </a:r>
              <a:r>
                <a:rPr lang="en-GB" altLang="en-US" sz="1400" dirty="0">
                  <a:solidFill>
                    <a:prstClr val="black"/>
                  </a:solidFill>
                  <a:latin typeface="Arial" panose="020B0604020202020204" pitchFamily="34" charset="0"/>
                  <a:ea typeface="Arial" panose="020B0604020202020204" pitchFamily="34" charset="0"/>
                </a:rPr>
                <a:t>considering day and night, some children may think that the Sun disappears or goes behind a cloud. This is not true; day and night occur as the Earth is rotating on its axis. Because the Sun appears to move across the sky, it can be difficult for the children to comprehend that it is the Earth moving NOT the Sun.</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Another common misconception by children is that the Moon actually changes shape (as this is what they observe from Earth) and that there is no gravity on the Moon (The Moon's mass is about 1.2% of the mass of the Earth which makes the gravity on the Moon 83.3% lower than that of the Earth).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Some </a:t>
              </a:r>
              <a:r>
                <a:rPr lang="en-GB" altLang="en-US" sz="1400" dirty="0">
                  <a:solidFill>
                    <a:prstClr val="black"/>
                  </a:solidFill>
                  <a:latin typeface="Arial" panose="020B0604020202020204" pitchFamily="34" charset="0"/>
                  <a:ea typeface="Arial" panose="020B0604020202020204" pitchFamily="34" charset="0"/>
                </a:rPr>
                <a:t>children may also think that the Moon ‘disappears’ in the daytime however it is still in the sky but the sunlight is too bright (much of the time) to see it. It is useful to have a globe in the classroom to reinforce the fact that the Earth is a spherical body.</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00300" y="4598378"/>
            <a:ext cx="5063258" cy="2199974"/>
            <a:chOff x="1996878" y="5144409"/>
            <a:chExt cx="7085112" cy="1257012"/>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9" y="5442691"/>
              <a:ext cx="7065151" cy="958730"/>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lvl="0" indent="-342900">
                <a:lnSpc>
                  <a:spcPts val="1020"/>
                </a:lnSpc>
                <a:spcBef>
                  <a:spcPts val="965"/>
                </a:spcBef>
                <a:spcAft>
                  <a:spcPts val="0"/>
                </a:spcAft>
                <a:buClr>
                  <a:srgbClr val="1A232B"/>
                </a:buClr>
                <a:buSzPts val="900"/>
                <a:buFont typeface="Arial" panose="020B0604020202020204" pitchFamily="34" charset="0"/>
                <a:buChar char="•"/>
                <a:tabLst>
                  <a:tab pos="257810" algn="l"/>
                </a:tabLst>
              </a:pPr>
              <a:r>
                <a:rPr lang="en-US" sz="1200" spc="-20" dirty="0" smtClean="0">
                  <a:solidFill>
                    <a:srgbClr val="1A232B"/>
                  </a:solidFill>
                  <a:effectLst/>
                  <a:latin typeface="Arial" panose="020B0604020202020204" pitchFamily="34" charset="0"/>
                  <a:ea typeface="Arial" panose="020B0604020202020204" pitchFamily="34" charset="0"/>
                </a:rPr>
                <a:t>describe the movement of the Earth, and other planets, relative to the Sun in the solar system</a:t>
              </a:r>
              <a:endParaRPr lang="en-GB" dirty="0">
                <a:latin typeface="Arial" panose="020B0604020202020204" pitchFamily="34" charset="0"/>
                <a:ea typeface="Arial" panose="020B0604020202020204" pitchFamily="34" charset="0"/>
              </a:endParaRPr>
            </a:p>
            <a:p>
              <a:pPr marL="342900" lvl="0" indent="-342900">
                <a:lnSpc>
                  <a:spcPts val="1000"/>
                </a:lnSpc>
                <a:spcAft>
                  <a:spcPts val="0"/>
                </a:spcAft>
                <a:buClr>
                  <a:srgbClr val="1A232B"/>
                </a:buClr>
                <a:buSzPts val="900"/>
                <a:buFont typeface="Arial" panose="020B0604020202020204" pitchFamily="34" charset="0"/>
                <a:buChar char="•"/>
                <a:tabLst>
                  <a:tab pos="257810" algn="l"/>
                </a:tabLst>
              </a:pPr>
              <a:r>
                <a:rPr lang="en-US" sz="1200" dirty="0" smtClean="0">
                  <a:solidFill>
                    <a:srgbClr val="1A232B"/>
                  </a:solidFill>
                  <a:effectLst/>
                  <a:latin typeface="Arial" panose="020B0604020202020204" pitchFamily="34" charset="0"/>
                  <a:ea typeface="Arial" panose="020B0604020202020204" pitchFamily="34" charset="0"/>
                </a:rPr>
                <a:t>describe</a:t>
              </a:r>
              <a:r>
                <a:rPr lang="en-US" sz="1200" spc="-2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the</a:t>
              </a:r>
              <a:r>
                <a:rPr lang="en-US" sz="1200" spc="-2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movement</a:t>
              </a:r>
              <a:r>
                <a:rPr lang="en-US" sz="1200" spc="-2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of</a:t>
              </a:r>
              <a:r>
                <a:rPr lang="en-US" sz="1200" spc="-2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the</a:t>
              </a:r>
              <a:r>
                <a:rPr lang="en-US" sz="1200" spc="-2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Moon</a:t>
              </a:r>
              <a:r>
                <a:rPr lang="en-US" sz="1200" spc="-2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relative</a:t>
              </a:r>
              <a:r>
                <a:rPr lang="en-US" sz="1200" spc="-2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to</a:t>
              </a:r>
              <a:r>
                <a:rPr lang="en-US" sz="1200" spc="-2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the</a:t>
              </a:r>
              <a:r>
                <a:rPr lang="en-US" sz="1200" spc="-2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Earth</a:t>
              </a:r>
              <a:endParaRPr lang="en-GB" dirty="0">
                <a:latin typeface="Arial" panose="020B0604020202020204" pitchFamily="34" charset="0"/>
                <a:ea typeface="Arial" panose="020B0604020202020204" pitchFamily="34" charset="0"/>
              </a:endParaRPr>
            </a:p>
            <a:p>
              <a:pPr marL="342900" lvl="0" indent="-342900">
                <a:lnSpc>
                  <a:spcPts val="1000"/>
                </a:lnSpc>
                <a:spcAft>
                  <a:spcPts val="0"/>
                </a:spcAft>
                <a:buClr>
                  <a:srgbClr val="1A232B"/>
                </a:buClr>
                <a:buSzPts val="900"/>
                <a:buFont typeface="Arial" panose="020B0604020202020204" pitchFamily="34" charset="0"/>
                <a:buChar char="•"/>
                <a:tabLst>
                  <a:tab pos="257810" algn="l"/>
                </a:tabLst>
              </a:pPr>
              <a:r>
                <a:rPr lang="en-US" sz="1200" dirty="0" smtClean="0">
                  <a:solidFill>
                    <a:srgbClr val="1A232B"/>
                  </a:solidFill>
                  <a:effectLst/>
                  <a:latin typeface="Arial" panose="020B0604020202020204" pitchFamily="34" charset="0"/>
                  <a:ea typeface="Arial" panose="020B0604020202020204" pitchFamily="34" charset="0"/>
                </a:rPr>
                <a:t>describe</a:t>
              </a:r>
              <a:r>
                <a:rPr lang="en-US" sz="1200" spc="6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the</a:t>
              </a:r>
              <a:r>
                <a:rPr lang="en-US" sz="1200" spc="7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Sun,</a:t>
              </a:r>
              <a:r>
                <a:rPr lang="en-US" sz="1200" spc="7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Earth</a:t>
              </a:r>
              <a:r>
                <a:rPr lang="en-US" sz="1200" spc="7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and</a:t>
              </a:r>
              <a:r>
                <a:rPr lang="en-US" sz="1200" spc="7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Moon</a:t>
              </a:r>
              <a:r>
                <a:rPr lang="en-US" sz="1200" spc="7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as</a:t>
              </a:r>
              <a:r>
                <a:rPr lang="en-US" sz="1200" spc="7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approximately</a:t>
              </a:r>
              <a:r>
                <a:rPr lang="en-US" sz="1200" spc="7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spherical</a:t>
              </a:r>
              <a:r>
                <a:rPr lang="en-US" sz="1200" spc="6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bodies</a:t>
              </a:r>
              <a:endParaRPr lang="en-GB" dirty="0">
                <a:latin typeface="Arial" panose="020B0604020202020204" pitchFamily="34" charset="0"/>
                <a:ea typeface="Arial" panose="020B0604020202020204" pitchFamily="34" charset="0"/>
              </a:endParaRPr>
            </a:p>
            <a:p>
              <a:pPr marL="342900" marR="234950" lvl="0" indent="-342900">
                <a:lnSpc>
                  <a:spcPct val="96000"/>
                </a:lnSpc>
                <a:spcBef>
                  <a:spcPts val="10"/>
                </a:spcBef>
                <a:spcAft>
                  <a:spcPts val="0"/>
                </a:spcAft>
                <a:buClr>
                  <a:srgbClr val="1A232B"/>
                </a:buClr>
                <a:buSzPts val="900"/>
                <a:buFont typeface="Arial" panose="020B0604020202020204" pitchFamily="34" charset="0"/>
                <a:buChar char="•"/>
                <a:tabLst>
                  <a:tab pos="257810" algn="l"/>
                </a:tabLst>
              </a:pPr>
              <a:r>
                <a:rPr lang="en-US" sz="1200" spc="-20" dirty="0" smtClean="0">
                  <a:solidFill>
                    <a:srgbClr val="1A232B"/>
                  </a:solidFill>
                  <a:effectLst/>
                  <a:latin typeface="Arial" panose="020B0604020202020204" pitchFamily="34" charset="0"/>
                  <a:ea typeface="Arial" panose="020B0604020202020204" pitchFamily="34" charset="0"/>
                </a:rPr>
                <a:t>use the idea of the Earth’s rotation to explain day and night and the apparent movement of the</a:t>
              </a:r>
              <a:r>
                <a:rPr lang="en-US" sz="1200" spc="-22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sun</a:t>
              </a:r>
              <a:r>
                <a:rPr lang="en-US" sz="1200" spc="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across</a:t>
              </a:r>
              <a:r>
                <a:rPr lang="en-US" sz="1200" spc="10"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the</a:t>
              </a:r>
              <a:r>
                <a:rPr lang="en-US" sz="1200" spc="5" dirty="0" smtClean="0">
                  <a:solidFill>
                    <a:srgbClr val="1A232B"/>
                  </a:solidFill>
                  <a:effectLst/>
                  <a:latin typeface="Arial" panose="020B0604020202020204" pitchFamily="34" charset="0"/>
                  <a:ea typeface="Arial" panose="020B0604020202020204" pitchFamily="34" charset="0"/>
                </a:rPr>
                <a:t> </a:t>
              </a:r>
              <a:r>
                <a:rPr lang="en-US" sz="1200" dirty="0" smtClean="0">
                  <a:solidFill>
                    <a:srgbClr val="1A232B"/>
                  </a:solidFill>
                  <a:effectLst/>
                  <a:latin typeface="Arial" panose="020B0604020202020204" pitchFamily="34" charset="0"/>
                  <a:ea typeface="Arial" panose="020B0604020202020204" pitchFamily="34" charset="0"/>
                </a:rPr>
                <a:t>sky.</a:t>
              </a:r>
              <a:endParaRPr lang="en-GB" dirty="0">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72655" y="1503484"/>
            <a:ext cx="2306742"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300" b="1" dirty="0"/>
              <a:t>orbit</a:t>
            </a:r>
            <a:r>
              <a:rPr lang="en-GB" sz="1300" dirty="0"/>
              <a:t> – the rotation that one body in space takes around another when under gravitational influence</a:t>
            </a:r>
          </a:p>
          <a:p>
            <a:pPr marL="0" indent="0">
              <a:lnSpc>
                <a:spcPct val="100000"/>
              </a:lnSpc>
              <a:spcBef>
                <a:spcPts val="0"/>
              </a:spcBef>
              <a:buNone/>
            </a:pPr>
            <a:r>
              <a:rPr lang="en-GB" sz="1300" b="1" dirty="0"/>
              <a:t>axis</a:t>
            </a:r>
            <a:r>
              <a:rPr lang="en-GB" sz="1300" dirty="0"/>
              <a:t> – an imaginary line going through a central body that most bodies in space rotate around </a:t>
            </a:r>
          </a:p>
          <a:p>
            <a:pPr marL="0" indent="0">
              <a:lnSpc>
                <a:spcPct val="100000"/>
              </a:lnSpc>
              <a:spcBef>
                <a:spcPts val="0"/>
              </a:spcBef>
              <a:buNone/>
            </a:pPr>
            <a:r>
              <a:rPr lang="en-GB" sz="1300" b="1" dirty="0"/>
              <a:t>day</a:t>
            </a:r>
            <a:r>
              <a:rPr lang="en-GB" sz="1300" dirty="0"/>
              <a:t> – length of time the Earth takes to rotate on its axis once</a:t>
            </a:r>
          </a:p>
          <a:p>
            <a:pPr marL="0" indent="0">
              <a:lnSpc>
                <a:spcPct val="100000"/>
              </a:lnSpc>
              <a:spcBef>
                <a:spcPts val="0"/>
              </a:spcBef>
              <a:buNone/>
            </a:pPr>
            <a:r>
              <a:rPr lang="en-GB" sz="1300" b="1" dirty="0"/>
              <a:t>month</a:t>
            </a:r>
            <a:r>
              <a:rPr lang="en-GB" sz="1300" dirty="0"/>
              <a:t> – the length of time the Moon takes to complete one orbit around the Earth (not exactly equal to a calendar month)</a:t>
            </a:r>
          </a:p>
          <a:p>
            <a:pPr marL="0" indent="0">
              <a:lnSpc>
                <a:spcPct val="100000"/>
              </a:lnSpc>
              <a:spcBef>
                <a:spcPts val="0"/>
              </a:spcBef>
              <a:buNone/>
            </a:pPr>
            <a:r>
              <a:rPr lang="en-GB" sz="1300" b="1" dirty="0"/>
              <a:t>planet</a:t>
            </a:r>
            <a:r>
              <a:rPr lang="en-GB" sz="1300" dirty="0"/>
              <a:t> – a non-luminous body that orbits a star</a:t>
            </a:r>
          </a:p>
          <a:p>
            <a:pPr marL="0" indent="0">
              <a:lnSpc>
                <a:spcPct val="100000"/>
              </a:lnSpc>
              <a:spcBef>
                <a:spcPts val="0"/>
              </a:spcBef>
              <a:buNone/>
            </a:pPr>
            <a:r>
              <a:rPr lang="en-GB" sz="1300" b="1" dirty="0"/>
              <a:t>solar system </a:t>
            </a:r>
            <a:r>
              <a:rPr lang="en-GB" sz="1300" dirty="0"/>
              <a:t>– the name given to the Sun and all the bodies orbiting around it</a:t>
            </a:r>
          </a:p>
          <a:p>
            <a:pPr marL="0" indent="0">
              <a:lnSpc>
                <a:spcPct val="100000"/>
              </a:lnSpc>
              <a:spcBef>
                <a:spcPts val="0"/>
              </a:spcBef>
              <a:buNone/>
            </a:pPr>
            <a:r>
              <a:rPr lang="en-GB" sz="1300" b="1" dirty="0"/>
              <a:t>year</a:t>
            </a:r>
            <a:r>
              <a:rPr lang="en-GB" sz="1300" dirty="0"/>
              <a:t> – the period the Earth takes to complete one orbit of the Sun</a:t>
            </a:r>
          </a:p>
          <a:p>
            <a:pPr marL="0" indent="0">
              <a:lnSpc>
                <a:spcPct val="100000"/>
              </a:lnSpc>
              <a:spcBef>
                <a:spcPts val="0"/>
              </a:spcBef>
              <a:buNone/>
            </a:pPr>
            <a:r>
              <a:rPr lang="en-GB" sz="1300" b="1" dirty="0"/>
              <a:t>gravity</a:t>
            </a:r>
            <a:r>
              <a:rPr lang="en-GB" sz="1300" dirty="0"/>
              <a:t> – the force of attraction between two masses</a:t>
            </a:r>
          </a:p>
        </p:txBody>
      </p:sp>
      <p:pic>
        <p:nvPicPr>
          <p:cNvPr id="24" name="Picture 23"/>
          <p:cNvPicPr>
            <a:picLocks noChangeAspect="1"/>
          </p:cNvPicPr>
          <p:nvPr/>
        </p:nvPicPr>
        <p:blipFill>
          <a:blip r:embed="rId2"/>
          <a:stretch>
            <a:fillRect/>
          </a:stretch>
        </p:blipFill>
        <p:spPr>
          <a:xfrm>
            <a:off x="6971984" y="3968340"/>
            <a:ext cx="762317" cy="665206"/>
          </a:xfrm>
          <a:prstGeom prst="rect">
            <a:avLst/>
          </a:prstGeom>
        </p:spPr>
      </p:pic>
    </p:spTree>
    <p:extLst>
      <p:ext uri="{BB962C8B-B14F-4D97-AF65-F5344CB8AC3E}">
        <p14:creationId xmlns:p14="http://schemas.microsoft.com/office/powerpoint/2010/main" val="127249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925321380"/>
              </p:ext>
            </p:extLst>
          </p:nvPr>
        </p:nvGraphicFramePr>
        <p:xfrm>
          <a:off x="125807" y="53646"/>
          <a:ext cx="11917026" cy="1352164"/>
        </p:xfrm>
        <a:graphic>
          <a:graphicData uri="http://schemas.openxmlformats.org/drawingml/2006/table">
            <a:tbl>
              <a:tblPr firstRow="1" bandRow="1">
                <a:tableStyleId>{5C22544A-7EE6-4342-B048-85BDC9FD1C3A}</a:tableStyleId>
              </a:tblPr>
              <a:tblGrid>
                <a:gridCol w="1986171">
                  <a:extLst>
                    <a:ext uri="{9D8B030D-6E8A-4147-A177-3AD203B41FA5}">
                      <a16:colId xmlns:a16="http://schemas.microsoft.com/office/drawing/2014/main" val="2492426390"/>
                    </a:ext>
                  </a:extLst>
                </a:gridCol>
                <a:gridCol w="1986171">
                  <a:extLst>
                    <a:ext uri="{9D8B030D-6E8A-4147-A177-3AD203B41FA5}">
                      <a16:colId xmlns:a16="http://schemas.microsoft.com/office/drawing/2014/main" val="356198671"/>
                    </a:ext>
                  </a:extLst>
                </a:gridCol>
                <a:gridCol w="1986171">
                  <a:extLst>
                    <a:ext uri="{9D8B030D-6E8A-4147-A177-3AD203B41FA5}">
                      <a16:colId xmlns:a16="http://schemas.microsoft.com/office/drawing/2014/main" val="2572164240"/>
                    </a:ext>
                  </a:extLst>
                </a:gridCol>
                <a:gridCol w="1986171">
                  <a:extLst>
                    <a:ext uri="{9D8B030D-6E8A-4147-A177-3AD203B41FA5}">
                      <a16:colId xmlns:a16="http://schemas.microsoft.com/office/drawing/2014/main" val="2683159159"/>
                    </a:ext>
                  </a:extLst>
                </a:gridCol>
                <a:gridCol w="1986171">
                  <a:extLst>
                    <a:ext uri="{9D8B030D-6E8A-4147-A177-3AD203B41FA5}">
                      <a16:colId xmlns:a16="http://schemas.microsoft.com/office/drawing/2014/main" val="3043283335"/>
                    </a:ext>
                  </a:extLst>
                </a:gridCol>
                <a:gridCol w="1986171">
                  <a:extLst>
                    <a:ext uri="{9D8B030D-6E8A-4147-A177-3AD203B41FA5}">
                      <a16:colId xmlns:a16="http://schemas.microsoft.com/office/drawing/2014/main" val="2541247236"/>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5 – Forces and magnets: </a:t>
                      </a:r>
                      <a:r>
                        <a:rPr lang="en-US" sz="1800" b="1" kern="1200" dirty="0" smtClean="0">
                          <a:solidFill>
                            <a:schemeClr val="lt1"/>
                          </a:solidFill>
                          <a:effectLst/>
                          <a:latin typeface="+mn-lt"/>
                          <a:ea typeface="+mn-ea"/>
                          <a:cs typeface="+mn-cs"/>
                        </a:rPr>
                        <a:t>Are there different types of forces? </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99060">
                        <a:spcBef>
                          <a:spcPts val="755"/>
                        </a:spcBef>
                        <a:spcAft>
                          <a:spcPts val="0"/>
                        </a:spcAft>
                      </a:pPr>
                      <a:r>
                        <a:rPr lang="en-US" sz="12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102870">
                        <a:spcBef>
                          <a:spcPts val="545"/>
                        </a:spcBef>
                        <a:spcAft>
                          <a:spcPts val="0"/>
                        </a:spcAft>
                      </a:pPr>
                      <a:r>
                        <a:rPr lang="en-US" sz="1200">
                          <a:effectLst/>
                          <a:latin typeface="Arial MT"/>
                          <a:ea typeface="Arial MT"/>
                          <a:cs typeface="Arial MT"/>
                        </a:rPr>
                        <a:t>What is gravity?</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55"/>
                        </a:spcBef>
                        <a:spcAft>
                          <a:spcPts val="0"/>
                        </a:spcAft>
                      </a:pPr>
                      <a:r>
                        <a:rPr lang="en-US" sz="12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99060">
                        <a:spcBef>
                          <a:spcPts val="540"/>
                        </a:spcBef>
                        <a:spcAft>
                          <a:spcPts val="0"/>
                        </a:spcAft>
                      </a:pPr>
                      <a:r>
                        <a:rPr lang="en-US" sz="1200">
                          <a:effectLst/>
                          <a:latin typeface="Arial MT"/>
                          <a:ea typeface="Arial MT"/>
                          <a:cs typeface="Arial MT"/>
                        </a:rPr>
                        <a:t>What is friction?</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755"/>
                        </a:spcBef>
                        <a:spcAft>
                          <a:spcPts val="0"/>
                        </a:spcAft>
                      </a:pPr>
                      <a:r>
                        <a:rPr lang="en-US" sz="12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92710" marR="248285">
                        <a:lnSpc>
                          <a:spcPct val="96000"/>
                        </a:lnSpc>
                        <a:spcBef>
                          <a:spcPts val="565"/>
                        </a:spcBef>
                        <a:spcAft>
                          <a:spcPts val="0"/>
                        </a:spcAft>
                      </a:pPr>
                      <a:r>
                        <a:rPr lang="en-US" sz="1200">
                          <a:effectLst/>
                          <a:latin typeface="Arial MT"/>
                          <a:ea typeface="Arial MT"/>
                          <a:cs typeface="Arial MT"/>
                        </a:rPr>
                        <a:t>Whose shoe has the greatest friction?</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750"/>
                        </a:spcBef>
                        <a:spcAft>
                          <a:spcPts val="0"/>
                        </a:spcAft>
                      </a:pPr>
                      <a:r>
                        <a:rPr lang="en-US" sz="12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92710">
                        <a:spcBef>
                          <a:spcPts val="545"/>
                        </a:spcBef>
                        <a:spcAft>
                          <a:spcPts val="0"/>
                        </a:spcAft>
                      </a:pPr>
                      <a:r>
                        <a:rPr lang="en-US" sz="1200">
                          <a:effectLst/>
                          <a:latin typeface="Arial MT"/>
                          <a:ea typeface="Arial MT"/>
                          <a:cs typeface="Arial MT"/>
                        </a:rPr>
                        <a:t>What is air resistance?</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85725">
                        <a:spcBef>
                          <a:spcPts val="750"/>
                        </a:spcBef>
                        <a:spcAft>
                          <a:spcPts val="0"/>
                        </a:spcAft>
                      </a:pPr>
                      <a:r>
                        <a:rPr lang="en-US" sz="12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88900">
                        <a:spcBef>
                          <a:spcPts val="545"/>
                        </a:spcBef>
                        <a:spcAft>
                          <a:spcPts val="0"/>
                        </a:spcAft>
                      </a:pPr>
                      <a:r>
                        <a:rPr lang="en-US" sz="1200">
                          <a:effectLst/>
                          <a:latin typeface="Arial MT"/>
                          <a:ea typeface="Arial MT"/>
                          <a:cs typeface="Arial MT"/>
                        </a:rPr>
                        <a:t>What is water resistance?</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78740">
                        <a:spcBef>
                          <a:spcPts val="750"/>
                        </a:spcBef>
                        <a:spcAft>
                          <a:spcPts val="0"/>
                        </a:spcAft>
                      </a:pPr>
                      <a:r>
                        <a:rPr lang="en-US" sz="12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82550">
                        <a:spcBef>
                          <a:spcPts val="540"/>
                        </a:spcBef>
                        <a:spcAft>
                          <a:spcPts val="0"/>
                        </a:spcAft>
                      </a:pPr>
                      <a:r>
                        <a:rPr lang="en-US" sz="1200" dirty="0">
                          <a:effectLst/>
                          <a:latin typeface="Arial MT"/>
                          <a:ea typeface="Arial MT"/>
                          <a:cs typeface="Arial MT"/>
                        </a:rPr>
                        <a:t>What are gears, levers and pulleys?</a:t>
                      </a:r>
                      <a:endParaRPr lang="en-GB" sz="20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771900" y="1503484"/>
            <a:ext cx="3691658" cy="3982915"/>
            <a:chOff x="1704781" y="1763526"/>
            <a:chExt cx="4812632" cy="1561070"/>
          </a:xfrm>
        </p:grpSpPr>
        <p:sp>
          <p:nvSpPr>
            <p:cNvPr id="13" name="Rectangle 12"/>
            <p:cNvSpPr/>
            <p:nvPr/>
          </p:nvSpPr>
          <p:spPr>
            <a:xfrm>
              <a:off x="1704781" y="1927318"/>
              <a:ext cx="4812632" cy="1397278"/>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Children will consolidate and extend their knowledge of forces by naming individual forces (e.g. gravity, friction, </a:t>
              </a:r>
              <a:r>
                <a:rPr lang="en-GB" sz="1400" spc="-30" dirty="0" err="1" smtClean="0">
                  <a:latin typeface="Arial" panose="020B0604020202020204" pitchFamily="34" charset="0"/>
                  <a:ea typeface="Arial" panose="020B0604020202020204" pitchFamily="34" charset="0"/>
                </a:rPr>
                <a:t>upthrust</a:t>
              </a:r>
              <a:r>
                <a:rPr lang="en-GB" sz="1400" spc="-30" dirty="0" smtClean="0">
                  <a:latin typeface="Arial" panose="020B0604020202020204" pitchFamily="34" charset="0"/>
                  <a:ea typeface="Arial" panose="020B0604020202020204" pitchFamily="34" charset="0"/>
                </a:rPr>
                <a:t>). They will extend their knowledge of frictional forces (air resistance and water resistance) and plan fair test investigations to discover which shoe has the greatest friction and which shapes offer the most water resistance. They will learn how forces can be helpful and unhelpful in various scenarios and identify the forces involved in each scenario. They will learn what a mechanism is and how pulleys, levers and gears are used to allow a smaller force to have a greater effect.</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19630" y="1503484"/>
            <a:ext cx="4544106" cy="2683120"/>
            <a:chOff x="6691701" y="1763526"/>
            <a:chExt cx="5145122" cy="771281"/>
          </a:xfrm>
        </p:grpSpPr>
        <p:sp>
          <p:nvSpPr>
            <p:cNvPr id="16" name="Text Box 3"/>
            <p:cNvSpPr txBox="1">
              <a:spLocks noChangeArrowheads="1"/>
            </p:cNvSpPr>
            <p:nvPr/>
          </p:nvSpPr>
          <p:spPr bwMode="auto">
            <a:xfrm>
              <a:off x="6691701" y="1859499"/>
              <a:ext cx="5145122" cy="67530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The word ‘force’ can have different meanings in the English language e.g. may the force be with you… a forceful character. Many common uses of the word ‘force’ may give children the impression that it is intrinsic to human activity rather than a concept in physical science.</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also think that an object needs a constant force to keep it moving; this is true but only because of friction.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think that forces only act in one direction.</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7560273" y="4359600"/>
            <a:ext cx="4455072" cy="1972760"/>
            <a:chOff x="1996878" y="5144409"/>
            <a:chExt cx="7085112" cy="1127187"/>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9" y="5442691"/>
              <a:ext cx="7065151" cy="828905"/>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marR="506730" lvl="0" indent="-342900">
                <a:lnSpc>
                  <a:spcPct val="96000"/>
                </a:lnSpc>
                <a:spcBef>
                  <a:spcPts val="10"/>
                </a:spcBef>
                <a:spcAft>
                  <a:spcPts val="0"/>
                </a:spcAft>
                <a:buSzPts val="900"/>
                <a:buFont typeface="Arial MT"/>
                <a:buChar char="•"/>
                <a:tabLst>
                  <a:tab pos="175260" algn="l"/>
                </a:tabLst>
              </a:pPr>
              <a:r>
                <a:rPr lang="en-US" sz="1200" dirty="0" smtClean="0">
                  <a:effectLst/>
                  <a:latin typeface="Arial MT"/>
                  <a:ea typeface="Arial MT"/>
                  <a:cs typeface="Arial MT"/>
                </a:rPr>
                <a:t>explain that unsupported objects fall towards the Earth because of the force of gravity acting between the Earth and the falling objects</a:t>
              </a:r>
              <a:endParaRPr lang="en-GB" sz="2000" dirty="0" smtClean="0">
                <a:effectLst/>
                <a:latin typeface="Arial MT"/>
                <a:ea typeface="Arial MT"/>
                <a:cs typeface="Arial MT"/>
              </a:endParaRPr>
            </a:p>
            <a:p>
              <a:pPr marL="342900" lvl="0" indent="-342900">
                <a:lnSpc>
                  <a:spcPts val="985"/>
                </a:lnSpc>
                <a:spcAft>
                  <a:spcPts val="0"/>
                </a:spcAft>
                <a:buSzPts val="900"/>
                <a:buFont typeface="Arial MT"/>
                <a:buChar char="•"/>
                <a:tabLst>
                  <a:tab pos="173355" algn="l"/>
                </a:tabLst>
              </a:pPr>
              <a:r>
                <a:rPr lang="en-US" sz="1200" dirty="0" smtClean="0">
                  <a:effectLst/>
                  <a:latin typeface="Arial MT"/>
                  <a:ea typeface="Arial MT"/>
                  <a:cs typeface="Arial MT"/>
                </a:rPr>
                <a:t>identify the effects of air resistance, water resistance and friction, that act between moving surfaces</a:t>
              </a:r>
              <a:endParaRPr lang="en-GB" sz="2000" dirty="0" smtClean="0">
                <a:effectLst/>
                <a:latin typeface="Arial MT"/>
                <a:ea typeface="Arial MT"/>
                <a:cs typeface="Arial MT"/>
              </a:endParaRPr>
            </a:p>
            <a:p>
              <a:pPr marL="342900" marR="283845" lvl="0" indent="-342900">
                <a:lnSpc>
                  <a:spcPct val="96000"/>
                </a:lnSpc>
                <a:spcBef>
                  <a:spcPts val="5"/>
                </a:spcBef>
                <a:spcAft>
                  <a:spcPts val="0"/>
                </a:spcAft>
                <a:buSzPts val="900"/>
                <a:buFont typeface="Arial MT"/>
                <a:buChar char="•"/>
                <a:tabLst>
                  <a:tab pos="175260" algn="l"/>
                </a:tabLst>
              </a:pPr>
              <a:r>
                <a:rPr lang="en-US" sz="1200" dirty="0" err="1" smtClean="0">
                  <a:effectLst/>
                  <a:latin typeface="Arial MT"/>
                  <a:ea typeface="Arial MT"/>
                  <a:cs typeface="Arial MT"/>
                </a:rPr>
                <a:t>recognise</a:t>
              </a:r>
              <a:r>
                <a:rPr lang="en-US" sz="1200" dirty="0" smtClean="0">
                  <a:effectLst/>
                  <a:latin typeface="Arial MT"/>
                  <a:ea typeface="Arial MT"/>
                  <a:cs typeface="Arial MT"/>
                </a:rPr>
                <a:t> that some mechanisms, including levers, pulleys and gears, allow a smaller force to have a greater effect.</a:t>
              </a:r>
              <a:endParaRPr lang="en-GB" sz="2000" dirty="0">
                <a:effectLst/>
                <a:latin typeface="Arial MT"/>
                <a:ea typeface="Arial MT"/>
                <a:cs typeface="Arial MT"/>
              </a:endParaRPr>
            </a:p>
          </p:txBody>
        </p:sp>
      </p:grpSp>
      <p:sp>
        <p:nvSpPr>
          <p:cNvPr id="22" name="Content Placeholder 2"/>
          <p:cNvSpPr txBox="1">
            <a:spLocks/>
          </p:cNvSpPr>
          <p:nvPr/>
        </p:nvSpPr>
        <p:spPr>
          <a:xfrm>
            <a:off x="72655" y="1503484"/>
            <a:ext cx="3602530"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1800" b="1" dirty="0" smtClean="0"/>
              <a:t>Key vocabulary </a:t>
            </a:r>
            <a:r>
              <a:rPr lang="en-GB" sz="1800" dirty="0" smtClean="0"/>
              <a:t>– </a:t>
            </a:r>
          </a:p>
          <a:p>
            <a:pPr marL="0" indent="0">
              <a:lnSpc>
                <a:spcPct val="100000"/>
              </a:lnSpc>
              <a:spcBef>
                <a:spcPts val="0"/>
              </a:spcBef>
              <a:buNone/>
            </a:pPr>
            <a:r>
              <a:rPr lang="en-GB" sz="1200" b="1" dirty="0"/>
              <a:t>Force</a:t>
            </a:r>
            <a:r>
              <a:rPr lang="en-GB" sz="1200" dirty="0"/>
              <a:t> – a push or pull that acts upon an object that can cause it to move, change shape or change direction.</a:t>
            </a:r>
          </a:p>
          <a:p>
            <a:pPr marL="0" indent="0">
              <a:lnSpc>
                <a:spcPct val="100000"/>
              </a:lnSpc>
              <a:spcBef>
                <a:spcPts val="0"/>
              </a:spcBef>
              <a:buNone/>
            </a:pPr>
            <a:r>
              <a:rPr lang="en-GB" sz="1200" b="1" dirty="0"/>
              <a:t>Friction</a:t>
            </a:r>
            <a:r>
              <a:rPr lang="en-GB" sz="1200" dirty="0"/>
              <a:t> – the force that acts upon one surface when it moves against another.</a:t>
            </a:r>
          </a:p>
          <a:p>
            <a:pPr marL="0" indent="0">
              <a:lnSpc>
                <a:spcPct val="100000"/>
              </a:lnSpc>
              <a:spcBef>
                <a:spcPts val="0"/>
              </a:spcBef>
              <a:buNone/>
            </a:pPr>
            <a:r>
              <a:rPr lang="en-GB" sz="1200" b="1" dirty="0"/>
              <a:t>Gravity</a:t>
            </a:r>
            <a:r>
              <a:rPr lang="en-GB" sz="1200" dirty="0"/>
              <a:t> – a pull force that acts at a distance.</a:t>
            </a:r>
          </a:p>
          <a:p>
            <a:pPr marL="0" indent="0">
              <a:lnSpc>
                <a:spcPct val="100000"/>
              </a:lnSpc>
              <a:spcBef>
                <a:spcPts val="0"/>
              </a:spcBef>
              <a:buNone/>
            </a:pPr>
            <a:r>
              <a:rPr lang="en-GB" sz="1200" b="1" dirty="0"/>
              <a:t>Pull</a:t>
            </a:r>
            <a:r>
              <a:rPr lang="en-GB" sz="1200" dirty="0"/>
              <a:t> – to move something towards. </a:t>
            </a:r>
            <a:endParaRPr lang="en-GB" sz="1200" dirty="0" smtClean="0"/>
          </a:p>
          <a:p>
            <a:pPr marL="0" indent="0">
              <a:lnSpc>
                <a:spcPct val="100000"/>
              </a:lnSpc>
              <a:spcBef>
                <a:spcPts val="0"/>
              </a:spcBef>
              <a:buNone/>
            </a:pPr>
            <a:r>
              <a:rPr lang="en-GB" sz="1200" b="1" dirty="0" smtClean="0"/>
              <a:t>Push</a:t>
            </a:r>
            <a:r>
              <a:rPr lang="en-GB" sz="1200" dirty="0" smtClean="0"/>
              <a:t> </a:t>
            </a:r>
            <a:r>
              <a:rPr lang="en-GB" sz="1200" dirty="0"/>
              <a:t>-– to move something away. </a:t>
            </a:r>
            <a:endParaRPr lang="en-GB" sz="1200" dirty="0" smtClean="0"/>
          </a:p>
          <a:p>
            <a:pPr marL="0" indent="0">
              <a:lnSpc>
                <a:spcPct val="100000"/>
              </a:lnSpc>
              <a:spcBef>
                <a:spcPts val="0"/>
              </a:spcBef>
              <a:buNone/>
            </a:pPr>
            <a:r>
              <a:rPr lang="en-GB" sz="1200" b="1" dirty="0" smtClean="0"/>
              <a:t>Repel</a:t>
            </a:r>
            <a:r>
              <a:rPr lang="en-GB" sz="1200" dirty="0" smtClean="0"/>
              <a:t> </a:t>
            </a:r>
            <a:r>
              <a:rPr lang="en-GB" sz="1200" dirty="0"/>
              <a:t>– to push away.</a:t>
            </a:r>
          </a:p>
          <a:p>
            <a:pPr marL="0" indent="0">
              <a:lnSpc>
                <a:spcPct val="100000"/>
              </a:lnSpc>
              <a:spcBef>
                <a:spcPts val="0"/>
              </a:spcBef>
              <a:buNone/>
            </a:pPr>
            <a:r>
              <a:rPr lang="en-GB" sz="1200" b="1" dirty="0"/>
              <a:t>Resistance</a:t>
            </a:r>
            <a:r>
              <a:rPr lang="en-GB" sz="1200" dirty="0"/>
              <a:t> – an opposing or slowing force.</a:t>
            </a:r>
          </a:p>
          <a:p>
            <a:pPr marL="0" indent="0">
              <a:lnSpc>
                <a:spcPct val="100000"/>
              </a:lnSpc>
              <a:spcBef>
                <a:spcPts val="0"/>
              </a:spcBef>
              <a:buNone/>
            </a:pPr>
            <a:r>
              <a:rPr lang="en-GB" sz="1200" b="1" dirty="0"/>
              <a:t>Drag</a:t>
            </a:r>
            <a:r>
              <a:rPr lang="en-GB" sz="1200" dirty="0"/>
              <a:t> – the frictional force experienced by an object moving through a fluid or air.</a:t>
            </a:r>
          </a:p>
          <a:p>
            <a:pPr marL="0" indent="0">
              <a:lnSpc>
                <a:spcPct val="100000"/>
              </a:lnSpc>
              <a:spcBef>
                <a:spcPts val="0"/>
              </a:spcBef>
              <a:buNone/>
            </a:pPr>
            <a:r>
              <a:rPr lang="en-GB" sz="1200" b="1" dirty="0"/>
              <a:t>Streamlined</a:t>
            </a:r>
            <a:r>
              <a:rPr lang="en-GB" sz="1200" dirty="0"/>
              <a:t> – a shape which minimises the profile presented by an object in order to minimise the </a:t>
            </a:r>
            <a:r>
              <a:rPr lang="en-GB" sz="1200" dirty="0" smtClean="0"/>
              <a:t>resistance </a:t>
            </a:r>
            <a:r>
              <a:rPr lang="en-GB" sz="1200" dirty="0"/>
              <a:t>it encounters when moving through a liquid or gas.</a:t>
            </a:r>
          </a:p>
          <a:p>
            <a:pPr marL="0" indent="0">
              <a:lnSpc>
                <a:spcPct val="100000"/>
              </a:lnSpc>
              <a:spcBef>
                <a:spcPts val="0"/>
              </a:spcBef>
              <a:buNone/>
            </a:pPr>
            <a:r>
              <a:rPr lang="en-GB" sz="1200" b="1" dirty="0" err="1"/>
              <a:t>Upthrust</a:t>
            </a:r>
            <a:r>
              <a:rPr lang="en-GB" sz="1200" b="1" dirty="0"/>
              <a:t> or buoyancy </a:t>
            </a:r>
            <a:r>
              <a:rPr lang="en-GB" sz="1200" dirty="0"/>
              <a:t>– the upward force exerted on a body by a fluid that surrounds it, equal and opposite to the weight of the water displaced.</a:t>
            </a:r>
          </a:p>
          <a:p>
            <a:pPr marL="0" indent="0">
              <a:lnSpc>
                <a:spcPct val="100000"/>
              </a:lnSpc>
              <a:spcBef>
                <a:spcPts val="0"/>
              </a:spcBef>
              <a:buNone/>
            </a:pPr>
            <a:r>
              <a:rPr lang="en-GB" sz="1200" b="1" dirty="0"/>
              <a:t>Newton (N) </a:t>
            </a:r>
            <a:r>
              <a:rPr lang="en-GB" sz="1200" dirty="0"/>
              <a:t>– the unit used to measure force.</a:t>
            </a:r>
          </a:p>
          <a:p>
            <a:pPr marL="0" indent="0">
              <a:lnSpc>
                <a:spcPct val="100000"/>
              </a:lnSpc>
              <a:spcBef>
                <a:spcPts val="0"/>
              </a:spcBef>
              <a:buNone/>
            </a:pPr>
            <a:r>
              <a:rPr lang="en-GB" sz="1200" b="1" dirty="0"/>
              <a:t>Gear</a:t>
            </a:r>
            <a:r>
              <a:rPr lang="en-GB" sz="1200" dirty="0"/>
              <a:t> –two wheels with serrated or notched rims that mesh together to transfer movement.</a:t>
            </a:r>
          </a:p>
          <a:p>
            <a:pPr marL="0" indent="0">
              <a:lnSpc>
                <a:spcPct val="100000"/>
              </a:lnSpc>
              <a:spcBef>
                <a:spcPts val="0"/>
              </a:spcBef>
              <a:buNone/>
            </a:pPr>
            <a:r>
              <a:rPr lang="en-GB" sz="1200" b="1" dirty="0"/>
              <a:t>Lever</a:t>
            </a:r>
            <a:r>
              <a:rPr lang="en-GB" sz="1200" dirty="0"/>
              <a:t> – usually a rigid bar with a pivot point close to one end, allowing movement at one end of the lever to be converted into a smaller movement at the other, which effectively magnifies the force applied. </a:t>
            </a:r>
          </a:p>
          <a:p>
            <a:pPr marL="0" indent="0">
              <a:lnSpc>
                <a:spcPct val="100000"/>
              </a:lnSpc>
              <a:spcBef>
                <a:spcPts val="0"/>
              </a:spcBef>
              <a:buNone/>
            </a:pPr>
            <a:r>
              <a:rPr lang="en-GB" sz="1200" b="1" dirty="0"/>
              <a:t>Pulley</a:t>
            </a:r>
            <a:r>
              <a:rPr lang="en-GB" sz="1200" dirty="0"/>
              <a:t> – a wheel with a grooved rim that allows the transfer of movement via a belt or band.</a:t>
            </a:r>
          </a:p>
        </p:txBody>
      </p:sp>
      <p:pic>
        <p:nvPicPr>
          <p:cNvPr id="24" name="Picture 23"/>
          <p:cNvPicPr>
            <a:picLocks noChangeAspect="1"/>
          </p:cNvPicPr>
          <p:nvPr/>
        </p:nvPicPr>
        <p:blipFill>
          <a:blip r:embed="rId2"/>
          <a:stretch>
            <a:fillRect/>
          </a:stretch>
        </p:blipFill>
        <p:spPr>
          <a:xfrm>
            <a:off x="3784451" y="5607001"/>
            <a:ext cx="1070897" cy="934476"/>
          </a:xfrm>
          <a:prstGeom prst="rect">
            <a:avLst/>
          </a:prstGeom>
        </p:spPr>
      </p:pic>
      <p:pic>
        <p:nvPicPr>
          <p:cNvPr id="23" name="Picture 22"/>
          <p:cNvPicPr>
            <a:picLocks noChangeAspect="1"/>
          </p:cNvPicPr>
          <p:nvPr/>
        </p:nvPicPr>
        <p:blipFill>
          <a:blip r:embed="rId3"/>
          <a:stretch>
            <a:fillRect/>
          </a:stretch>
        </p:blipFill>
        <p:spPr>
          <a:xfrm>
            <a:off x="5619604" y="5313009"/>
            <a:ext cx="1847715" cy="1504877"/>
          </a:xfrm>
          <a:prstGeom prst="rect">
            <a:avLst/>
          </a:prstGeom>
        </p:spPr>
      </p:pic>
    </p:spTree>
    <p:extLst>
      <p:ext uri="{BB962C8B-B14F-4D97-AF65-F5344CB8AC3E}">
        <p14:creationId xmlns:p14="http://schemas.microsoft.com/office/powerpoint/2010/main" val="756974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329960395"/>
              </p:ext>
            </p:extLst>
          </p:nvPr>
        </p:nvGraphicFramePr>
        <p:xfrm>
          <a:off x="125807" y="53646"/>
          <a:ext cx="11917026" cy="1352164"/>
        </p:xfrm>
        <a:graphic>
          <a:graphicData uri="http://schemas.openxmlformats.org/drawingml/2006/table">
            <a:tbl>
              <a:tblPr firstRow="1" bandRow="1">
                <a:tableStyleId>{5C22544A-7EE6-4342-B048-85BDC9FD1C3A}</a:tableStyleId>
              </a:tblPr>
              <a:tblGrid>
                <a:gridCol w="1986171">
                  <a:extLst>
                    <a:ext uri="{9D8B030D-6E8A-4147-A177-3AD203B41FA5}">
                      <a16:colId xmlns:a16="http://schemas.microsoft.com/office/drawing/2014/main" val="2492426390"/>
                    </a:ext>
                  </a:extLst>
                </a:gridCol>
                <a:gridCol w="1986171">
                  <a:extLst>
                    <a:ext uri="{9D8B030D-6E8A-4147-A177-3AD203B41FA5}">
                      <a16:colId xmlns:a16="http://schemas.microsoft.com/office/drawing/2014/main" val="356198671"/>
                    </a:ext>
                  </a:extLst>
                </a:gridCol>
                <a:gridCol w="1986171">
                  <a:extLst>
                    <a:ext uri="{9D8B030D-6E8A-4147-A177-3AD203B41FA5}">
                      <a16:colId xmlns:a16="http://schemas.microsoft.com/office/drawing/2014/main" val="2572164240"/>
                    </a:ext>
                  </a:extLst>
                </a:gridCol>
                <a:gridCol w="1986171">
                  <a:extLst>
                    <a:ext uri="{9D8B030D-6E8A-4147-A177-3AD203B41FA5}">
                      <a16:colId xmlns:a16="http://schemas.microsoft.com/office/drawing/2014/main" val="2683159159"/>
                    </a:ext>
                  </a:extLst>
                </a:gridCol>
                <a:gridCol w="1986171">
                  <a:extLst>
                    <a:ext uri="{9D8B030D-6E8A-4147-A177-3AD203B41FA5}">
                      <a16:colId xmlns:a16="http://schemas.microsoft.com/office/drawing/2014/main" val="3043283335"/>
                    </a:ext>
                  </a:extLst>
                </a:gridCol>
                <a:gridCol w="1986171">
                  <a:extLst>
                    <a:ext uri="{9D8B030D-6E8A-4147-A177-3AD203B41FA5}">
                      <a16:colId xmlns:a16="http://schemas.microsoft.com/office/drawing/2014/main" val="2541247236"/>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5 – Living things and their habitats: </a:t>
                      </a:r>
                      <a:r>
                        <a:rPr lang="en-US" sz="1800" b="1" kern="1200" dirty="0" smtClean="0">
                          <a:solidFill>
                            <a:schemeClr val="lt1"/>
                          </a:solidFill>
                          <a:effectLst/>
                          <a:latin typeface="+mn-lt"/>
                          <a:ea typeface="+mn-ea"/>
                          <a:cs typeface="+mn-cs"/>
                        </a:rPr>
                        <a:t>How do living things reproduce and why is this important in a life cycle?? </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99060">
                        <a:spcBef>
                          <a:spcPts val="710"/>
                        </a:spcBef>
                        <a:spcAft>
                          <a:spcPts val="0"/>
                        </a:spcAft>
                      </a:pPr>
                      <a:r>
                        <a:rPr lang="en-US" sz="1200" b="1">
                          <a:effectLst/>
                          <a:latin typeface="Arial" panose="020B0604020202020204" pitchFamily="34" charset="0"/>
                          <a:ea typeface="Arial MT"/>
                          <a:cs typeface="Arial MT"/>
                        </a:rPr>
                        <a:t>Key</a:t>
                      </a:r>
                      <a:r>
                        <a:rPr lang="en-US" sz="1200" b="1" spc="-10">
                          <a:effectLst/>
                          <a:latin typeface="Arial" panose="020B0604020202020204" pitchFamily="34" charset="0"/>
                          <a:ea typeface="Arial MT"/>
                          <a:cs typeface="Arial MT"/>
                        </a:rPr>
                        <a:t> </a:t>
                      </a:r>
                      <a:r>
                        <a:rPr lang="en-US" sz="1200" b="1">
                          <a:effectLst/>
                          <a:latin typeface="Arial" panose="020B0604020202020204" pitchFamily="34" charset="0"/>
                          <a:ea typeface="Arial MT"/>
                          <a:cs typeface="Arial MT"/>
                        </a:rPr>
                        <a:t>question:</a:t>
                      </a:r>
                      <a:endParaRPr lang="en-GB" sz="1800">
                        <a:effectLst/>
                        <a:latin typeface="Arial MT"/>
                        <a:ea typeface="Arial MT"/>
                        <a:cs typeface="Arial MT"/>
                      </a:endParaRPr>
                    </a:p>
                    <a:p>
                      <a:pPr marL="102870" marR="262890">
                        <a:lnSpc>
                          <a:spcPct val="95000"/>
                        </a:lnSpc>
                        <a:spcBef>
                          <a:spcPts val="520"/>
                        </a:spcBef>
                        <a:spcAft>
                          <a:spcPts val="0"/>
                        </a:spcAft>
                      </a:pPr>
                      <a:r>
                        <a:rPr lang="en-US" sz="1200">
                          <a:effectLst/>
                          <a:latin typeface="Arial" panose="020B0604020202020204" pitchFamily="34" charset="0"/>
                          <a:ea typeface="Arial MT"/>
                          <a:cs typeface="Arial MT"/>
                        </a:rPr>
                        <a:t>What</a:t>
                      </a:r>
                      <a:r>
                        <a:rPr lang="en-US" sz="1200" spc="15">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are</a:t>
                      </a:r>
                      <a:r>
                        <a:rPr lang="en-US" sz="1200" spc="2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the</a:t>
                      </a:r>
                      <a:r>
                        <a:rPr lang="en-US" sz="1200" spc="15">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seven</a:t>
                      </a:r>
                      <a:r>
                        <a:rPr lang="en-US" sz="1200" spc="2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life</a:t>
                      </a:r>
                      <a:r>
                        <a:rPr lang="en-US" sz="1200" spc="-22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processes?</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a:effectLst/>
                          <a:latin typeface="Arial" panose="020B0604020202020204" pitchFamily="34" charset="0"/>
                          <a:ea typeface="Arial MT"/>
                          <a:cs typeface="Arial MT"/>
                        </a:rPr>
                        <a:t>Key</a:t>
                      </a:r>
                      <a:r>
                        <a:rPr lang="en-US" sz="1200" b="1" spc="-10">
                          <a:effectLst/>
                          <a:latin typeface="Arial" panose="020B0604020202020204" pitchFamily="34" charset="0"/>
                          <a:ea typeface="Arial MT"/>
                          <a:cs typeface="Arial MT"/>
                        </a:rPr>
                        <a:t> </a:t>
                      </a:r>
                      <a:r>
                        <a:rPr lang="en-US" sz="1200" b="1">
                          <a:effectLst/>
                          <a:latin typeface="Arial" panose="020B0604020202020204" pitchFamily="34" charset="0"/>
                          <a:ea typeface="Arial MT"/>
                          <a:cs typeface="Arial MT"/>
                        </a:rPr>
                        <a:t>question:</a:t>
                      </a:r>
                      <a:endParaRPr lang="en-GB" sz="1800">
                        <a:effectLst/>
                        <a:latin typeface="Arial MT"/>
                        <a:ea typeface="Arial MT"/>
                        <a:cs typeface="Arial MT"/>
                      </a:endParaRPr>
                    </a:p>
                    <a:p>
                      <a:pPr marL="100330">
                        <a:spcBef>
                          <a:spcPts val="485"/>
                        </a:spcBef>
                        <a:spcAft>
                          <a:spcPts val="0"/>
                        </a:spcAft>
                      </a:pPr>
                      <a:r>
                        <a:rPr lang="en-US" sz="1200" spc="-30">
                          <a:effectLst/>
                          <a:latin typeface="Arial" panose="020B0604020202020204" pitchFamily="34" charset="0"/>
                          <a:ea typeface="Arial MT"/>
                          <a:cs typeface="Arial MT"/>
                        </a:rPr>
                        <a:t>How do mammals reproduce?</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a:effectLst/>
                          <a:latin typeface="Arial" panose="020B0604020202020204" pitchFamily="34" charset="0"/>
                          <a:ea typeface="Arial MT"/>
                          <a:cs typeface="Arial MT"/>
                        </a:rPr>
                        <a:t>Key</a:t>
                      </a:r>
                      <a:r>
                        <a:rPr lang="en-US" sz="1200" b="1" spc="-10">
                          <a:effectLst/>
                          <a:latin typeface="Arial" panose="020B0604020202020204" pitchFamily="34" charset="0"/>
                          <a:ea typeface="Arial MT"/>
                          <a:cs typeface="Arial MT"/>
                        </a:rPr>
                        <a:t> </a:t>
                      </a:r>
                      <a:r>
                        <a:rPr lang="en-US" sz="1200" b="1">
                          <a:effectLst/>
                          <a:latin typeface="Arial" panose="020B0604020202020204" pitchFamily="34" charset="0"/>
                          <a:ea typeface="Arial MT"/>
                          <a:cs typeface="Arial MT"/>
                        </a:rPr>
                        <a:t>question:</a:t>
                      </a:r>
                      <a:endParaRPr lang="en-GB" sz="1800">
                        <a:effectLst/>
                        <a:latin typeface="Arial MT"/>
                        <a:ea typeface="Arial MT"/>
                        <a:cs typeface="Arial MT"/>
                      </a:endParaRPr>
                    </a:p>
                    <a:p>
                      <a:pPr marL="101600" marR="119380">
                        <a:lnSpc>
                          <a:spcPct val="95000"/>
                        </a:lnSpc>
                        <a:spcBef>
                          <a:spcPts val="520"/>
                        </a:spcBef>
                        <a:spcAft>
                          <a:spcPts val="0"/>
                        </a:spcAft>
                      </a:pPr>
                      <a:r>
                        <a:rPr lang="en-US" sz="1200" spc="-30">
                          <a:effectLst/>
                          <a:latin typeface="Arial" panose="020B0604020202020204" pitchFamily="34" charset="0"/>
                          <a:ea typeface="Arial MT"/>
                          <a:cs typeface="Arial MT"/>
                        </a:rPr>
                        <a:t>Do animals reproduce in the</a:t>
                      </a:r>
                      <a:r>
                        <a:rPr lang="en-US" sz="1200" spc="-220">
                          <a:effectLst/>
                          <a:latin typeface="Arial MT"/>
                          <a:ea typeface="Arial MT"/>
                          <a:cs typeface="Arial MT"/>
                        </a:rPr>
                        <a:t> </a:t>
                      </a:r>
                      <a:r>
                        <a:rPr lang="en-US" sz="1200">
                          <a:effectLst/>
                          <a:latin typeface="Arial" panose="020B0604020202020204" pitchFamily="34" charset="0"/>
                          <a:ea typeface="Arial MT"/>
                          <a:cs typeface="Arial MT"/>
                        </a:rPr>
                        <a:t>same</a:t>
                      </a:r>
                      <a:r>
                        <a:rPr lang="en-US" sz="1200" spc="-1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way?</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a:effectLst/>
                          <a:latin typeface="Arial" panose="020B0604020202020204" pitchFamily="34" charset="0"/>
                          <a:ea typeface="Arial MT"/>
                          <a:cs typeface="Arial MT"/>
                        </a:rPr>
                        <a:t>Key question:</a:t>
                      </a:r>
                      <a:endParaRPr lang="en-GB" sz="1800">
                        <a:effectLst/>
                        <a:latin typeface="Arial MT"/>
                        <a:ea typeface="Arial MT"/>
                        <a:cs typeface="Arial MT"/>
                      </a:endParaRPr>
                    </a:p>
                    <a:p>
                      <a:pPr marL="100330">
                        <a:spcBef>
                          <a:spcPts val="485"/>
                        </a:spcBef>
                        <a:spcAft>
                          <a:spcPts val="0"/>
                        </a:spcAft>
                      </a:pPr>
                      <a:r>
                        <a:rPr lang="en-US" sz="1200">
                          <a:effectLst/>
                          <a:latin typeface="Arial" panose="020B0604020202020204" pitchFamily="34" charset="0"/>
                          <a:ea typeface="Arial MT"/>
                          <a:cs typeface="Arial MT"/>
                        </a:rPr>
                        <a:t>How do plants reproduce?</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a:effectLst/>
                          <a:latin typeface="Arial" panose="020B0604020202020204" pitchFamily="34" charset="0"/>
                          <a:ea typeface="Arial MT"/>
                          <a:cs typeface="Arial MT"/>
                        </a:rPr>
                        <a:t>Key</a:t>
                      </a:r>
                      <a:r>
                        <a:rPr lang="en-US" sz="1200" b="1" spc="-10">
                          <a:effectLst/>
                          <a:latin typeface="Arial" panose="020B0604020202020204" pitchFamily="34" charset="0"/>
                          <a:ea typeface="Arial MT"/>
                          <a:cs typeface="Arial MT"/>
                        </a:rPr>
                        <a:t> </a:t>
                      </a:r>
                      <a:r>
                        <a:rPr lang="en-US" sz="1200" b="1">
                          <a:effectLst/>
                          <a:latin typeface="Arial" panose="020B0604020202020204" pitchFamily="34" charset="0"/>
                          <a:ea typeface="Arial MT"/>
                          <a:cs typeface="Arial MT"/>
                        </a:rPr>
                        <a:t>question:</a:t>
                      </a:r>
                      <a:endParaRPr lang="en-GB" sz="1800">
                        <a:effectLst/>
                        <a:latin typeface="Arial MT"/>
                        <a:ea typeface="Arial MT"/>
                        <a:cs typeface="Arial MT"/>
                      </a:endParaRPr>
                    </a:p>
                    <a:p>
                      <a:pPr marL="95885">
                        <a:spcBef>
                          <a:spcPts val="485"/>
                        </a:spcBef>
                        <a:spcAft>
                          <a:spcPts val="0"/>
                        </a:spcAft>
                      </a:pPr>
                      <a:r>
                        <a:rPr lang="en-US" sz="1200">
                          <a:effectLst/>
                          <a:latin typeface="Arial" panose="020B0604020202020204" pitchFamily="34" charset="0"/>
                          <a:ea typeface="Arial MT"/>
                          <a:cs typeface="Arial MT"/>
                        </a:rPr>
                        <a:t>What</a:t>
                      </a:r>
                      <a:r>
                        <a:rPr lang="en-US" sz="1200" spc="1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is</a:t>
                      </a:r>
                      <a:r>
                        <a:rPr lang="en-US" sz="1200" spc="1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a</a:t>
                      </a:r>
                      <a:r>
                        <a:rPr lang="en-US" sz="1200" spc="1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life</a:t>
                      </a:r>
                      <a:r>
                        <a:rPr lang="en-US" sz="1200" spc="10">
                          <a:effectLst/>
                          <a:latin typeface="Arial" panose="020B0604020202020204" pitchFamily="34" charset="0"/>
                          <a:ea typeface="Arial MT"/>
                          <a:cs typeface="Arial MT"/>
                        </a:rPr>
                        <a:t> </a:t>
                      </a:r>
                      <a:r>
                        <a:rPr lang="en-US" sz="1200">
                          <a:effectLst/>
                          <a:latin typeface="Arial" panose="020B0604020202020204" pitchFamily="34" charset="0"/>
                          <a:ea typeface="Arial MT"/>
                          <a:cs typeface="Arial MT"/>
                        </a:rPr>
                        <a:t>cycle?</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200" b="1" dirty="0">
                          <a:effectLst/>
                          <a:latin typeface="Arial" panose="020B0604020202020204" pitchFamily="34" charset="0"/>
                          <a:ea typeface="Arial MT"/>
                          <a:cs typeface="Arial MT"/>
                        </a:rPr>
                        <a:t>Key</a:t>
                      </a:r>
                      <a:r>
                        <a:rPr lang="en-US" sz="1200" b="1" spc="-10" dirty="0">
                          <a:effectLst/>
                          <a:latin typeface="Arial" panose="020B0604020202020204" pitchFamily="34" charset="0"/>
                          <a:ea typeface="Arial MT"/>
                          <a:cs typeface="Arial MT"/>
                        </a:rPr>
                        <a:t> </a:t>
                      </a:r>
                      <a:r>
                        <a:rPr lang="en-US" sz="1200" b="1" dirty="0">
                          <a:effectLst/>
                          <a:latin typeface="Arial" panose="020B0604020202020204" pitchFamily="34" charset="0"/>
                          <a:ea typeface="Arial MT"/>
                          <a:cs typeface="Arial MT"/>
                        </a:rPr>
                        <a:t>question:</a:t>
                      </a:r>
                      <a:endParaRPr lang="en-GB" sz="1800" dirty="0">
                        <a:effectLst/>
                        <a:latin typeface="Arial MT"/>
                        <a:ea typeface="Arial MT"/>
                        <a:cs typeface="Arial MT"/>
                      </a:endParaRPr>
                    </a:p>
                    <a:p>
                      <a:pPr marL="92710" marR="137795">
                        <a:lnSpc>
                          <a:spcPct val="95000"/>
                        </a:lnSpc>
                        <a:spcBef>
                          <a:spcPts val="520"/>
                        </a:spcBef>
                        <a:spcAft>
                          <a:spcPts val="0"/>
                        </a:spcAft>
                      </a:pPr>
                      <a:r>
                        <a:rPr lang="en-US" sz="1200" spc="-20" dirty="0">
                          <a:effectLst/>
                          <a:latin typeface="Arial" panose="020B0604020202020204" pitchFamily="34" charset="0"/>
                          <a:ea typeface="Arial MT"/>
                          <a:cs typeface="Arial MT"/>
                        </a:rPr>
                        <a:t>What are the stages in a life</a:t>
                      </a:r>
                      <a:r>
                        <a:rPr lang="en-US" sz="1200" spc="-235" dirty="0">
                          <a:effectLst/>
                          <a:latin typeface="Arial MT"/>
                          <a:ea typeface="Arial MT"/>
                          <a:cs typeface="Arial MT"/>
                        </a:rPr>
                        <a:t> </a:t>
                      </a:r>
                      <a:r>
                        <a:rPr lang="en-US" sz="1200" dirty="0">
                          <a:effectLst/>
                          <a:latin typeface="Arial" panose="020B0604020202020204" pitchFamily="34" charset="0"/>
                          <a:ea typeface="Arial MT"/>
                          <a:cs typeface="Arial MT"/>
                        </a:rPr>
                        <a:t>cycle</a:t>
                      </a:r>
                      <a:r>
                        <a:rPr lang="en-US" sz="1200" spc="-15" dirty="0">
                          <a:effectLst/>
                          <a:latin typeface="Arial" panose="020B0604020202020204" pitchFamily="34" charset="0"/>
                          <a:ea typeface="Arial MT"/>
                          <a:cs typeface="Arial MT"/>
                        </a:rPr>
                        <a:t> </a:t>
                      </a:r>
                      <a:r>
                        <a:rPr lang="en-US" sz="1200" dirty="0">
                          <a:effectLst/>
                          <a:latin typeface="Arial" panose="020B0604020202020204" pitchFamily="34" charset="0"/>
                          <a:ea typeface="Arial MT"/>
                          <a:cs typeface="Arial MT"/>
                        </a:rPr>
                        <a:t>of</a:t>
                      </a:r>
                      <a:r>
                        <a:rPr lang="en-US" sz="1200" spc="-15" dirty="0">
                          <a:effectLst/>
                          <a:latin typeface="Arial" panose="020B0604020202020204" pitchFamily="34" charset="0"/>
                          <a:ea typeface="Arial MT"/>
                          <a:cs typeface="Arial MT"/>
                        </a:rPr>
                        <a:t> </a:t>
                      </a:r>
                      <a:r>
                        <a:rPr lang="en-US" sz="1200" dirty="0">
                          <a:effectLst/>
                          <a:latin typeface="Arial" panose="020B0604020202020204" pitchFamily="34" charset="0"/>
                          <a:ea typeface="Arial MT"/>
                          <a:cs typeface="Arial MT"/>
                        </a:rPr>
                        <a:t>a</a:t>
                      </a:r>
                      <a:r>
                        <a:rPr lang="en-US" sz="1200" spc="-15" dirty="0">
                          <a:effectLst/>
                          <a:latin typeface="Arial" panose="020B0604020202020204" pitchFamily="34" charset="0"/>
                          <a:ea typeface="Arial MT"/>
                          <a:cs typeface="Arial MT"/>
                        </a:rPr>
                        <a:t> </a:t>
                      </a:r>
                      <a:r>
                        <a:rPr lang="en-US" sz="1200" dirty="0">
                          <a:effectLst/>
                          <a:latin typeface="Arial" panose="020B0604020202020204" pitchFamily="34" charset="0"/>
                          <a:ea typeface="Arial MT"/>
                          <a:cs typeface="Arial MT"/>
                        </a:rPr>
                        <a:t>plant?</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1990380" y="1503484"/>
            <a:ext cx="5529250" cy="2286001"/>
            <a:chOff x="1704781" y="1763526"/>
            <a:chExt cx="4812632" cy="1224561"/>
          </a:xfrm>
        </p:grpSpPr>
        <p:sp>
          <p:nvSpPr>
            <p:cNvPr id="13" name="Rectangle 12"/>
            <p:cNvSpPr/>
            <p:nvPr/>
          </p:nvSpPr>
          <p:spPr>
            <a:xfrm>
              <a:off x="1704781" y="1927318"/>
              <a:ext cx="4812632" cy="1060769"/>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the seven life processes that distinguish living from</a:t>
              </a:r>
            </a:p>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non-living things. They will consolidate and extend previous learning on the life cycles of plants and animals, comparing and describing differences in the life cycles of mammals, amphibians, reptiles, birds and insects. They will learn how animals and plants reproduce; comparing differences and similarities between five different animal groups.</a:t>
              </a: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22256" y="1503483"/>
            <a:ext cx="4541479" cy="5249008"/>
            <a:chOff x="6694675" y="1763526"/>
            <a:chExt cx="5142148" cy="1508863"/>
          </a:xfrm>
        </p:grpSpPr>
        <p:sp>
          <p:nvSpPr>
            <p:cNvPr id="16" name="Text Box 3"/>
            <p:cNvSpPr txBox="1">
              <a:spLocks noChangeArrowheads="1"/>
            </p:cNvSpPr>
            <p:nvPr/>
          </p:nvSpPr>
          <p:spPr bwMode="auto">
            <a:xfrm>
              <a:off x="6755189" y="1859499"/>
              <a:ext cx="5081634" cy="141289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confuse mating and reproduction. Reproduction is the combining of genetic material from a male and female part to produce new life. Both animals and plants reproduce sexually however animals have to mate in order for them to reproduce</a:t>
              </a:r>
              <a:r>
                <a:rPr lang="en-GB" altLang="en-US" sz="1400" dirty="0" smtClean="0">
                  <a:solidFill>
                    <a:prstClr val="black"/>
                  </a:solidFill>
                  <a:latin typeface="Arial" panose="020B0604020202020204" pitchFamily="34" charset="0"/>
                  <a:ea typeface="Arial" panose="020B0604020202020204" pitchFamily="34" charset="0"/>
                </a:rPr>
                <a:t>.</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 </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think that the first stage of each life cycle is the egg; every life cycle begins with the egg. Labelling the 'egg' as the first stage would be incorrect as the stages in a life cycle are repeated and there is no first or last stage</a:t>
              </a:r>
              <a:r>
                <a:rPr lang="en-GB" altLang="en-US" sz="1400" dirty="0" smtClean="0">
                  <a:solidFill>
                    <a:prstClr val="black"/>
                  </a:solidFill>
                  <a:latin typeface="Arial" panose="020B0604020202020204" pitchFamily="34" charset="0"/>
                  <a:ea typeface="Arial" panose="020B0604020202020204" pitchFamily="34" charset="0"/>
                </a:rPr>
                <a:t>.</a:t>
              </a:r>
            </a:p>
            <a:p>
              <a:pPr marL="285750" lvl="0" indent="-285750" eaLnBrk="0" fontAlgn="base" hangingPunct="0">
                <a:spcBef>
                  <a:spcPct val="0"/>
                </a:spcBef>
                <a:spcAft>
                  <a:spcPct val="0"/>
                </a:spcAft>
                <a:buFontTx/>
                <a:buChar char="-"/>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When discussing how mammals reproduce (and humans in particular) children may think that babies are conceived in the stomach. It is important that the children understand that stomachs are for food, not babies.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Fertilisation </a:t>
              </a:r>
              <a:r>
                <a:rPr lang="en-GB" altLang="en-US" sz="1400" dirty="0">
                  <a:solidFill>
                    <a:prstClr val="black"/>
                  </a:solidFill>
                  <a:latin typeface="Arial" panose="020B0604020202020204" pitchFamily="34" charset="0"/>
                  <a:ea typeface="Arial" panose="020B0604020202020204" pitchFamily="34" charset="0"/>
                </a:rPr>
                <a:t>takes place naturally in the fallopian tube (oviduct) of the female reproductive system and the fertilised egg, which develops into a ball of cells over time, develops in the uterus (womb) of the female to become a baby.</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1990380" y="3857225"/>
            <a:ext cx="5529250" cy="1471020"/>
            <a:chOff x="1996878" y="5144409"/>
            <a:chExt cx="7085112" cy="840505"/>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8" y="5442691"/>
              <a:ext cx="7065152" cy="542223"/>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lvl="0" indent="-342900">
                <a:lnSpc>
                  <a:spcPts val="1070"/>
                </a:lnSpc>
                <a:spcBef>
                  <a:spcPts val="620"/>
                </a:spcBef>
                <a:spcAft>
                  <a:spcPts val="0"/>
                </a:spcAft>
                <a:buSzPts val="950"/>
                <a:buFont typeface="Arial MT"/>
                <a:buChar char="•"/>
                <a:tabLst>
                  <a:tab pos="180340" algn="l"/>
                </a:tabLst>
              </a:pPr>
              <a:r>
                <a:rPr lang="en-US" sz="1200" spc="-50" dirty="0" smtClean="0">
                  <a:effectLst/>
                  <a:latin typeface="Arial" panose="020B0604020202020204" pitchFamily="34" charset="0"/>
                  <a:ea typeface="Arial MT"/>
                  <a:cs typeface="Arial MT"/>
                </a:rPr>
                <a:t>describe the differences in the life cycles of a mammal, an amphibian, a reptile, an insect and a bird</a:t>
              </a:r>
              <a:endParaRPr lang="en-GB" sz="1600" dirty="0" smtClean="0">
                <a:effectLst/>
                <a:latin typeface="Arial MT"/>
                <a:ea typeface="Arial MT"/>
                <a:cs typeface="Arial MT"/>
              </a:endParaRPr>
            </a:p>
            <a:p>
              <a:pPr marL="342900" lvl="0" indent="-342900">
                <a:lnSpc>
                  <a:spcPts val="1070"/>
                </a:lnSpc>
                <a:spcAft>
                  <a:spcPts val="0"/>
                </a:spcAft>
                <a:buSzPts val="950"/>
                <a:buFont typeface="Arial MT"/>
                <a:buChar char="•"/>
                <a:tabLst>
                  <a:tab pos="180340" algn="l"/>
                </a:tabLst>
              </a:pPr>
              <a:r>
                <a:rPr lang="en-US" sz="1200" dirty="0" smtClean="0">
                  <a:effectLst/>
                  <a:latin typeface="Arial" panose="020B0604020202020204" pitchFamily="34" charset="0"/>
                  <a:ea typeface="Arial MT"/>
                  <a:cs typeface="Arial MT"/>
                </a:rPr>
                <a:t>describe</a:t>
              </a:r>
              <a:r>
                <a:rPr lang="en-US" sz="1200" spc="1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the</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life</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process</a:t>
              </a:r>
              <a:r>
                <a:rPr lang="en-US" sz="1200" spc="1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of</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reproduction</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in</a:t>
              </a:r>
              <a:r>
                <a:rPr lang="en-US" sz="1200" spc="15"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some</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plants</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and</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animals.</a:t>
              </a:r>
              <a:endParaRPr lang="en-GB" sz="1600" dirty="0">
                <a:effectLst/>
                <a:latin typeface="Arial MT"/>
                <a:ea typeface="Arial MT"/>
                <a:cs typeface="Arial MT"/>
              </a:endParaRPr>
            </a:p>
          </p:txBody>
        </p:sp>
      </p:grpSp>
      <p:sp>
        <p:nvSpPr>
          <p:cNvPr id="22" name="Content Placeholder 2"/>
          <p:cNvSpPr txBox="1">
            <a:spLocks/>
          </p:cNvSpPr>
          <p:nvPr/>
        </p:nvSpPr>
        <p:spPr>
          <a:xfrm>
            <a:off x="72655" y="1503484"/>
            <a:ext cx="1861653"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1800" b="1" dirty="0" smtClean="0"/>
              <a:t>Key vocabulary </a:t>
            </a:r>
            <a:r>
              <a:rPr lang="en-GB" sz="1800" dirty="0" smtClean="0"/>
              <a:t>– </a:t>
            </a:r>
          </a:p>
          <a:p>
            <a:pPr marL="0" indent="0">
              <a:lnSpc>
                <a:spcPct val="100000"/>
              </a:lnSpc>
              <a:spcBef>
                <a:spcPts val="0"/>
              </a:spcBef>
              <a:buNone/>
            </a:pPr>
            <a:r>
              <a:rPr lang="en-GB" sz="1200" b="1" dirty="0"/>
              <a:t>fertilisation</a:t>
            </a:r>
            <a:r>
              <a:rPr lang="en-GB" sz="1200" dirty="0"/>
              <a:t> – the point at which the sperm from the pollen meets the egg in the ovary</a:t>
            </a:r>
          </a:p>
          <a:p>
            <a:pPr marL="0" indent="0">
              <a:lnSpc>
                <a:spcPct val="100000"/>
              </a:lnSpc>
              <a:spcBef>
                <a:spcPts val="0"/>
              </a:spcBef>
              <a:buNone/>
            </a:pPr>
            <a:r>
              <a:rPr lang="en-GB" sz="1200" b="1" dirty="0"/>
              <a:t>pollination</a:t>
            </a:r>
            <a:r>
              <a:rPr lang="en-GB" sz="1200" dirty="0"/>
              <a:t> – the process by which the pollen reaches the stigma</a:t>
            </a:r>
          </a:p>
          <a:p>
            <a:pPr marL="0" indent="0">
              <a:lnSpc>
                <a:spcPct val="100000"/>
              </a:lnSpc>
              <a:spcBef>
                <a:spcPts val="0"/>
              </a:spcBef>
              <a:buNone/>
            </a:pPr>
            <a:r>
              <a:rPr lang="en-GB" sz="1200" b="1" dirty="0"/>
              <a:t>pollen</a:t>
            </a:r>
            <a:r>
              <a:rPr lang="en-GB" sz="1200" dirty="0"/>
              <a:t> – granule that delivers the male genetic material to the female seed </a:t>
            </a:r>
            <a:endParaRPr lang="en-GB" sz="1200" dirty="0" smtClean="0"/>
          </a:p>
          <a:p>
            <a:pPr marL="0" indent="0">
              <a:lnSpc>
                <a:spcPct val="100000"/>
              </a:lnSpc>
              <a:spcBef>
                <a:spcPts val="0"/>
              </a:spcBef>
              <a:buNone/>
            </a:pPr>
            <a:r>
              <a:rPr lang="en-GB" sz="1200" b="1" dirty="0" smtClean="0"/>
              <a:t>stamen</a:t>
            </a:r>
            <a:r>
              <a:rPr lang="en-GB" sz="1200" dirty="0" smtClean="0"/>
              <a:t> </a:t>
            </a:r>
            <a:r>
              <a:rPr lang="en-GB" sz="1200" dirty="0"/>
              <a:t>– the male part of the flower, comprising of the anther and filament </a:t>
            </a:r>
            <a:endParaRPr lang="en-GB" sz="1200" dirty="0" smtClean="0"/>
          </a:p>
          <a:p>
            <a:pPr marL="0" indent="0">
              <a:lnSpc>
                <a:spcPct val="100000"/>
              </a:lnSpc>
              <a:spcBef>
                <a:spcPts val="0"/>
              </a:spcBef>
              <a:buNone/>
            </a:pPr>
            <a:r>
              <a:rPr lang="en-GB" sz="1200" b="1" dirty="0" smtClean="0"/>
              <a:t>pistil</a:t>
            </a:r>
            <a:r>
              <a:rPr lang="en-GB" sz="1200" dirty="0" smtClean="0"/>
              <a:t> </a:t>
            </a:r>
            <a:r>
              <a:rPr lang="en-GB" sz="1200" dirty="0"/>
              <a:t>– the female part of the flower consisting of the stigma, style and ovary</a:t>
            </a:r>
          </a:p>
          <a:p>
            <a:pPr marL="0" indent="0">
              <a:lnSpc>
                <a:spcPct val="100000"/>
              </a:lnSpc>
              <a:spcBef>
                <a:spcPts val="0"/>
              </a:spcBef>
              <a:buNone/>
            </a:pPr>
            <a:r>
              <a:rPr lang="en-GB" sz="1200" b="1" dirty="0"/>
              <a:t>seed dispersal </a:t>
            </a:r>
            <a:r>
              <a:rPr lang="en-GB" sz="1200" dirty="0"/>
              <a:t>– the method used by a plant to spread out its seeds (usually by wind, water or animals)</a:t>
            </a:r>
          </a:p>
          <a:p>
            <a:pPr marL="0" indent="0">
              <a:lnSpc>
                <a:spcPct val="100000"/>
              </a:lnSpc>
              <a:spcBef>
                <a:spcPts val="0"/>
              </a:spcBef>
              <a:buNone/>
            </a:pPr>
            <a:r>
              <a:rPr lang="en-GB" sz="1200" b="1" dirty="0"/>
              <a:t>reproduction</a:t>
            </a:r>
            <a:r>
              <a:rPr lang="en-GB" sz="1200" dirty="0"/>
              <a:t> – the combining of genetic material from two individuals to produce new life</a:t>
            </a:r>
          </a:p>
        </p:txBody>
      </p:sp>
      <p:pic>
        <p:nvPicPr>
          <p:cNvPr id="24" name="Picture 23"/>
          <p:cNvPicPr>
            <a:picLocks noChangeAspect="1"/>
          </p:cNvPicPr>
          <p:nvPr/>
        </p:nvPicPr>
        <p:blipFill>
          <a:blip r:embed="rId2"/>
          <a:stretch>
            <a:fillRect/>
          </a:stretch>
        </p:blipFill>
        <p:spPr>
          <a:xfrm>
            <a:off x="2005957" y="5385883"/>
            <a:ext cx="1566114" cy="1366608"/>
          </a:xfrm>
          <a:prstGeom prst="rect">
            <a:avLst/>
          </a:prstGeom>
        </p:spPr>
      </p:pic>
      <p:pic>
        <p:nvPicPr>
          <p:cNvPr id="25" name="Picture 24"/>
          <p:cNvPicPr>
            <a:picLocks noChangeAspect="1"/>
          </p:cNvPicPr>
          <p:nvPr/>
        </p:nvPicPr>
        <p:blipFill>
          <a:blip r:embed="rId3"/>
          <a:stretch>
            <a:fillRect/>
          </a:stretch>
        </p:blipFill>
        <p:spPr>
          <a:xfrm>
            <a:off x="3908322" y="5345829"/>
            <a:ext cx="3134647" cy="1382654"/>
          </a:xfrm>
          <a:prstGeom prst="rect">
            <a:avLst/>
          </a:prstGeom>
        </p:spPr>
      </p:pic>
    </p:spTree>
    <p:extLst>
      <p:ext uri="{BB962C8B-B14F-4D97-AF65-F5344CB8AC3E}">
        <p14:creationId xmlns:p14="http://schemas.microsoft.com/office/powerpoint/2010/main" val="374339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547739666"/>
              </p:ext>
            </p:extLst>
          </p:nvPr>
        </p:nvGraphicFramePr>
        <p:xfrm>
          <a:off x="125807" y="53646"/>
          <a:ext cx="11937928" cy="1352164"/>
        </p:xfrm>
        <a:graphic>
          <a:graphicData uri="http://schemas.openxmlformats.org/drawingml/2006/table">
            <a:tbl>
              <a:tblPr firstRow="1" bandRow="1">
                <a:tableStyleId>{5C22544A-7EE6-4342-B048-85BDC9FD1C3A}</a:tableStyleId>
              </a:tblPr>
              <a:tblGrid>
                <a:gridCol w="2984482">
                  <a:extLst>
                    <a:ext uri="{9D8B030D-6E8A-4147-A177-3AD203B41FA5}">
                      <a16:colId xmlns:a16="http://schemas.microsoft.com/office/drawing/2014/main" val="2492426390"/>
                    </a:ext>
                  </a:extLst>
                </a:gridCol>
                <a:gridCol w="2984482">
                  <a:extLst>
                    <a:ext uri="{9D8B030D-6E8A-4147-A177-3AD203B41FA5}">
                      <a16:colId xmlns:a16="http://schemas.microsoft.com/office/drawing/2014/main" val="356198671"/>
                    </a:ext>
                  </a:extLst>
                </a:gridCol>
                <a:gridCol w="2984482">
                  <a:extLst>
                    <a:ext uri="{9D8B030D-6E8A-4147-A177-3AD203B41FA5}">
                      <a16:colId xmlns:a16="http://schemas.microsoft.com/office/drawing/2014/main" val="2572164240"/>
                    </a:ext>
                  </a:extLst>
                </a:gridCol>
                <a:gridCol w="2984482">
                  <a:extLst>
                    <a:ext uri="{9D8B030D-6E8A-4147-A177-3AD203B41FA5}">
                      <a16:colId xmlns:a16="http://schemas.microsoft.com/office/drawing/2014/main" val="2683159159"/>
                    </a:ext>
                  </a:extLst>
                </a:gridCol>
              </a:tblGrid>
              <a:tr h="286516">
                <a:tc gridSpan="4">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5 – Animals including humans: </a:t>
                      </a:r>
                      <a:r>
                        <a:rPr lang="en-GB" sz="1800" b="1" kern="1200" dirty="0" smtClean="0">
                          <a:solidFill>
                            <a:schemeClr val="lt1"/>
                          </a:solidFill>
                          <a:effectLst/>
                          <a:latin typeface="+mn-lt"/>
                          <a:ea typeface="+mn-ea"/>
                          <a:cs typeface="+mn-cs"/>
                        </a:rPr>
                        <a:t>How do we change as we grow older?</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142240">
                        <a:spcBef>
                          <a:spcPts val="370"/>
                        </a:spcBef>
                        <a:spcAft>
                          <a:spcPts val="0"/>
                        </a:spcAft>
                      </a:pPr>
                      <a:r>
                        <a:rPr lang="en-GB" sz="1200" b="1">
                          <a:effectLst/>
                          <a:latin typeface="Arial" panose="020B0604020202020204" pitchFamily="34" charset="0"/>
                          <a:ea typeface="Arial MT"/>
                          <a:cs typeface="Arial MT"/>
                        </a:rPr>
                        <a:t>Key question:</a:t>
                      </a:r>
                      <a:endParaRPr lang="en-GB" sz="1100">
                        <a:effectLst/>
                        <a:latin typeface="Arial MT"/>
                        <a:ea typeface="Arial MT"/>
                        <a:cs typeface="Arial MT"/>
                      </a:endParaRPr>
                    </a:p>
                    <a:p>
                      <a:pPr marL="146050" marR="156845">
                        <a:lnSpc>
                          <a:spcPct val="93000"/>
                        </a:lnSpc>
                        <a:spcBef>
                          <a:spcPts val="265"/>
                        </a:spcBef>
                        <a:spcAft>
                          <a:spcPts val="0"/>
                        </a:spcAft>
                      </a:pPr>
                      <a:r>
                        <a:rPr lang="en-GB" sz="1200">
                          <a:effectLst/>
                          <a:latin typeface="Arial MT"/>
                          <a:ea typeface="Arial MT"/>
                          <a:cs typeface="Arial MT"/>
                        </a:rPr>
                        <a:t>How do humans change throughout their life?</a:t>
                      </a:r>
                      <a:endParaRPr lang="en-GB" sz="1100">
                        <a:effectLst/>
                        <a:latin typeface="Arial MT"/>
                        <a:ea typeface="Arial MT"/>
                        <a:cs typeface="Arial MT"/>
                      </a:endParaRPr>
                    </a:p>
                  </a:txBody>
                  <a:tcPr marL="0" marR="0" marT="0" marB="0">
                    <a:solidFill>
                      <a:schemeClr val="accent2">
                        <a:lumMod val="20000"/>
                        <a:lumOff val="80000"/>
                      </a:schemeClr>
                    </a:solidFill>
                  </a:tcPr>
                </a:tc>
                <a:tc>
                  <a:txBody>
                    <a:bodyPr/>
                    <a:lstStyle/>
                    <a:p>
                      <a:pPr marL="124460">
                        <a:spcBef>
                          <a:spcPts val="370"/>
                        </a:spcBef>
                        <a:spcAft>
                          <a:spcPts val="0"/>
                        </a:spcAft>
                      </a:pPr>
                      <a:r>
                        <a:rPr lang="en-GB" sz="1200" b="1">
                          <a:effectLst/>
                          <a:latin typeface="Arial" panose="020B0604020202020204" pitchFamily="34" charset="0"/>
                          <a:ea typeface="Arial MT"/>
                          <a:cs typeface="Arial MT"/>
                        </a:rPr>
                        <a:t>Key question:</a:t>
                      </a:r>
                      <a:endParaRPr lang="en-GB" sz="1100">
                        <a:effectLst/>
                        <a:latin typeface="Arial MT"/>
                        <a:ea typeface="Arial MT"/>
                        <a:cs typeface="Arial MT"/>
                      </a:endParaRPr>
                    </a:p>
                    <a:p>
                      <a:pPr marL="127635">
                        <a:spcBef>
                          <a:spcPts val="200"/>
                        </a:spcBef>
                        <a:spcAft>
                          <a:spcPts val="0"/>
                        </a:spcAft>
                      </a:pPr>
                      <a:r>
                        <a:rPr lang="en-GB" sz="1200">
                          <a:effectLst/>
                          <a:latin typeface="Arial MT"/>
                          <a:ea typeface="Arial MT"/>
                          <a:cs typeface="Arial MT"/>
                        </a:rPr>
                        <a:t>How do we develop in the womb?</a:t>
                      </a:r>
                      <a:endParaRPr lang="en-GB" sz="1100">
                        <a:effectLst/>
                        <a:latin typeface="Arial MT"/>
                        <a:ea typeface="Arial MT"/>
                        <a:cs typeface="Arial MT"/>
                      </a:endParaRPr>
                    </a:p>
                  </a:txBody>
                  <a:tcPr marL="0" marR="0" marT="0" marB="0">
                    <a:solidFill>
                      <a:schemeClr val="accent2">
                        <a:lumMod val="20000"/>
                        <a:lumOff val="80000"/>
                      </a:schemeClr>
                    </a:solidFill>
                  </a:tcPr>
                </a:tc>
                <a:tc>
                  <a:txBody>
                    <a:bodyPr/>
                    <a:lstStyle/>
                    <a:p>
                      <a:pPr marL="112395">
                        <a:spcBef>
                          <a:spcPts val="370"/>
                        </a:spcBef>
                        <a:spcAft>
                          <a:spcPts val="0"/>
                        </a:spcAft>
                      </a:pPr>
                      <a:r>
                        <a:rPr lang="en-GB" sz="1200" b="1">
                          <a:effectLst/>
                          <a:latin typeface="Arial" panose="020B0604020202020204" pitchFamily="34" charset="0"/>
                          <a:ea typeface="Arial MT"/>
                          <a:cs typeface="Arial MT"/>
                        </a:rPr>
                        <a:t>Key question:</a:t>
                      </a:r>
                      <a:endParaRPr lang="en-GB" sz="1100">
                        <a:effectLst/>
                        <a:latin typeface="Arial MT"/>
                        <a:ea typeface="Arial MT"/>
                        <a:cs typeface="Arial MT"/>
                      </a:endParaRPr>
                    </a:p>
                    <a:p>
                      <a:pPr marL="116205">
                        <a:spcBef>
                          <a:spcPts val="195"/>
                        </a:spcBef>
                        <a:spcAft>
                          <a:spcPts val="0"/>
                        </a:spcAft>
                      </a:pPr>
                      <a:r>
                        <a:rPr lang="en-GB" sz="1200">
                          <a:effectLst/>
                          <a:latin typeface="Arial MT"/>
                          <a:ea typeface="Arial MT"/>
                          <a:cs typeface="Arial MT"/>
                        </a:rPr>
                        <a:t>How do we change through puberty?</a:t>
                      </a:r>
                      <a:endParaRPr lang="en-GB" sz="1100">
                        <a:effectLst/>
                        <a:latin typeface="Arial MT"/>
                        <a:ea typeface="Arial MT"/>
                        <a:cs typeface="Arial MT"/>
                      </a:endParaRPr>
                    </a:p>
                  </a:txBody>
                  <a:tcPr marL="0" marR="0" marT="0" marB="0">
                    <a:solidFill>
                      <a:schemeClr val="accent2">
                        <a:lumMod val="20000"/>
                        <a:lumOff val="80000"/>
                      </a:schemeClr>
                    </a:solidFill>
                  </a:tcPr>
                </a:tc>
                <a:tc>
                  <a:txBody>
                    <a:bodyPr/>
                    <a:lstStyle/>
                    <a:p>
                      <a:pPr marL="97790">
                        <a:spcBef>
                          <a:spcPts val="365"/>
                        </a:spcBef>
                        <a:spcAft>
                          <a:spcPts val="0"/>
                        </a:spcAft>
                      </a:pPr>
                      <a:r>
                        <a:rPr lang="en-GB" sz="1200" b="1" dirty="0">
                          <a:effectLst/>
                          <a:latin typeface="Arial" panose="020B0604020202020204" pitchFamily="34" charset="0"/>
                          <a:ea typeface="Arial MT"/>
                          <a:cs typeface="Arial MT"/>
                        </a:rPr>
                        <a:t>Key question:</a:t>
                      </a:r>
                      <a:endParaRPr lang="en-GB" sz="1100" dirty="0">
                        <a:effectLst/>
                        <a:latin typeface="Arial MT"/>
                        <a:ea typeface="Arial MT"/>
                        <a:cs typeface="Arial MT"/>
                      </a:endParaRPr>
                    </a:p>
                    <a:p>
                      <a:pPr marL="101600" marR="25400">
                        <a:lnSpc>
                          <a:spcPct val="93000"/>
                        </a:lnSpc>
                        <a:spcBef>
                          <a:spcPts val="265"/>
                        </a:spcBef>
                        <a:spcAft>
                          <a:spcPts val="0"/>
                        </a:spcAft>
                      </a:pPr>
                      <a:r>
                        <a:rPr lang="en-GB" sz="1200" dirty="0">
                          <a:effectLst/>
                          <a:latin typeface="Arial MT"/>
                          <a:ea typeface="Arial MT"/>
                          <a:cs typeface="Arial MT"/>
                        </a:rPr>
                        <a:t>How do humans change as we become senior?</a:t>
                      </a:r>
                      <a:endParaRPr lang="en-GB" sz="11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815862" y="1503484"/>
            <a:ext cx="3703768" cy="2740511"/>
            <a:chOff x="1704781" y="1763526"/>
            <a:chExt cx="4812632" cy="871113"/>
          </a:xfrm>
        </p:grpSpPr>
        <p:sp>
          <p:nvSpPr>
            <p:cNvPr id="13" name="Rectangle 12"/>
            <p:cNvSpPr/>
            <p:nvPr/>
          </p:nvSpPr>
          <p:spPr>
            <a:xfrm>
              <a:off x="1704781" y="1927318"/>
              <a:ext cx="4812632" cy="707321"/>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pc="-30" dirty="0">
                  <a:latin typeface="Arial" panose="020B0604020202020204" pitchFamily="34" charset="0"/>
                  <a:ea typeface="Arial" panose="020B0604020202020204" pitchFamily="34" charset="0"/>
                </a:rPr>
                <a:t>C</a:t>
              </a:r>
              <a:r>
                <a:rPr lang="en-GB" spc="-30" dirty="0" smtClean="0">
                  <a:latin typeface="Arial" panose="020B0604020202020204" pitchFamily="34" charset="0"/>
                  <a:ea typeface="Arial" panose="020B0604020202020204" pitchFamily="34" charset="0"/>
                </a:rPr>
                <a:t>hildren will learn about the different stages of the human life cycle. They will discuss a simple timeline first before going into more depth about what happens in the womb, during puberty and when you are older.</a:t>
              </a: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dirty="0" smtClean="0">
                  <a:solidFill>
                    <a:srgbClr val="FFFFFF"/>
                  </a:solidFill>
                  <a:latin typeface="Arial" panose="020B0604020202020204" pitchFamily="34" charset="0"/>
                </a:rPr>
                <a:t>Overview of learning</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22256" y="1503483"/>
            <a:ext cx="4541479" cy="3344737"/>
            <a:chOff x="6694675" y="1763526"/>
            <a:chExt cx="5142148" cy="908872"/>
          </a:xfrm>
        </p:grpSpPr>
        <p:sp>
          <p:nvSpPr>
            <p:cNvPr id="16" name="Text Box 3"/>
            <p:cNvSpPr txBox="1">
              <a:spLocks noChangeArrowheads="1"/>
            </p:cNvSpPr>
            <p:nvPr/>
          </p:nvSpPr>
          <p:spPr bwMode="auto">
            <a:xfrm>
              <a:off x="6755189" y="1859499"/>
              <a:ext cx="5081634" cy="812899"/>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600" dirty="0">
                  <a:solidFill>
                    <a:prstClr val="black"/>
                  </a:solidFill>
                  <a:latin typeface="Arial" panose="020B0604020202020204" pitchFamily="34" charset="0"/>
                  <a:ea typeface="Arial" panose="020B0604020202020204" pitchFamily="34" charset="0"/>
                </a:rPr>
                <a:t>Children may have misconceptions about being an adult and that you stop learning as well as stop growing. </a:t>
              </a:r>
            </a:p>
            <a:p>
              <a:pPr marL="285750" lvl="0" indent="-285750" eaLnBrk="0" fontAlgn="base" hangingPunct="0">
                <a:spcBef>
                  <a:spcPct val="0"/>
                </a:spcBef>
                <a:spcAft>
                  <a:spcPct val="0"/>
                </a:spcAft>
                <a:buFontTx/>
                <a:buChar char="-"/>
              </a:pPr>
              <a:r>
                <a:rPr lang="en-GB" altLang="en-US" sz="1600" dirty="0">
                  <a:solidFill>
                    <a:prstClr val="black"/>
                  </a:solidFill>
                  <a:latin typeface="Arial" panose="020B0604020202020204" pitchFamily="34" charset="0"/>
                  <a:ea typeface="Arial" panose="020B0604020202020204" pitchFamily="34" charset="0"/>
                </a:rPr>
                <a:t>Children will need to understand that our bodies can still change when we are an adult.</a:t>
              </a:r>
            </a:p>
            <a:p>
              <a:pPr marL="285750" lvl="0" indent="-285750" eaLnBrk="0" fontAlgn="base" hangingPunct="0">
                <a:spcBef>
                  <a:spcPct val="0"/>
                </a:spcBef>
                <a:spcAft>
                  <a:spcPct val="0"/>
                </a:spcAft>
                <a:buFontTx/>
                <a:buChar char="-"/>
              </a:pPr>
              <a:r>
                <a:rPr lang="en-GB" altLang="en-US" sz="1600" dirty="0">
                  <a:solidFill>
                    <a:prstClr val="black"/>
                  </a:solidFill>
                  <a:latin typeface="Arial" panose="020B0604020202020204" pitchFamily="34" charset="0"/>
                  <a:ea typeface="Arial" panose="020B0604020202020204" pitchFamily="34" charset="0"/>
                </a:rPr>
                <a:t>Children may know what will change with their body during puberty but may not know about the opposite sex.</a:t>
              </a:r>
            </a:p>
            <a:p>
              <a:pPr marL="285750" lvl="0" indent="-285750" eaLnBrk="0" fontAlgn="base" hangingPunct="0">
                <a:spcBef>
                  <a:spcPct val="0"/>
                </a:spcBef>
                <a:spcAft>
                  <a:spcPct val="0"/>
                </a:spcAft>
                <a:buFontTx/>
                <a:buChar char="-"/>
              </a:pPr>
              <a:r>
                <a:rPr lang="en-GB" altLang="en-US" sz="1600" dirty="0">
                  <a:solidFill>
                    <a:prstClr val="black"/>
                  </a:solidFill>
                  <a:latin typeface="Arial" panose="020B0604020202020204" pitchFamily="34" charset="0"/>
                  <a:ea typeface="Arial" panose="020B0604020202020204" pitchFamily="34" charset="0"/>
                </a:rPr>
                <a:t>Children may also think that a baby grows inside its mother’s stomach where food goes. They will learn about the womb during lesson 2</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4659923" y="5455053"/>
            <a:ext cx="5752376" cy="1274687"/>
            <a:chOff x="1996878" y="5144409"/>
            <a:chExt cx="7085112" cy="568001"/>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2000" b="1" dirty="0" smtClean="0">
                  <a:solidFill>
                    <a:schemeClr val="bg1"/>
                  </a:solidFill>
                  <a:latin typeface="Arial" panose="020B0604020202020204" pitchFamily="34" charset="0"/>
                </a:rPr>
                <a:t>Knowledge And Understanding Objectives</a:t>
              </a:r>
              <a:endParaRPr kumimoji="0" lang="en-US" altLang="en-US" sz="20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7" y="5442691"/>
              <a:ext cx="7065153" cy="269719"/>
            </a:xfrm>
            <a:prstGeom prst="rect">
              <a:avLst/>
            </a:prstGeom>
            <a:ln>
              <a:solidFill>
                <a:schemeClr val="accent1"/>
              </a:solidFill>
            </a:ln>
          </p:spPr>
          <p:txBody>
            <a:bodyPr wrap="square">
              <a:spAutoFit/>
            </a:bodyPr>
            <a:lstStyle/>
            <a:p>
              <a:pPr marL="85725">
                <a:spcBef>
                  <a:spcPts val="285"/>
                </a:spcBef>
                <a:spcAft>
                  <a:spcPts val="0"/>
                </a:spcAft>
              </a:pPr>
              <a:r>
                <a:rPr lang="en-GB" sz="1600" dirty="0" smtClean="0">
                  <a:effectLst/>
                  <a:latin typeface="Arial" panose="020B0604020202020204" pitchFamily="34" charset="0"/>
                  <a:ea typeface="Arial MT"/>
                  <a:cs typeface="Arial MT"/>
                </a:rPr>
                <a:t>Pupils should be taught to:</a:t>
              </a:r>
              <a:endParaRPr lang="en-GB" dirty="0" smtClean="0">
                <a:effectLst/>
                <a:latin typeface="Arial MT"/>
                <a:ea typeface="Arial MT"/>
                <a:cs typeface="Arial MT"/>
              </a:endParaRPr>
            </a:p>
            <a:p>
              <a:pPr marL="342900" lvl="0" indent="-342900">
                <a:spcBef>
                  <a:spcPts val="415"/>
                </a:spcBef>
                <a:spcAft>
                  <a:spcPts val="0"/>
                </a:spcAft>
                <a:buSzPts val="1200"/>
                <a:buFont typeface="Arial MT"/>
                <a:buChar char="•"/>
                <a:tabLst>
                  <a:tab pos="192405" algn="l"/>
                </a:tabLst>
              </a:pPr>
              <a:r>
                <a:rPr lang="en-US" sz="1400" dirty="0" smtClean="0">
                  <a:effectLst/>
                  <a:latin typeface="Arial MT"/>
                  <a:ea typeface="Arial MT"/>
                  <a:cs typeface="Arial MT"/>
                </a:rPr>
                <a:t>describe</a:t>
              </a:r>
              <a:r>
                <a:rPr lang="en-US" sz="1400" spc="-10" dirty="0" smtClean="0">
                  <a:effectLst/>
                  <a:latin typeface="Arial MT"/>
                  <a:ea typeface="Arial MT"/>
                  <a:cs typeface="Arial MT"/>
                </a:rPr>
                <a:t> </a:t>
              </a:r>
              <a:r>
                <a:rPr lang="en-US" sz="1400" dirty="0" smtClean="0">
                  <a:effectLst/>
                  <a:latin typeface="Arial MT"/>
                  <a:ea typeface="Arial MT"/>
                  <a:cs typeface="Arial MT"/>
                </a:rPr>
                <a:t>the</a:t>
              </a:r>
              <a:r>
                <a:rPr lang="en-US" sz="1400" spc="-10" dirty="0" smtClean="0">
                  <a:effectLst/>
                  <a:latin typeface="Arial MT"/>
                  <a:ea typeface="Arial MT"/>
                  <a:cs typeface="Arial MT"/>
                </a:rPr>
                <a:t> </a:t>
              </a:r>
              <a:r>
                <a:rPr lang="en-US" sz="1400" dirty="0" smtClean="0">
                  <a:effectLst/>
                  <a:latin typeface="Arial MT"/>
                  <a:ea typeface="Arial MT"/>
                  <a:cs typeface="Arial MT"/>
                </a:rPr>
                <a:t>changes</a:t>
              </a:r>
              <a:r>
                <a:rPr lang="en-US" sz="1400" spc="-10" dirty="0" smtClean="0">
                  <a:effectLst/>
                  <a:latin typeface="Arial MT"/>
                  <a:ea typeface="Arial MT"/>
                  <a:cs typeface="Arial MT"/>
                </a:rPr>
                <a:t> </a:t>
              </a:r>
              <a:r>
                <a:rPr lang="en-US" sz="1400" dirty="0" smtClean="0">
                  <a:effectLst/>
                  <a:latin typeface="Arial MT"/>
                  <a:ea typeface="Arial MT"/>
                  <a:cs typeface="Arial MT"/>
                </a:rPr>
                <a:t>as</a:t>
              </a:r>
              <a:r>
                <a:rPr lang="en-US" sz="1400" spc="-5" dirty="0" smtClean="0">
                  <a:effectLst/>
                  <a:latin typeface="Arial MT"/>
                  <a:ea typeface="Arial MT"/>
                  <a:cs typeface="Arial MT"/>
                </a:rPr>
                <a:t> </a:t>
              </a:r>
              <a:r>
                <a:rPr lang="en-US" sz="1400" dirty="0" smtClean="0">
                  <a:effectLst/>
                  <a:latin typeface="Arial MT"/>
                  <a:ea typeface="Arial MT"/>
                  <a:cs typeface="Arial MT"/>
                </a:rPr>
                <a:t>humans</a:t>
              </a:r>
              <a:r>
                <a:rPr lang="en-US" sz="1400" spc="-10" dirty="0" smtClean="0">
                  <a:effectLst/>
                  <a:latin typeface="Arial MT"/>
                  <a:ea typeface="Arial MT"/>
                  <a:cs typeface="Arial MT"/>
                </a:rPr>
                <a:t> </a:t>
              </a:r>
              <a:r>
                <a:rPr lang="en-US" sz="1400" dirty="0" smtClean="0">
                  <a:effectLst/>
                  <a:latin typeface="Arial MT"/>
                  <a:ea typeface="Arial MT"/>
                  <a:cs typeface="Arial MT"/>
                </a:rPr>
                <a:t>develop</a:t>
              </a:r>
              <a:r>
                <a:rPr lang="en-US" sz="1400" spc="-10" dirty="0" smtClean="0">
                  <a:effectLst/>
                  <a:latin typeface="Arial MT"/>
                  <a:ea typeface="Arial MT"/>
                  <a:cs typeface="Arial MT"/>
                </a:rPr>
                <a:t> </a:t>
              </a:r>
              <a:r>
                <a:rPr lang="en-US" sz="1400" dirty="0" smtClean="0">
                  <a:effectLst/>
                  <a:latin typeface="Arial MT"/>
                  <a:ea typeface="Arial MT"/>
                  <a:cs typeface="Arial MT"/>
                </a:rPr>
                <a:t>to</a:t>
              </a:r>
              <a:r>
                <a:rPr lang="en-US" sz="1400" spc="-5" dirty="0" smtClean="0">
                  <a:effectLst/>
                  <a:latin typeface="Arial MT"/>
                  <a:ea typeface="Arial MT"/>
                  <a:cs typeface="Arial MT"/>
                </a:rPr>
                <a:t> </a:t>
              </a:r>
              <a:r>
                <a:rPr lang="en-US" sz="1400" dirty="0" smtClean="0">
                  <a:effectLst/>
                  <a:latin typeface="Arial MT"/>
                  <a:ea typeface="Arial MT"/>
                  <a:cs typeface="Arial MT"/>
                </a:rPr>
                <a:t>old</a:t>
              </a:r>
              <a:r>
                <a:rPr lang="en-US" sz="1400" spc="-10" dirty="0" smtClean="0">
                  <a:effectLst/>
                  <a:latin typeface="Arial MT"/>
                  <a:ea typeface="Arial MT"/>
                  <a:cs typeface="Arial MT"/>
                </a:rPr>
                <a:t> </a:t>
              </a:r>
              <a:r>
                <a:rPr lang="en-US" sz="1400" dirty="0" smtClean="0">
                  <a:effectLst/>
                  <a:latin typeface="Arial MT"/>
                  <a:ea typeface="Arial MT"/>
                  <a:cs typeface="Arial MT"/>
                </a:rPr>
                <a:t>age.</a:t>
              </a:r>
              <a:endParaRPr lang="en-GB" sz="1200" dirty="0">
                <a:effectLst/>
                <a:latin typeface="Arial MT"/>
                <a:ea typeface="Arial MT"/>
                <a:cs typeface="Arial MT"/>
              </a:endParaRPr>
            </a:p>
          </p:txBody>
        </p:sp>
      </p:grpSp>
      <p:sp>
        <p:nvSpPr>
          <p:cNvPr id="22" name="Content Placeholder 2"/>
          <p:cNvSpPr txBox="1">
            <a:spLocks/>
          </p:cNvSpPr>
          <p:nvPr/>
        </p:nvSpPr>
        <p:spPr>
          <a:xfrm>
            <a:off x="72654" y="1503484"/>
            <a:ext cx="3637700"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b="1" dirty="0" smtClean="0"/>
              <a:t>Key vocabulary </a:t>
            </a:r>
            <a:r>
              <a:rPr lang="en-GB" dirty="0" smtClean="0"/>
              <a:t>– </a:t>
            </a:r>
          </a:p>
          <a:p>
            <a:pPr marL="0" indent="0">
              <a:lnSpc>
                <a:spcPct val="100000"/>
              </a:lnSpc>
              <a:spcBef>
                <a:spcPts val="0"/>
              </a:spcBef>
              <a:buNone/>
            </a:pPr>
            <a:r>
              <a:rPr lang="en-GB" sz="1800" b="1" dirty="0"/>
              <a:t>birth</a:t>
            </a:r>
            <a:r>
              <a:rPr lang="en-GB" sz="1800" dirty="0"/>
              <a:t> – when your life starts as a physically separate being</a:t>
            </a:r>
          </a:p>
          <a:p>
            <a:pPr marL="0" indent="0">
              <a:lnSpc>
                <a:spcPct val="100000"/>
              </a:lnSpc>
              <a:spcBef>
                <a:spcPts val="0"/>
              </a:spcBef>
              <a:buNone/>
            </a:pPr>
            <a:r>
              <a:rPr lang="en-GB" sz="1800" b="1" dirty="0"/>
              <a:t>conception/fertilisation</a:t>
            </a:r>
            <a:r>
              <a:rPr lang="en-GB" sz="1800" dirty="0"/>
              <a:t> – when the egg and the sperm meet to begin the development of a foetus</a:t>
            </a:r>
          </a:p>
          <a:p>
            <a:pPr marL="0" indent="0">
              <a:lnSpc>
                <a:spcPct val="100000"/>
              </a:lnSpc>
              <a:spcBef>
                <a:spcPts val="0"/>
              </a:spcBef>
              <a:buNone/>
            </a:pPr>
            <a:r>
              <a:rPr lang="en-GB" sz="1800" b="1" dirty="0"/>
              <a:t>death</a:t>
            </a:r>
            <a:r>
              <a:rPr lang="en-GB" sz="1800" dirty="0"/>
              <a:t> – when the life cycle ends</a:t>
            </a:r>
          </a:p>
          <a:p>
            <a:pPr marL="0" indent="0">
              <a:lnSpc>
                <a:spcPct val="100000"/>
              </a:lnSpc>
              <a:spcBef>
                <a:spcPts val="0"/>
              </a:spcBef>
              <a:buNone/>
            </a:pPr>
            <a:r>
              <a:rPr lang="en-GB" sz="1800" b="1" dirty="0"/>
              <a:t>develop</a:t>
            </a:r>
            <a:r>
              <a:rPr lang="en-GB" sz="1800" dirty="0"/>
              <a:t> – to grow to become more mature or advanced</a:t>
            </a:r>
          </a:p>
          <a:p>
            <a:pPr marL="0" indent="0">
              <a:lnSpc>
                <a:spcPct val="100000"/>
              </a:lnSpc>
              <a:spcBef>
                <a:spcPts val="0"/>
              </a:spcBef>
              <a:buNone/>
            </a:pPr>
            <a:r>
              <a:rPr lang="en-GB" sz="1800" b="1" dirty="0"/>
              <a:t>egg</a:t>
            </a:r>
            <a:r>
              <a:rPr lang="en-GB" sz="1800" dirty="0"/>
              <a:t> – the female sex cell</a:t>
            </a:r>
          </a:p>
          <a:p>
            <a:pPr marL="0" indent="0">
              <a:lnSpc>
                <a:spcPct val="100000"/>
              </a:lnSpc>
              <a:spcBef>
                <a:spcPts val="0"/>
              </a:spcBef>
              <a:buNone/>
            </a:pPr>
            <a:r>
              <a:rPr lang="en-GB" sz="1800" dirty="0"/>
              <a:t>foetus – a baby that is still developing in the womb</a:t>
            </a:r>
          </a:p>
          <a:p>
            <a:pPr marL="0" indent="0">
              <a:lnSpc>
                <a:spcPct val="100000"/>
              </a:lnSpc>
              <a:spcBef>
                <a:spcPts val="0"/>
              </a:spcBef>
              <a:buNone/>
            </a:pPr>
            <a:r>
              <a:rPr lang="en-GB" sz="1800" b="1" dirty="0"/>
              <a:t>puberty</a:t>
            </a:r>
            <a:r>
              <a:rPr lang="en-GB" sz="1800" dirty="0"/>
              <a:t> – a time in the human life cycle when the body goes through changes to become an adult</a:t>
            </a:r>
          </a:p>
          <a:p>
            <a:pPr marL="0" indent="0">
              <a:lnSpc>
                <a:spcPct val="100000"/>
              </a:lnSpc>
              <a:spcBef>
                <a:spcPts val="0"/>
              </a:spcBef>
              <a:buNone/>
            </a:pPr>
            <a:r>
              <a:rPr lang="en-GB" sz="1800" b="1" dirty="0"/>
              <a:t>sperm</a:t>
            </a:r>
            <a:r>
              <a:rPr lang="en-GB" sz="1800" dirty="0"/>
              <a:t> – the male sex cell</a:t>
            </a:r>
          </a:p>
          <a:p>
            <a:pPr marL="0" indent="0">
              <a:lnSpc>
                <a:spcPct val="100000"/>
              </a:lnSpc>
              <a:spcBef>
                <a:spcPts val="0"/>
              </a:spcBef>
              <a:buNone/>
            </a:pPr>
            <a:r>
              <a:rPr lang="en-GB" sz="1800" b="1" dirty="0"/>
              <a:t>womb</a:t>
            </a:r>
            <a:r>
              <a:rPr lang="en-GB" sz="1800" dirty="0"/>
              <a:t> – an organ in which the foetus grows and develops</a:t>
            </a:r>
          </a:p>
        </p:txBody>
      </p:sp>
      <p:pic>
        <p:nvPicPr>
          <p:cNvPr id="24" name="Picture 23"/>
          <p:cNvPicPr>
            <a:picLocks noChangeAspect="1"/>
          </p:cNvPicPr>
          <p:nvPr/>
        </p:nvPicPr>
        <p:blipFill>
          <a:blip r:embed="rId2"/>
          <a:stretch>
            <a:fillRect/>
          </a:stretch>
        </p:blipFill>
        <p:spPr>
          <a:xfrm>
            <a:off x="10497621" y="5455053"/>
            <a:ext cx="1566114" cy="1366608"/>
          </a:xfrm>
          <a:prstGeom prst="rect">
            <a:avLst/>
          </a:prstGeom>
        </p:spPr>
      </p:pic>
      <p:pic>
        <p:nvPicPr>
          <p:cNvPr id="23" name="Picture 22"/>
          <p:cNvPicPr>
            <a:picLocks noChangeAspect="1"/>
          </p:cNvPicPr>
          <p:nvPr/>
        </p:nvPicPr>
        <p:blipFill>
          <a:blip r:embed="rId3"/>
          <a:stretch>
            <a:fillRect/>
          </a:stretch>
        </p:blipFill>
        <p:spPr>
          <a:xfrm>
            <a:off x="6070571" y="4057203"/>
            <a:ext cx="1419808" cy="1353527"/>
          </a:xfrm>
          <a:prstGeom prst="rect">
            <a:avLst/>
          </a:prstGeom>
        </p:spPr>
      </p:pic>
    </p:spTree>
    <p:extLst>
      <p:ext uri="{BB962C8B-B14F-4D97-AF65-F5344CB8AC3E}">
        <p14:creationId xmlns:p14="http://schemas.microsoft.com/office/powerpoint/2010/main" val="758889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463646979"/>
              </p:ext>
            </p:extLst>
          </p:nvPr>
        </p:nvGraphicFramePr>
        <p:xfrm>
          <a:off x="125807" y="53646"/>
          <a:ext cx="11917024" cy="1496060"/>
        </p:xfrm>
        <a:graphic>
          <a:graphicData uri="http://schemas.openxmlformats.org/drawingml/2006/table">
            <a:tbl>
              <a:tblPr firstRow="1" bandRow="1">
                <a:tableStyleId>{5C22544A-7EE6-4342-B048-85BDC9FD1C3A}</a:tableStyleId>
              </a:tblPr>
              <a:tblGrid>
                <a:gridCol w="1702432">
                  <a:extLst>
                    <a:ext uri="{9D8B030D-6E8A-4147-A177-3AD203B41FA5}">
                      <a16:colId xmlns:a16="http://schemas.microsoft.com/office/drawing/2014/main" val="2492426390"/>
                    </a:ext>
                  </a:extLst>
                </a:gridCol>
                <a:gridCol w="1702432">
                  <a:extLst>
                    <a:ext uri="{9D8B030D-6E8A-4147-A177-3AD203B41FA5}">
                      <a16:colId xmlns:a16="http://schemas.microsoft.com/office/drawing/2014/main" val="356198671"/>
                    </a:ext>
                  </a:extLst>
                </a:gridCol>
                <a:gridCol w="1702432">
                  <a:extLst>
                    <a:ext uri="{9D8B030D-6E8A-4147-A177-3AD203B41FA5}">
                      <a16:colId xmlns:a16="http://schemas.microsoft.com/office/drawing/2014/main" val="2572164240"/>
                    </a:ext>
                  </a:extLst>
                </a:gridCol>
                <a:gridCol w="1702432">
                  <a:extLst>
                    <a:ext uri="{9D8B030D-6E8A-4147-A177-3AD203B41FA5}">
                      <a16:colId xmlns:a16="http://schemas.microsoft.com/office/drawing/2014/main" val="2683159159"/>
                    </a:ext>
                  </a:extLst>
                </a:gridCol>
                <a:gridCol w="1702432">
                  <a:extLst>
                    <a:ext uri="{9D8B030D-6E8A-4147-A177-3AD203B41FA5}">
                      <a16:colId xmlns:a16="http://schemas.microsoft.com/office/drawing/2014/main" val="3043283335"/>
                    </a:ext>
                  </a:extLst>
                </a:gridCol>
                <a:gridCol w="1702432">
                  <a:extLst>
                    <a:ext uri="{9D8B030D-6E8A-4147-A177-3AD203B41FA5}">
                      <a16:colId xmlns:a16="http://schemas.microsoft.com/office/drawing/2014/main" val="2541247236"/>
                    </a:ext>
                  </a:extLst>
                </a:gridCol>
                <a:gridCol w="1702432">
                  <a:extLst>
                    <a:ext uri="{9D8B030D-6E8A-4147-A177-3AD203B41FA5}">
                      <a16:colId xmlns:a16="http://schemas.microsoft.com/office/drawing/2014/main" val="2775336578"/>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5 – Properties and changes in materials: </a:t>
                      </a:r>
                      <a:r>
                        <a:rPr lang="en-US" sz="1800" b="1" kern="1200" dirty="0" smtClean="0">
                          <a:solidFill>
                            <a:schemeClr val="lt1"/>
                          </a:solidFill>
                          <a:effectLst/>
                          <a:latin typeface="+mn-lt"/>
                          <a:ea typeface="+mn-ea"/>
                          <a:cs typeface="+mn-cs"/>
                        </a:rPr>
                        <a:t>How do materials change?</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tc>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tc>
                  <a:txBody>
                    <a:bodyPr/>
                    <a:lstStyle/>
                    <a:p>
                      <a:r>
                        <a:rPr lang="en-GB" sz="1400" dirty="0" smtClean="0"/>
                        <a:t>Lesson 7</a:t>
                      </a:r>
                      <a:endParaRPr lang="en-GB" sz="1400" dirty="0"/>
                    </a:p>
                  </a:txBody>
                  <a:tcPr>
                    <a:solidFill>
                      <a:schemeClr val="accent2"/>
                    </a:solidFill>
                  </a:tcPr>
                </a:tc>
                <a:extLst>
                  <a:ext uri="{0D108BD9-81ED-4DB2-BD59-A6C34878D82A}">
                    <a16:rowId xmlns:a16="http://schemas.microsoft.com/office/drawing/2014/main" val="248177855"/>
                  </a:ext>
                </a:extLst>
              </a:tr>
              <a:tr h="681604">
                <a:tc>
                  <a:txBody>
                    <a:bodyPr/>
                    <a:lstStyle/>
                    <a:p>
                      <a:pPr marL="99060">
                        <a:spcBef>
                          <a:spcPts val="755"/>
                        </a:spcBef>
                        <a:spcAft>
                          <a:spcPts val="0"/>
                        </a:spcAft>
                      </a:pPr>
                      <a:r>
                        <a:rPr lang="en-US" sz="12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102870">
                        <a:spcBef>
                          <a:spcPts val="545"/>
                        </a:spcBef>
                        <a:spcAft>
                          <a:spcPts val="0"/>
                        </a:spcAft>
                      </a:pPr>
                      <a:r>
                        <a:rPr lang="en-GB" sz="1200" dirty="0" smtClean="0">
                          <a:effectLst/>
                          <a:latin typeface="Arial MT"/>
                          <a:ea typeface="Arial MT"/>
                          <a:cs typeface="Arial MT"/>
                        </a:rPr>
                        <a:t>What are the properties of solids, liquids and gases?</a:t>
                      </a:r>
                      <a:endParaRPr lang="en-GB" sz="20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55"/>
                        </a:spcBef>
                        <a:spcAft>
                          <a:spcPts val="0"/>
                        </a:spcAft>
                      </a:pPr>
                      <a:r>
                        <a:rPr lang="en-US" sz="12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99060">
                        <a:spcBef>
                          <a:spcPts val="540"/>
                        </a:spcBef>
                        <a:spcAft>
                          <a:spcPts val="0"/>
                        </a:spcAft>
                      </a:pPr>
                      <a:r>
                        <a:rPr lang="en-GB" sz="1200" dirty="0" smtClean="0">
                          <a:effectLst/>
                          <a:latin typeface="Arial MT"/>
                          <a:ea typeface="Arial MT"/>
                          <a:cs typeface="Arial MT"/>
                        </a:rPr>
                        <a:t>How can I describe the properties of materials?</a:t>
                      </a:r>
                      <a:endParaRPr lang="en-GB" sz="20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755"/>
                        </a:spcBef>
                        <a:spcAft>
                          <a:spcPts val="0"/>
                        </a:spcAft>
                      </a:pPr>
                      <a:r>
                        <a:rPr lang="en-US" sz="12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92710" marR="248285">
                        <a:lnSpc>
                          <a:spcPct val="96000"/>
                        </a:lnSpc>
                        <a:spcBef>
                          <a:spcPts val="565"/>
                        </a:spcBef>
                        <a:spcAft>
                          <a:spcPts val="0"/>
                        </a:spcAft>
                      </a:pPr>
                      <a:r>
                        <a:rPr lang="en-GB" sz="1200" dirty="0" smtClean="0">
                          <a:effectLst/>
                          <a:latin typeface="Arial MT"/>
                          <a:ea typeface="Arial MT"/>
                          <a:cs typeface="Arial MT"/>
                        </a:rPr>
                        <a:t>Which materials make the best thermal insulators?</a:t>
                      </a:r>
                      <a:endParaRPr lang="en-GB" sz="20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8900">
                        <a:spcBef>
                          <a:spcPts val="750"/>
                        </a:spcBef>
                        <a:spcAft>
                          <a:spcPts val="0"/>
                        </a:spcAft>
                      </a:pPr>
                      <a:r>
                        <a:rPr lang="en-US" sz="12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92710">
                        <a:spcBef>
                          <a:spcPts val="545"/>
                        </a:spcBef>
                        <a:spcAft>
                          <a:spcPts val="0"/>
                        </a:spcAft>
                      </a:pPr>
                      <a:r>
                        <a:rPr lang="en-US" sz="1200" dirty="0" smtClean="0">
                          <a:effectLst/>
                          <a:latin typeface="Arial MT"/>
                          <a:ea typeface="Arial MT"/>
                          <a:cs typeface="Arial MT"/>
                        </a:rPr>
                        <a:t>Which materials are magnetic?</a:t>
                      </a:r>
                      <a:endParaRPr lang="en-GB" sz="20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5725">
                        <a:spcBef>
                          <a:spcPts val="750"/>
                        </a:spcBef>
                        <a:spcAft>
                          <a:spcPts val="0"/>
                        </a:spcAft>
                      </a:pPr>
                      <a:r>
                        <a:rPr lang="en-US" sz="12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88900">
                        <a:spcBef>
                          <a:spcPts val="545"/>
                        </a:spcBef>
                        <a:spcAft>
                          <a:spcPts val="0"/>
                        </a:spcAft>
                      </a:pPr>
                      <a:r>
                        <a:rPr lang="en-GB" sz="1200" dirty="0" smtClean="0">
                          <a:effectLst/>
                          <a:latin typeface="Arial MT"/>
                          <a:ea typeface="Arial MT"/>
                          <a:cs typeface="Arial MT"/>
                        </a:rPr>
                        <a:t>Which materials are soluble and which are insoluble?</a:t>
                      </a:r>
                      <a:endParaRPr lang="en-GB" sz="20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78740">
                        <a:spcBef>
                          <a:spcPts val="750"/>
                        </a:spcBef>
                        <a:spcAft>
                          <a:spcPts val="0"/>
                        </a:spcAft>
                      </a:pPr>
                      <a:r>
                        <a:rPr lang="en-US" sz="12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82550">
                        <a:spcBef>
                          <a:spcPts val="540"/>
                        </a:spcBef>
                        <a:spcAft>
                          <a:spcPts val="0"/>
                        </a:spcAft>
                      </a:pPr>
                      <a:r>
                        <a:rPr lang="en-GB" sz="1200" dirty="0" smtClean="0">
                          <a:effectLst/>
                          <a:latin typeface="Arial MT"/>
                          <a:ea typeface="Arial MT"/>
                          <a:cs typeface="Arial MT"/>
                        </a:rPr>
                        <a:t>How can mixed materials be separated?</a:t>
                      </a:r>
                      <a:endParaRPr lang="en-GB" sz="2000" dirty="0">
                        <a:effectLst/>
                        <a:latin typeface="Arial MT"/>
                        <a:ea typeface="Arial MT"/>
                        <a:cs typeface="Arial MT"/>
                      </a:endParaRPr>
                    </a:p>
                  </a:txBody>
                  <a:tcPr marL="0" marR="0" marT="0" marB="0">
                    <a:solidFill>
                      <a:schemeClr val="accent2">
                        <a:lumMod val="20000"/>
                        <a:lumOff val="80000"/>
                      </a:schemeClr>
                    </a:solidFill>
                  </a:tcPr>
                </a:tc>
                <a:tc>
                  <a:txBody>
                    <a:bodyPr/>
                    <a:lstStyle/>
                    <a:p>
                      <a:r>
                        <a:rPr lang="en-US" sz="1200" b="1" kern="1200" dirty="0" smtClean="0">
                          <a:solidFill>
                            <a:schemeClr val="dk1"/>
                          </a:solidFill>
                          <a:effectLst/>
                          <a:latin typeface="+mn-lt"/>
                          <a:ea typeface="+mn-ea"/>
                          <a:cs typeface="+mn-cs"/>
                        </a:rPr>
                        <a:t>Key question:</a:t>
                      </a:r>
                      <a:endParaRPr lang="en-GB" sz="1200" b="1"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What is irreversible change?</a:t>
                      </a:r>
                      <a:endParaRPr lang="en-GB" sz="1200" kern="1200" dirty="0" smtClean="0">
                        <a:solidFill>
                          <a:schemeClr val="dk1"/>
                        </a:solidFill>
                        <a:effectLst/>
                        <a:latin typeface="+mn-lt"/>
                        <a:ea typeface="+mn-ea"/>
                        <a:cs typeface="+mn-cs"/>
                      </a:endParaRPr>
                    </a:p>
                    <a:p>
                      <a:pPr marL="82550">
                        <a:spcBef>
                          <a:spcPts val="540"/>
                        </a:spcBef>
                        <a:spcAft>
                          <a:spcPts val="0"/>
                        </a:spcAft>
                      </a:pPr>
                      <a:endParaRPr lang="en-GB" sz="14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261946" y="1503483"/>
            <a:ext cx="4201612" cy="2892009"/>
            <a:chOff x="1704781" y="1763526"/>
            <a:chExt cx="4812632" cy="1308221"/>
          </a:xfrm>
        </p:grpSpPr>
        <p:sp>
          <p:nvSpPr>
            <p:cNvPr id="13" name="Rectangle 12"/>
            <p:cNvSpPr/>
            <p:nvPr/>
          </p:nvSpPr>
          <p:spPr>
            <a:xfrm>
              <a:off x="1704781" y="1927318"/>
              <a:ext cx="4812632" cy="1144429"/>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200" spc="-30" dirty="0">
                  <a:latin typeface="Arial" panose="020B0604020202020204" pitchFamily="34" charset="0"/>
                  <a:ea typeface="Arial" panose="020B0604020202020204" pitchFamily="34" charset="0"/>
                </a:rPr>
                <a:t>C</a:t>
              </a:r>
              <a:r>
                <a:rPr lang="en-GB" sz="1200" spc="-30" dirty="0" smtClean="0">
                  <a:latin typeface="Arial" panose="020B0604020202020204" pitchFamily="34" charset="0"/>
                  <a:ea typeface="Arial" panose="020B0604020202020204" pitchFamily="34" charset="0"/>
                </a:rPr>
                <a:t>hildren will consolidate previous learning by revisiting the properties of solids, liquids and gases; learn to describe the properties of materials using scientific language; investigate which materials make the best thermal insulators; and which materials are magnetic. Children will be introduced to key scientific vocabulary to describe the properties of materials (e.g. soluble and insoluble) and investigate how to separate materials using these properties. They will be able to name separation methods (filtering, sieving, evaporation, magnets) and decide on the most efficient method for separating a mixture of materials. They will be able to describe change as reversible or irreversible</a:t>
              </a:r>
              <a:endParaRPr lang="en-GB" sz="12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FFFFFF"/>
                  </a:solidFill>
                  <a:latin typeface="Arial" panose="020B0604020202020204" pitchFamily="34" charset="0"/>
                </a:rPr>
                <a:t>Overview of learning</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19630" y="1503484"/>
            <a:ext cx="4544106" cy="2892008"/>
            <a:chOff x="6691701" y="1763526"/>
            <a:chExt cx="5145122" cy="771281"/>
          </a:xfrm>
        </p:grpSpPr>
        <p:sp>
          <p:nvSpPr>
            <p:cNvPr id="16" name="Text Box 3"/>
            <p:cNvSpPr txBox="1">
              <a:spLocks noChangeArrowheads="1"/>
            </p:cNvSpPr>
            <p:nvPr/>
          </p:nvSpPr>
          <p:spPr bwMode="auto">
            <a:xfrm>
              <a:off x="6691701" y="1859499"/>
              <a:ext cx="5145122" cy="67530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often use the word ‘disappear’ when describing dissolving, and teachers often think this is a misconception. However, children may be using the word ‘disappear’ to describe that they can no longer see it BUT understand that the substance is still in the liquid. It is important to ask the children what they mean by using the word ‘disappear’. Whether they think that the soluble substance has gone (i.e. no longer in the water; this is a misconception) or they realise the substance is still in the liquid but, we can’t see it. They need to be encouraged to use the word dissolved to accurately describe what happened.</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3182815" y="4482689"/>
            <a:ext cx="8832530" cy="2287387"/>
            <a:chOff x="1996878" y="5144409"/>
            <a:chExt cx="7085112" cy="2346199"/>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8" y="5442691"/>
              <a:ext cx="7065152" cy="2047917"/>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marR="66040" lvl="0" indent="-342900">
                <a:lnSpc>
                  <a:spcPct val="97000"/>
                </a:lnSpc>
                <a:spcAft>
                  <a:spcPts val="0"/>
                </a:spcAft>
                <a:buSzPts val="800"/>
                <a:buFont typeface="Arial" panose="020B0604020202020204" pitchFamily="34" charset="0"/>
                <a:buChar char="•"/>
                <a:tabLst>
                  <a:tab pos="163830" algn="l"/>
                </a:tabLst>
              </a:pPr>
              <a:r>
                <a:rPr lang="en-US" sz="1200" spc="-30" dirty="0" smtClean="0">
                  <a:effectLst/>
                  <a:latin typeface="Arial" panose="020B0604020202020204" pitchFamily="34" charset="0"/>
                  <a:ea typeface="Arial" panose="020B0604020202020204" pitchFamily="34" charset="0"/>
                </a:rPr>
                <a:t>Compare and group everyday materials based on their properties, including their hardness, solubility, </a:t>
              </a:r>
              <a:r>
                <a:rPr lang="en-US" sz="1200" spc="-20" dirty="0" smtClean="0">
                  <a:effectLst/>
                  <a:latin typeface="Arial" panose="020B0604020202020204" pitchFamily="34" charset="0"/>
                  <a:ea typeface="Arial" panose="020B0604020202020204" pitchFamily="34" charset="0"/>
                </a:rPr>
                <a:t>transparency, conductivity (electrical and thermal), and response to magnets.</a:t>
              </a:r>
              <a:endParaRPr lang="en-GB" sz="2000" dirty="0" smtClean="0">
                <a:effectLst/>
                <a:latin typeface="Arial" panose="020B0604020202020204" pitchFamily="34" charset="0"/>
                <a:ea typeface="Arial" panose="020B0604020202020204" pitchFamily="34" charset="0"/>
              </a:endParaRPr>
            </a:p>
            <a:p>
              <a:pPr marL="342900" marR="114300" lvl="0" indent="-342900">
                <a:lnSpc>
                  <a:spcPct val="97000"/>
                </a:lnSpc>
                <a:spcAft>
                  <a:spcPts val="0"/>
                </a:spcAft>
                <a:buSzPts val="800"/>
                <a:buFont typeface="Arial" panose="020B0604020202020204" pitchFamily="34" charset="0"/>
                <a:buChar char="•"/>
                <a:tabLst>
                  <a:tab pos="163830" algn="l"/>
                </a:tabLst>
              </a:pPr>
              <a:r>
                <a:rPr lang="en-US" sz="1200" spc="-30" dirty="0" smtClean="0">
                  <a:effectLst/>
                  <a:latin typeface="Arial" panose="020B0604020202020204" pitchFamily="34" charset="0"/>
                  <a:ea typeface="Arial" panose="020B0604020202020204" pitchFamily="34" charset="0"/>
                </a:rPr>
                <a:t>Know that some materials will dissolve in liquid to form a solution, and describe how to recover a substance from a </a:t>
              </a:r>
              <a:r>
                <a:rPr lang="en-US" sz="1200" dirty="0" smtClean="0">
                  <a:effectLst/>
                  <a:latin typeface="Arial" panose="020B0604020202020204" pitchFamily="34" charset="0"/>
                  <a:ea typeface="Arial" panose="020B0604020202020204" pitchFamily="34" charset="0"/>
                </a:rPr>
                <a:t>solution.</a:t>
              </a:r>
              <a:endParaRPr lang="en-GB" sz="2000" dirty="0" smtClean="0">
                <a:effectLst/>
                <a:latin typeface="Arial" panose="020B0604020202020204" pitchFamily="34" charset="0"/>
                <a:ea typeface="Arial" panose="020B0604020202020204" pitchFamily="34" charset="0"/>
              </a:endParaRPr>
            </a:p>
            <a:p>
              <a:pPr marL="342900" marR="153035" lvl="0" indent="-342900">
                <a:lnSpc>
                  <a:spcPct val="97000"/>
                </a:lnSpc>
                <a:spcAft>
                  <a:spcPts val="0"/>
                </a:spcAft>
                <a:buSzPts val="800"/>
                <a:buFont typeface="Arial" panose="020B0604020202020204" pitchFamily="34" charset="0"/>
                <a:buChar char="•"/>
                <a:tabLst>
                  <a:tab pos="163830" algn="l"/>
                </a:tabLst>
              </a:pPr>
              <a:r>
                <a:rPr lang="en-US" sz="1200" spc="-30" dirty="0" smtClean="0">
                  <a:effectLst/>
                  <a:latin typeface="Arial" panose="020B0604020202020204" pitchFamily="34" charset="0"/>
                  <a:ea typeface="Arial" panose="020B0604020202020204" pitchFamily="34" charset="0"/>
                </a:rPr>
                <a:t>Use knowledge of solids, liquids and gases to decide how we might separate mixtures, including through filtering, sieving and evaporating.</a:t>
              </a:r>
              <a:endParaRPr lang="en-GB" sz="2000" dirty="0" smtClean="0">
                <a:effectLst/>
                <a:latin typeface="Arial" panose="020B0604020202020204" pitchFamily="34" charset="0"/>
                <a:ea typeface="Arial" panose="020B0604020202020204" pitchFamily="34" charset="0"/>
              </a:endParaRPr>
            </a:p>
            <a:p>
              <a:pPr marL="342900" marR="153035" lvl="0" indent="-342900">
                <a:lnSpc>
                  <a:spcPct val="97000"/>
                </a:lnSpc>
                <a:spcAft>
                  <a:spcPts val="0"/>
                </a:spcAft>
                <a:buSzPts val="800"/>
                <a:buFont typeface="Arial" panose="020B0604020202020204" pitchFamily="34" charset="0"/>
                <a:buChar char="•"/>
                <a:tabLst>
                  <a:tab pos="163830" algn="l"/>
                </a:tabLst>
              </a:pPr>
              <a:r>
                <a:rPr lang="en-US" sz="1200" spc="-30" dirty="0" smtClean="0">
                  <a:effectLst/>
                  <a:latin typeface="Arial" panose="020B0604020202020204" pitchFamily="34" charset="0"/>
                  <a:ea typeface="Arial" panose="020B0604020202020204" pitchFamily="34" charset="0"/>
                </a:rPr>
                <a:t>Give reasons, based on evidence from comparative and fair tests, for the particular uses of everyday materials, including metals, wood and plastic.</a:t>
              </a:r>
              <a:endParaRPr lang="en-GB" sz="2000" dirty="0" smtClean="0">
                <a:effectLst/>
                <a:latin typeface="Arial" panose="020B0604020202020204" pitchFamily="34" charset="0"/>
                <a:ea typeface="Arial" panose="020B0604020202020204" pitchFamily="34" charset="0"/>
              </a:endParaRPr>
            </a:p>
            <a:p>
              <a:pPr marL="342900" lvl="0" indent="-342900">
                <a:lnSpc>
                  <a:spcPts val="890"/>
                </a:lnSpc>
                <a:spcAft>
                  <a:spcPts val="0"/>
                </a:spcAft>
                <a:buSzPts val="800"/>
                <a:buFont typeface="Arial" panose="020B0604020202020204" pitchFamily="34" charset="0"/>
                <a:buChar char="•"/>
                <a:tabLst>
                  <a:tab pos="163830" algn="l"/>
                </a:tabLst>
              </a:pPr>
              <a:r>
                <a:rPr lang="en-US" sz="1200" spc="-30" dirty="0" smtClean="0">
                  <a:effectLst/>
                  <a:latin typeface="Arial" panose="020B0604020202020204" pitchFamily="34" charset="0"/>
                  <a:ea typeface="Arial" panose="020B0604020202020204" pitchFamily="34" charset="0"/>
                </a:rPr>
                <a:t>Demonstrate that dissolving, mixing and changes of state are reversible changes.</a:t>
              </a:r>
              <a:endParaRPr lang="en-GB" sz="2000" dirty="0" smtClean="0">
                <a:effectLst/>
                <a:latin typeface="Arial" panose="020B0604020202020204" pitchFamily="34" charset="0"/>
                <a:ea typeface="Arial" panose="020B0604020202020204" pitchFamily="34" charset="0"/>
              </a:endParaRPr>
            </a:p>
            <a:p>
              <a:pPr marL="342900" marR="310515" lvl="0" indent="-342900">
                <a:lnSpc>
                  <a:spcPct val="97000"/>
                </a:lnSpc>
                <a:spcAft>
                  <a:spcPts val="0"/>
                </a:spcAft>
                <a:buSzPts val="800"/>
                <a:buFont typeface="Arial" panose="020B0604020202020204" pitchFamily="34" charset="0"/>
                <a:buChar char="•"/>
                <a:tabLst>
                  <a:tab pos="163830" algn="l"/>
                </a:tabLst>
              </a:pPr>
              <a:r>
                <a:rPr lang="en-US" sz="1200" spc="-30" dirty="0" smtClean="0">
                  <a:effectLst/>
                  <a:latin typeface="Arial" panose="020B0604020202020204" pitchFamily="34" charset="0"/>
                  <a:ea typeface="Arial" panose="020B0604020202020204" pitchFamily="34" charset="0"/>
                </a:rPr>
                <a:t>Explain that some changes result in the formation of new materials and that this kind of change is not usually reversible, including changes associated with burning and the action of acid on the bicarbonate of soda.</a:t>
              </a:r>
              <a:endParaRPr lang="en-GB" sz="20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72655" y="1503484"/>
            <a:ext cx="3110160"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1800" b="1" dirty="0" smtClean="0"/>
              <a:t>Key vocabulary </a:t>
            </a:r>
            <a:r>
              <a:rPr lang="en-GB" sz="1800" dirty="0" smtClean="0"/>
              <a:t>– </a:t>
            </a:r>
          </a:p>
          <a:p>
            <a:pPr marL="0" indent="0">
              <a:lnSpc>
                <a:spcPct val="100000"/>
              </a:lnSpc>
              <a:spcBef>
                <a:spcPts val="0"/>
              </a:spcBef>
              <a:buNone/>
            </a:pPr>
            <a:r>
              <a:rPr lang="en-GB" sz="1200" b="1" dirty="0"/>
              <a:t>soluble</a:t>
            </a:r>
            <a:r>
              <a:rPr lang="en-GB" sz="1200" dirty="0"/>
              <a:t> - a substance that will dissolve in water</a:t>
            </a:r>
          </a:p>
          <a:p>
            <a:pPr marL="0" indent="0">
              <a:lnSpc>
                <a:spcPct val="100000"/>
              </a:lnSpc>
              <a:spcBef>
                <a:spcPts val="0"/>
              </a:spcBef>
              <a:buNone/>
            </a:pPr>
            <a:r>
              <a:rPr lang="en-GB" sz="1200" b="1" dirty="0"/>
              <a:t>insoluble</a:t>
            </a:r>
            <a:r>
              <a:rPr lang="en-GB" sz="1200" dirty="0"/>
              <a:t> - a substance that will not dissolve in water </a:t>
            </a:r>
            <a:r>
              <a:rPr lang="en-GB" sz="1200" b="1" dirty="0"/>
              <a:t>saturation</a:t>
            </a:r>
            <a:r>
              <a:rPr lang="en-GB" sz="1200" dirty="0"/>
              <a:t> - the point at which no more solute can be dissolved </a:t>
            </a:r>
            <a:endParaRPr lang="en-GB" sz="1200" dirty="0" smtClean="0"/>
          </a:p>
          <a:p>
            <a:pPr marL="0" indent="0">
              <a:lnSpc>
                <a:spcPct val="100000"/>
              </a:lnSpc>
              <a:spcBef>
                <a:spcPts val="0"/>
              </a:spcBef>
              <a:buNone/>
            </a:pPr>
            <a:r>
              <a:rPr lang="en-GB" sz="1200" b="1" dirty="0" smtClean="0"/>
              <a:t>solution</a:t>
            </a:r>
            <a:r>
              <a:rPr lang="en-GB" sz="1200" dirty="0" smtClean="0"/>
              <a:t> </a:t>
            </a:r>
            <a:r>
              <a:rPr lang="en-GB" sz="1200" dirty="0"/>
              <a:t>- a soluble solid is dissolved in liquid to form a solution </a:t>
            </a:r>
            <a:endParaRPr lang="en-GB" sz="1200" dirty="0" smtClean="0"/>
          </a:p>
          <a:p>
            <a:pPr marL="0" indent="0">
              <a:lnSpc>
                <a:spcPct val="100000"/>
              </a:lnSpc>
              <a:spcBef>
                <a:spcPts val="0"/>
              </a:spcBef>
              <a:buNone/>
            </a:pPr>
            <a:r>
              <a:rPr lang="en-GB" sz="1200" b="1" dirty="0" smtClean="0"/>
              <a:t>filtration</a:t>
            </a:r>
            <a:r>
              <a:rPr lang="en-GB" sz="1200" dirty="0" smtClean="0"/>
              <a:t> </a:t>
            </a:r>
            <a:r>
              <a:rPr lang="en-GB" sz="1200" dirty="0"/>
              <a:t>- the collection of larger particles in a mixture</a:t>
            </a:r>
          </a:p>
          <a:p>
            <a:pPr marL="0" indent="0">
              <a:lnSpc>
                <a:spcPct val="100000"/>
              </a:lnSpc>
              <a:spcBef>
                <a:spcPts val="0"/>
              </a:spcBef>
              <a:buNone/>
            </a:pPr>
            <a:r>
              <a:rPr lang="en-GB" sz="1200" b="1" dirty="0"/>
              <a:t>boiling</a:t>
            </a:r>
            <a:r>
              <a:rPr lang="en-GB" sz="1200" dirty="0"/>
              <a:t> - the process by which molecules of a liquid change to vapour (much faster change than evaporation)</a:t>
            </a:r>
          </a:p>
          <a:p>
            <a:pPr marL="0" indent="0">
              <a:lnSpc>
                <a:spcPct val="100000"/>
              </a:lnSpc>
              <a:spcBef>
                <a:spcPts val="0"/>
              </a:spcBef>
              <a:buNone/>
            </a:pPr>
            <a:r>
              <a:rPr lang="en-GB" sz="1200" b="1" dirty="0"/>
              <a:t>condensing</a:t>
            </a:r>
            <a:r>
              <a:rPr lang="en-GB" sz="1200" dirty="0"/>
              <a:t> - the change of vapour into a liquid </a:t>
            </a:r>
            <a:r>
              <a:rPr lang="en-GB" sz="1200" b="1" dirty="0"/>
              <a:t>evaporation</a:t>
            </a:r>
            <a:r>
              <a:rPr lang="en-GB" sz="1200" dirty="0"/>
              <a:t> - change from a liquid to a vapour </a:t>
            </a:r>
            <a:endParaRPr lang="en-GB" sz="1200" dirty="0" smtClean="0"/>
          </a:p>
          <a:p>
            <a:pPr marL="0" indent="0">
              <a:lnSpc>
                <a:spcPct val="100000"/>
              </a:lnSpc>
              <a:spcBef>
                <a:spcPts val="0"/>
              </a:spcBef>
              <a:buNone/>
            </a:pPr>
            <a:r>
              <a:rPr lang="en-GB" sz="1200" b="1" dirty="0" smtClean="0"/>
              <a:t>freezing</a:t>
            </a:r>
            <a:r>
              <a:rPr lang="en-GB" sz="1200" dirty="0" smtClean="0"/>
              <a:t> </a:t>
            </a:r>
            <a:r>
              <a:rPr lang="en-GB" sz="1200" dirty="0"/>
              <a:t>- the change of a liquid to a solid</a:t>
            </a:r>
          </a:p>
          <a:p>
            <a:pPr marL="0" indent="0">
              <a:lnSpc>
                <a:spcPct val="100000"/>
              </a:lnSpc>
              <a:spcBef>
                <a:spcPts val="0"/>
              </a:spcBef>
              <a:buNone/>
            </a:pPr>
            <a:r>
              <a:rPr lang="en-GB" sz="1200" b="1" dirty="0"/>
              <a:t>melting point </a:t>
            </a:r>
            <a:r>
              <a:rPr lang="en-GB" sz="1200" dirty="0"/>
              <a:t>- the point at which a solid substance liquefies</a:t>
            </a:r>
          </a:p>
          <a:p>
            <a:pPr marL="0" indent="0">
              <a:lnSpc>
                <a:spcPct val="100000"/>
              </a:lnSpc>
              <a:spcBef>
                <a:spcPts val="0"/>
              </a:spcBef>
              <a:buNone/>
            </a:pPr>
            <a:r>
              <a:rPr lang="en-GB" sz="1200" b="1" dirty="0"/>
              <a:t>chemical change </a:t>
            </a:r>
            <a:r>
              <a:rPr lang="en-GB" sz="1200" dirty="0"/>
              <a:t>- one where the molecular structures of the combined substances are broken down and recombined to make a new substance</a:t>
            </a:r>
          </a:p>
          <a:p>
            <a:pPr marL="0" indent="0">
              <a:lnSpc>
                <a:spcPct val="100000"/>
              </a:lnSpc>
              <a:spcBef>
                <a:spcPts val="0"/>
              </a:spcBef>
              <a:buNone/>
            </a:pPr>
            <a:r>
              <a:rPr lang="en-GB" sz="1200" b="1" dirty="0"/>
              <a:t>physical change </a:t>
            </a:r>
            <a:r>
              <a:rPr lang="en-GB" sz="1200" dirty="0"/>
              <a:t>- where the molecular structures of the combined substance stay separate, allowing separation to occur</a:t>
            </a:r>
          </a:p>
          <a:p>
            <a:pPr marL="0" indent="0">
              <a:lnSpc>
                <a:spcPct val="100000"/>
              </a:lnSpc>
              <a:spcBef>
                <a:spcPts val="0"/>
              </a:spcBef>
              <a:buNone/>
            </a:pPr>
            <a:r>
              <a:rPr lang="en-GB" sz="1200" b="1" dirty="0"/>
              <a:t>reversible change </a:t>
            </a:r>
            <a:r>
              <a:rPr lang="en-GB" sz="1200" dirty="0"/>
              <a:t>- a physical change that we can undo</a:t>
            </a:r>
          </a:p>
          <a:p>
            <a:pPr marL="0" indent="0">
              <a:lnSpc>
                <a:spcPct val="100000"/>
              </a:lnSpc>
              <a:spcBef>
                <a:spcPts val="0"/>
              </a:spcBef>
              <a:buNone/>
            </a:pPr>
            <a:r>
              <a:rPr lang="en-GB" sz="1200" b="1" dirty="0"/>
              <a:t>irreversible change </a:t>
            </a:r>
            <a:r>
              <a:rPr lang="en-GB" sz="1200" dirty="0"/>
              <a:t>- a physical change that we cannot undo</a:t>
            </a:r>
          </a:p>
        </p:txBody>
      </p:sp>
      <p:pic>
        <p:nvPicPr>
          <p:cNvPr id="24" name="Picture 23"/>
          <p:cNvPicPr>
            <a:picLocks noChangeAspect="1"/>
          </p:cNvPicPr>
          <p:nvPr/>
        </p:nvPicPr>
        <p:blipFill>
          <a:blip r:embed="rId2"/>
          <a:stretch>
            <a:fillRect/>
          </a:stretch>
        </p:blipFill>
        <p:spPr>
          <a:xfrm>
            <a:off x="3441551" y="7128071"/>
            <a:ext cx="1070897" cy="934476"/>
          </a:xfrm>
          <a:prstGeom prst="rect">
            <a:avLst/>
          </a:prstGeom>
        </p:spPr>
      </p:pic>
    </p:spTree>
    <p:extLst>
      <p:ext uri="{BB962C8B-B14F-4D97-AF65-F5344CB8AC3E}">
        <p14:creationId xmlns:p14="http://schemas.microsoft.com/office/powerpoint/2010/main" val="263253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05115340"/>
              </p:ext>
            </p:extLst>
          </p:nvPr>
        </p:nvGraphicFramePr>
        <p:xfrm>
          <a:off x="112296" y="92893"/>
          <a:ext cx="11941958" cy="1540680"/>
        </p:xfrm>
        <a:graphic>
          <a:graphicData uri="http://schemas.openxmlformats.org/drawingml/2006/table">
            <a:tbl>
              <a:tblPr firstRow="1" bandRow="1">
                <a:tableStyleId>{5C22544A-7EE6-4342-B048-85BDC9FD1C3A}</a:tableStyleId>
              </a:tblPr>
              <a:tblGrid>
                <a:gridCol w="1705994">
                  <a:extLst>
                    <a:ext uri="{9D8B030D-6E8A-4147-A177-3AD203B41FA5}">
                      <a16:colId xmlns:a16="http://schemas.microsoft.com/office/drawing/2014/main" val="2492426390"/>
                    </a:ext>
                  </a:extLst>
                </a:gridCol>
                <a:gridCol w="1705994">
                  <a:extLst>
                    <a:ext uri="{9D8B030D-6E8A-4147-A177-3AD203B41FA5}">
                      <a16:colId xmlns:a16="http://schemas.microsoft.com/office/drawing/2014/main" val="356198671"/>
                    </a:ext>
                  </a:extLst>
                </a:gridCol>
                <a:gridCol w="1705994">
                  <a:extLst>
                    <a:ext uri="{9D8B030D-6E8A-4147-A177-3AD203B41FA5}">
                      <a16:colId xmlns:a16="http://schemas.microsoft.com/office/drawing/2014/main" val="2572164240"/>
                    </a:ext>
                  </a:extLst>
                </a:gridCol>
                <a:gridCol w="1705994">
                  <a:extLst>
                    <a:ext uri="{9D8B030D-6E8A-4147-A177-3AD203B41FA5}">
                      <a16:colId xmlns:a16="http://schemas.microsoft.com/office/drawing/2014/main" val="2683159159"/>
                    </a:ext>
                  </a:extLst>
                </a:gridCol>
                <a:gridCol w="1705994">
                  <a:extLst>
                    <a:ext uri="{9D8B030D-6E8A-4147-A177-3AD203B41FA5}">
                      <a16:colId xmlns:a16="http://schemas.microsoft.com/office/drawing/2014/main" val="3043283335"/>
                    </a:ext>
                  </a:extLst>
                </a:gridCol>
                <a:gridCol w="1705994">
                  <a:extLst>
                    <a:ext uri="{9D8B030D-6E8A-4147-A177-3AD203B41FA5}">
                      <a16:colId xmlns:a16="http://schemas.microsoft.com/office/drawing/2014/main" val="1821034652"/>
                    </a:ext>
                  </a:extLst>
                </a:gridCol>
                <a:gridCol w="1705994">
                  <a:extLst>
                    <a:ext uri="{9D8B030D-6E8A-4147-A177-3AD203B41FA5}">
                      <a16:colId xmlns:a16="http://schemas.microsoft.com/office/drawing/2014/main" val="228400639"/>
                    </a:ext>
                  </a:extLst>
                </a:gridCol>
              </a:tblGrid>
              <a:tr h="285211">
                <a:tc gridSpan="7">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1 – Plants: </a:t>
                      </a:r>
                      <a:r>
                        <a:rPr lang="en-US" sz="1800" b="1" kern="1200" dirty="0" smtClean="0">
                          <a:solidFill>
                            <a:schemeClr val="lt1"/>
                          </a:solidFill>
                          <a:effectLst/>
                          <a:latin typeface="+mn-lt"/>
                          <a:ea typeface="+mn-ea"/>
                          <a:cs typeface="+mn-cs"/>
                        </a:rPr>
                        <a:t>How can we identify different plants and trees?</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solidFill>
                      <a:schemeClr val="bg1">
                        <a:lumMod val="95000"/>
                      </a:schemeClr>
                    </a:solidFill>
                  </a:tcPr>
                </a:tc>
                <a:tc>
                  <a:txBody>
                    <a:bodyPr/>
                    <a:lstStyle/>
                    <a:p>
                      <a:r>
                        <a:rPr lang="en-GB" sz="1400" dirty="0" smtClean="0"/>
                        <a:t>Lesson 7</a:t>
                      </a:r>
                      <a:endParaRPr lang="en-GB" sz="1400" dirty="0"/>
                    </a:p>
                  </a:txBody>
                  <a:tcPr>
                    <a:solidFill>
                      <a:schemeClr val="accent2"/>
                    </a:solidFill>
                  </a:tcPr>
                </a:tc>
                <a:extLst>
                  <a:ext uri="{0D108BD9-81ED-4DB2-BD59-A6C34878D82A}">
                    <a16:rowId xmlns:a16="http://schemas.microsoft.com/office/drawing/2014/main" val="248177855"/>
                  </a:ext>
                </a:extLst>
              </a:tr>
              <a:tr h="870120">
                <a:tc>
                  <a:txBody>
                    <a:bodyPr/>
                    <a:lstStyle/>
                    <a:p>
                      <a:pPr marL="60960">
                        <a:spcBef>
                          <a:spcPts val="190"/>
                        </a:spcBef>
                        <a:spcAft>
                          <a:spcPts val="0"/>
                        </a:spcAft>
                      </a:pPr>
                      <a:r>
                        <a:rPr lang="en-US" sz="1050" b="1">
                          <a:effectLst/>
                          <a:latin typeface="Arial" panose="020B0604020202020204" pitchFamily="34" charset="0"/>
                          <a:ea typeface="Arial MT"/>
                          <a:cs typeface="Arial MT"/>
                        </a:rPr>
                        <a:t>Key question:</a:t>
                      </a:r>
                      <a:endParaRPr lang="en-GB" sz="1400">
                        <a:effectLst/>
                        <a:latin typeface="Arial MT"/>
                        <a:ea typeface="Arial MT"/>
                        <a:cs typeface="Arial MT"/>
                      </a:endParaRPr>
                    </a:p>
                    <a:p>
                      <a:pPr marL="64770">
                        <a:spcBef>
                          <a:spcPts val="425"/>
                        </a:spcBef>
                        <a:spcAft>
                          <a:spcPts val="0"/>
                        </a:spcAft>
                      </a:pPr>
                      <a:r>
                        <a:rPr lang="en-US" sz="1050">
                          <a:effectLst/>
                          <a:latin typeface="Arial MT"/>
                          <a:ea typeface="Arial MT"/>
                          <a:cs typeface="Arial MT"/>
                        </a:rPr>
                        <a:t>What is a plant?</a:t>
                      </a:r>
                      <a:endParaRPr lang="en-GB" sz="1400">
                        <a:effectLst/>
                        <a:latin typeface="Arial MT"/>
                        <a:ea typeface="Arial MT"/>
                        <a:cs typeface="Arial MT"/>
                      </a:endParaRPr>
                    </a:p>
                  </a:txBody>
                  <a:tcPr marL="0" marR="0" marT="0" marB="0">
                    <a:solidFill>
                      <a:schemeClr val="accent2">
                        <a:lumMod val="20000"/>
                        <a:lumOff val="80000"/>
                      </a:schemeClr>
                    </a:solidFill>
                  </a:tcPr>
                </a:tc>
                <a:tc>
                  <a:txBody>
                    <a:bodyPr/>
                    <a:lstStyle/>
                    <a:p>
                      <a:pPr marL="64135">
                        <a:spcBef>
                          <a:spcPts val="190"/>
                        </a:spcBef>
                        <a:spcAft>
                          <a:spcPts val="0"/>
                        </a:spcAft>
                      </a:pPr>
                      <a:r>
                        <a:rPr lang="en-US" sz="1050" b="1" dirty="0">
                          <a:effectLst/>
                          <a:latin typeface="Arial" panose="020B0604020202020204" pitchFamily="34" charset="0"/>
                          <a:ea typeface="Arial MT"/>
                          <a:cs typeface="Arial MT"/>
                        </a:rPr>
                        <a:t>Key question:</a:t>
                      </a:r>
                      <a:endParaRPr lang="en-GB" sz="1400" dirty="0">
                        <a:effectLst/>
                        <a:latin typeface="Arial MT"/>
                        <a:ea typeface="Arial MT"/>
                        <a:cs typeface="Arial MT"/>
                      </a:endParaRPr>
                    </a:p>
                    <a:p>
                      <a:pPr marL="67945" marR="50800">
                        <a:lnSpc>
                          <a:spcPct val="95000"/>
                        </a:lnSpc>
                        <a:spcBef>
                          <a:spcPts val="465"/>
                        </a:spcBef>
                        <a:spcAft>
                          <a:spcPts val="0"/>
                        </a:spcAft>
                      </a:pPr>
                      <a:r>
                        <a:rPr lang="en-US" sz="1050" dirty="0">
                          <a:effectLst/>
                          <a:latin typeface="Arial MT"/>
                          <a:ea typeface="Arial MT"/>
                          <a:cs typeface="Arial MT"/>
                        </a:rPr>
                        <a:t>What are the parts of a plant called?</a:t>
                      </a:r>
                      <a:endParaRPr lang="en-GB" sz="14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64135">
                        <a:spcBef>
                          <a:spcPts val="185"/>
                        </a:spcBef>
                        <a:spcAft>
                          <a:spcPts val="0"/>
                        </a:spcAft>
                      </a:pPr>
                      <a:r>
                        <a:rPr lang="en-US" sz="1050" b="1" dirty="0" smtClean="0">
                          <a:effectLst/>
                          <a:latin typeface="Arial" panose="020B0604020202020204" pitchFamily="34" charset="0"/>
                          <a:ea typeface="Arial MT"/>
                          <a:cs typeface="Arial MT"/>
                        </a:rPr>
                        <a:t>Key question:</a:t>
                      </a:r>
                      <a:endParaRPr lang="en-GB" sz="1400" dirty="0" smtClean="0">
                        <a:effectLst/>
                        <a:latin typeface="Arial MT"/>
                        <a:ea typeface="Arial MT"/>
                        <a:cs typeface="Arial MT"/>
                      </a:endParaRPr>
                    </a:p>
                    <a:p>
                      <a:pPr marL="67945">
                        <a:spcBef>
                          <a:spcPts val="425"/>
                        </a:spcBef>
                        <a:spcAft>
                          <a:spcPts val="0"/>
                        </a:spcAft>
                      </a:pPr>
                      <a:r>
                        <a:rPr lang="en-US" sz="1050" dirty="0" smtClean="0">
                          <a:effectLst/>
                          <a:latin typeface="Arial MT"/>
                          <a:ea typeface="Arial MT"/>
                          <a:cs typeface="Arial MT"/>
                        </a:rPr>
                        <a:t>What is a leaf?</a:t>
                      </a:r>
                      <a:endParaRPr lang="en-GB" sz="1400" dirty="0" smtClean="0">
                        <a:effectLst/>
                        <a:latin typeface="Arial MT"/>
                        <a:ea typeface="Arial MT"/>
                        <a:cs typeface="Arial MT"/>
                      </a:endParaRPr>
                    </a:p>
                  </a:txBody>
                  <a:tcPr marL="0" marR="0" marT="0" marB="0">
                    <a:solidFill>
                      <a:schemeClr val="accent2">
                        <a:lumMod val="20000"/>
                        <a:lumOff val="80000"/>
                      </a:schemeClr>
                    </a:solidFill>
                  </a:tcPr>
                </a:tc>
                <a:tc>
                  <a:txBody>
                    <a:bodyPr/>
                    <a:lstStyle/>
                    <a:p>
                      <a:pPr marL="65405">
                        <a:spcBef>
                          <a:spcPts val="185"/>
                        </a:spcBef>
                        <a:spcAft>
                          <a:spcPts val="0"/>
                        </a:spcAft>
                      </a:pPr>
                      <a:r>
                        <a:rPr lang="en-US" sz="1050" b="1" dirty="0">
                          <a:effectLst/>
                          <a:latin typeface="Arial" panose="020B0604020202020204" pitchFamily="34" charset="0"/>
                          <a:ea typeface="Arial MT"/>
                          <a:cs typeface="Arial MT"/>
                        </a:rPr>
                        <a:t>Key question:</a:t>
                      </a:r>
                      <a:endParaRPr lang="en-GB" sz="1400" dirty="0">
                        <a:effectLst/>
                        <a:latin typeface="Arial MT"/>
                        <a:ea typeface="Arial MT"/>
                        <a:cs typeface="Arial MT"/>
                      </a:endParaRPr>
                    </a:p>
                    <a:p>
                      <a:pPr marL="61595">
                        <a:spcBef>
                          <a:spcPts val="425"/>
                        </a:spcBef>
                        <a:spcAft>
                          <a:spcPts val="0"/>
                        </a:spcAft>
                      </a:pPr>
                      <a:r>
                        <a:rPr lang="en-US" sz="1050" dirty="0" smtClean="0">
                          <a:effectLst/>
                          <a:latin typeface="Arial MT"/>
                          <a:ea typeface="Arial MT"/>
                          <a:cs typeface="Arial MT"/>
                        </a:rPr>
                        <a:t>Do plants grow</a:t>
                      </a:r>
                      <a:r>
                        <a:rPr lang="en-US" sz="1050" baseline="0" dirty="0" smtClean="0">
                          <a:effectLst/>
                          <a:latin typeface="Arial MT"/>
                          <a:ea typeface="Arial MT"/>
                          <a:cs typeface="Arial MT"/>
                        </a:rPr>
                        <a:t> and what</a:t>
                      </a:r>
                      <a:r>
                        <a:rPr lang="en-US" sz="1050" dirty="0" smtClean="0">
                          <a:effectLst/>
                          <a:latin typeface="Arial MT"/>
                          <a:ea typeface="Arial MT"/>
                          <a:cs typeface="Arial MT"/>
                        </a:rPr>
                        <a:t> </a:t>
                      </a:r>
                      <a:r>
                        <a:rPr lang="en-US" sz="1050" dirty="0">
                          <a:effectLst/>
                          <a:latin typeface="Arial MT"/>
                          <a:ea typeface="Arial MT"/>
                          <a:cs typeface="Arial MT"/>
                        </a:rPr>
                        <a:t>wild plants grow in our local area?</a:t>
                      </a:r>
                      <a:endParaRPr lang="en-GB" sz="14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70485">
                        <a:spcBef>
                          <a:spcPts val="185"/>
                        </a:spcBef>
                        <a:spcAft>
                          <a:spcPts val="0"/>
                        </a:spcAft>
                      </a:pPr>
                      <a:r>
                        <a:rPr lang="en-US" sz="1050" b="1" dirty="0">
                          <a:effectLst/>
                          <a:latin typeface="Arial" panose="020B0604020202020204" pitchFamily="34" charset="0"/>
                          <a:ea typeface="Arial MT"/>
                          <a:cs typeface="Arial MT"/>
                        </a:rPr>
                        <a:t>Key question:</a:t>
                      </a:r>
                      <a:endParaRPr lang="en-GB" sz="1400" dirty="0">
                        <a:effectLst/>
                        <a:latin typeface="Arial MT"/>
                        <a:ea typeface="Arial MT"/>
                        <a:cs typeface="Arial MT"/>
                      </a:endParaRPr>
                    </a:p>
                    <a:p>
                      <a:pPr marL="73660" marR="208280">
                        <a:lnSpc>
                          <a:spcPct val="95000"/>
                        </a:lnSpc>
                        <a:spcBef>
                          <a:spcPts val="465"/>
                        </a:spcBef>
                        <a:spcAft>
                          <a:spcPts val="0"/>
                        </a:spcAft>
                      </a:pPr>
                      <a:r>
                        <a:rPr lang="en-US" sz="1050" dirty="0">
                          <a:effectLst/>
                          <a:latin typeface="Arial MT"/>
                          <a:ea typeface="Arial MT"/>
                          <a:cs typeface="Arial MT"/>
                        </a:rPr>
                        <a:t>How can we group plants?</a:t>
                      </a:r>
                      <a:endParaRPr lang="en-GB" sz="14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74930">
                        <a:spcBef>
                          <a:spcPts val="185"/>
                        </a:spcBef>
                        <a:spcAft>
                          <a:spcPts val="0"/>
                        </a:spcAft>
                      </a:pPr>
                      <a:r>
                        <a:rPr lang="en-US" sz="1050" b="1">
                          <a:effectLst/>
                          <a:latin typeface="Arial" panose="020B0604020202020204" pitchFamily="34" charset="0"/>
                          <a:ea typeface="Arial MT"/>
                          <a:cs typeface="Arial MT"/>
                        </a:rPr>
                        <a:t>Key question:</a:t>
                      </a:r>
                      <a:endParaRPr lang="en-GB" sz="1400">
                        <a:effectLst/>
                        <a:latin typeface="Arial MT"/>
                        <a:ea typeface="Arial MT"/>
                        <a:cs typeface="Arial MT"/>
                      </a:endParaRPr>
                    </a:p>
                    <a:p>
                      <a:pPr marL="78105">
                        <a:spcBef>
                          <a:spcPts val="425"/>
                        </a:spcBef>
                        <a:spcAft>
                          <a:spcPts val="0"/>
                        </a:spcAft>
                      </a:pPr>
                      <a:r>
                        <a:rPr lang="en-US" sz="1050">
                          <a:effectLst/>
                          <a:latin typeface="Arial MT"/>
                          <a:ea typeface="Arial MT"/>
                          <a:cs typeface="Arial MT"/>
                        </a:rPr>
                        <a:t>Can we eat plants?</a:t>
                      </a:r>
                      <a:endParaRPr lang="en-GB" sz="1400">
                        <a:effectLst/>
                        <a:latin typeface="Arial MT"/>
                        <a:ea typeface="Arial MT"/>
                        <a:cs typeface="Arial MT"/>
                      </a:endParaRPr>
                    </a:p>
                  </a:txBody>
                  <a:tcPr marL="0" marR="0" marT="0" marB="0">
                    <a:solidFill>
                      <a:schemeClr val="accent2">
                        <a:lumMod val="20000"/>
                        <a:lumOff val="80000"/>
                      </a:schemeClr>
                    </a:solidFill>
                  </a:tcPr>
                </a:tc>
                <a:tc>
                  <a:txBody>
                    <a:bodyPr/>
                    <a:lstStyle/>
                    <a:p>
                      <a:pPr marL="66675">
                        <a:spcBef>
                          <a:spcPts val="185"/>
                        </a:spcBef>
                        <a:spcAft>
                          <a:spcPts val="0"/>
                        </a:spcAft>
                      </a:pPr>
                      <a:r>
                        <a:rPr lang="en-US" sz="1050" b="1" dirty="0">
                          <a:effectLst/>
                          <a:latin typeface="Arial" panose="020B0604020202020204" pitchFamily="34" charset="0"/>
                          <a:ea typeface="Arial MT"/>
                          <a:cs typeface="Arial MT"/>
                        </a:rPr>
                        <a:t>Key question:</a:t>
                      </a:r>
                      <a:endParaRPr lang="en-GB" sz="1400" dirty="0">
                        <a:effectLst/>
                        <a:latin typeface="Arial MT"/>
                        <a:ea typeface="Arial MT"/>
                        <a:cs typeface="Arial MT"/>
                      </a:endParaRPr>
                    </a:p>
                    <a:p>
                      <a:pPr marL="70485" marR="212090">
                        <a:lnSpc>
                          <a:spcPct val="95000"/>
                        </a:lnSpc>
                        <a:spcBef>
                          <a:spcPts val="465"/>
                        </a:spcBef>
                        <a:spcAft>
                          <a:spcPts val="0"/>
                        </a:spcAft>
                      </a:pPr>
                      <a:r>
                        <a:rPr lang="en-US" sz="1050" dirty="0">
                          <a:effectLst/>
                          <a:latin typeface="Arial MT"/>
                          <a:ea typeface="Arial MT"/>
                          <a:cs typeface="Arial MT"/>
                        </a:rPr>
                        <a:t>Are trees a type of plant?</a:t>
                      </a:r>
                      <a:endParaRPr lang="en-GB" sz="14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5" y="1737150"/>
            <a:ext cx="4143490" cy="3037074"/>
            <a:chOff x="1704781" y="1763526"/>
            <a:chExt cx="4812632" cy="2445784"/>
          </a:xfrm>
        </p:grpSpPr>
        <p:sp>
          <p:nvSpPr>
            <p:cNvPr id="13" name="Rectangle 12"/>
            <p:cNvSpPr/>
            <p:nvPr/>
          </p:nvSpPr>
          <p:spPr>
            <a:xfrm>
              <a:off x="1704781" y="2002487"/>
              <a:ext cx="4812632" cy="2206823"/>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about different wild and common plants and label their basic features. They will look for wild plants in their local area and discuss plants that we can eat. </a:t>
              </a:r>
              <a:r>
                <a:rPr lang="en-GB" sz="1400" spc="-30" dirty="0" smtClean="0">
                  <a:latin typeface="Arial" panose="020B0604020202020204" pitchFamily="34" charset="0"/>
                  <a:ea typeface="Arial" panose="020B0604020202020204" pitchFamily="34" charset="0"/>
                </a:rPr>
                <a:t>They</a:t>
              </a:r>
              <a:r>
                <a:rPr lang="en-GB" sz="1400" spc="-30" dirty="0" smtClean="0">
                  <a:latin typeface="Arial" panose="020B0604020202020204" pitchFamily="34" charset="0"/>
                  <a:ea typeface="Arial" panose="020B0604020202020204" pitchFamily="34" charset="0"/>
                </a:rPr>
                <a:t> will then look at trees and their basic features. Children will look at the difference between deciduous and evergreen trees before looking at different leaves from trees. Children will plant a seed in lesson 3 and keep a plant diary during the rest of the lessons to show how their plant grows and changes.</a:t>
              </a:r>
              <a:endParaRPr lang="en-GB" sz="140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6694675" y="1763526"/>
            <a:ext cx="2837075" cy="3010698"/>
            <a:chOff x="6694675" y="1763526"/>
            <a:chExt cx="5145125" cy="2034751"/>
          </a:xfrm>
        </p:grpSpPr>
        <p:sp>
          <p:nvSpPr>
            <p:cNvPr id="16" name="Text Box 3"/>
            <p:cNvSpPr txBox="1">
              <a:spLocks noChangeArrowheads="1"/>
            </p:cNvSpPr>
            <p:nvPr/>
          </p:nvSpPr>
          <p:spPr bwMode="auto">
            <a:xfrm>
              <a:off x="6694676" y="2126184"/>
              <a:ext cx="5145124" cy="16720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not realise that plants are living things and that they can die.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They </a:t>
              </a:r>
              <a:r>
                <a:rPr lang="en-GB" altLang="en-US" sz="1400" dirty="0">
                  <a:solidFill>
                    <a:prstClr val="black"/>
                  </a:solidFill>
                  <a:latin typeface="Arial" panose="020B0604020202020204" pitchFamily="34" charset="0"/>
                  <a:ea typeface="Arial" panose="020B0604020202020204" pitchFamily="34" charset="0"/>
                </a:rPr>
                <a:t>may only think things with faces and brains are alive.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not know that plants have roots in the ground that help the plant</a:t>
              </a:r>
              <a:r>
                <a:rPr lang="en-GB" altLang="en-US" sz="1400" dirty="0" smtClean="0">
                  <a:solidFill>
                    <a:prstClr val="black"/>
                  </a:solidFill>
                  <a:latin typeface="Arial" panose="020B0604020202020204" pitchFamily="34" charset="0"/>
                  <a:ea typeface="Arial" panose="020B0604020202020204" pitchFamily="34" charset="0"/>
                </a:rPr>
                <a:t>.</a:t>
              </a:r>
              <a:endParaRPr lang="en-US" altLang="en-US" sz="1600" dirty="0"/>
            </a:p>
            <a:p>
              <a:pPr marL="285750" lvl="0" indent="-285750" eaLnBrk="0" fontAlgn="base" hangingPunct="0">
                <a:spcBef>
                  <a:spcPct val="0"/>
                </a:spcBef>
                <a:spcAft>
                  <a:spcPct val="0"/>
                </a:spcAft>
                <a:buFontTx/>
                <a:buChar char="-"/>
              </a:pPr>
              <a:r>
                <a:rPr lang="en-US" sz="1600" dirty="0" smtClean="0"/>
                <a:t>The might not know that vegetables are also part of plants. </a:t>
              </a:r>
              <a:endParaRPr lang="en-GB" sz="1600" dirty="0"/>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6675" y="4818084"/>
            <a:ext cx="7085113" cy="1932027"/>
            <a:chOff x="1996878" y="5144408"/>
            <a:chExt cx="7085113" cy="1659092"/>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099"/>
              <a:ext cx="7065150" cy="1281401"/>
            </a:xfrm>
            <a:prstGeom prst="rect">
              <a:avLst/>
            </a:prstGeom>
            <a:ln>
              <a:solidFill>
                <a:schemeClr val="accent1"/>
              </a:solidFill>
            </a:ln>
          </p:spPr>
          <p:txBody>
            <a:bodyPr wrap="square">
              <a:spAutoFit/>
            </a:bodyPr>
            <a:lstStyle/>
            <a:p>
              <a:pPr marL="85725">
                <a:spcBef>
                  <a:spcPts val="285"/>
                </a:spcBef>
                <a:spcAft>
                  <a:spcPts val="0"/>
                </a:spcAft>
              </a:pPr>
              <a:r>
                <a:rPr lang="en-US" sz="1400" b="1" dirty="0" smtClean="0">
                  <a:effectLst/>
                  <a:latin typeface="Arial" panose="020B0604020202020204" pitchFamily="34" charset="0"/>
                  <a:ea typeface="Arial MT"/>
                  <a:cs typeface="Arial MT"/>
                </a:rPr>
                <a:t>Pupils</a:t>
              </a:r>
              <a:r>
                <a:rPr lang="en-US" sz="1400" b="1" spc="40"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should</a:t>
              </a:r>
              <a:r>
                <a:rPr lang="en-US" sz="1400" b="1" spc="40"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be</a:t>
              </a:r>
              <a:r>
                <a:rPr lang="en-US" sz="1400" b="1" spc="40"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taught</a:t>
              </a:r>
              <a:r>
                <a:rPr lang="en-US" sz="1400" b="1" spc="40" dirty="0" smtClean="0">
                  <a:effectLst/>
                  <a:latin typeface="Arial" panose="020B0604020202020204" pitchFamily="34" charset="0"/>
                  <a:ea typeface="Arial MT"/>
                  <a:cs typeface="Arial MT"/>
                </a:rPr>
                <a:t> </a:t>
              </a:r>
              <a:r>
                <a:rPr lang="en-US" sz="1400" b="1" dirty="0" smtClean="0">
                  <a:effectLst/>
                  <a:latin typeface="Arial" panose="020B0604020202020204" pitchFamily="34" charset="0"/>
                  <a:ea typeface="Arial MT"/>
                  <a:cs typeface="Arial MT"/>
                </a:rPr>
                <a:t>to:</a:t>
              </a:r>
              <a:endParaRPr lang="en-GB" dirty="0">
                <a:latin typeface="Arial MT"/>
                <a:ea typeface="Arial MT"/>
                <a:cs typeface="Arial MT"/>
              </a:endParaRPr>
            </a:p>
            <a:p>
              <a:pPr marL="342900" marR="316865" lvl="0" indent="-342900">
                <a:lnSpc>
                  <a:spcPct val="95000"/>
                </a:lnSpc>
                <a:spcBef>
                  <a:spcPts val="435"/>
                </a:spcBef>
                <a:spcAft>
                  <a:spcPts val="0"/>
                </a:spcAft>
                <a:buSzPts val="1000"/>
                <a:buFont typeface="Arial MT"/>
                <a:buChar char="•"/>
                <a:tabLst>
                  <a:tab pos="172085" algn="l"/>
                </a:tabLst>
              </a:pPr>
              <a:r>
                <a:rPr lang="en-US" sz="1400" dirty="0" smtClean="0">
                  <a:effectLst/>
                  <a:latin typeface="Arial MT"/>
                  <a:ea typeface="Arial MT"/>
                  <a:cs typeface="Arial MT"/>
                </a:rPr>
                <a:t>identify</a:t>
              </a:r>
              <a:r>
                <a:rPr lang="en-US" sz="1400" spc="35" dirty="0" smtClean="0">
                  <a:effectLst/>
                  <a:latin typeface="Arial MT"/>
                  <a:ea typeface="Arial MT"/>
                  <a:cs typeface="Arial MT"/>
                </a:rPr>
                <a:t> </a:t>
              </a:r>
              <a:r>
                <a:rPr lang="en-US" sz="1400" dirty="0" smtClean="0">
                  <a:effectLst/>
                  <a:latin typeface="Arial MT"/>
                  <a:ea typeface="Arial MT"/>
                  <a:cs typeface="Arial MT"/>
                </a:rPr>
                <a:t>and</a:t>
              </a:r>
              <a:r>
                <a:rPr lang="en-US" sz="1400" spc="40" dirty="0" smtClean="0">
                  <a:effectLst/>
                  <a:latin typeface="Arial MT"/>
                  <a:ea typeface="Arial MT"/>
                  <a:cs typeface="Arial MT"/>
                </a:rPr>
                <a:t> </a:t>
              </a:r>
              <a:r>
                <a:rPr lang="en-US" sz="1400" dirty="0" smtClean="0">
                  <a:effectLst/>
                  <a:latin typeface="Arial MT"/>
                  <a:ea typeface="Arial MT"/>
                  <a:cs typeface="Arial MT"/>
                </a:rPr>
                <a:t>name</a:t>
              </a:r>
              <a:r>
                <a:rPr lang="en-US" sz="1400" spc="35" dirty="0" smtClean="0">
                  <a:effectLst/>
                  <a:latin typeface="Arial MT"/>
                  <a:ea typeface="Arial MT"/>
                  <a:cs typeface="Arial MT"/>
                </a:rPr>
                <a:t> </a:t>
              </a:r>
              <a:r>
                <a:rPr lang="en-US" sz="1400" dirty="0" smtClean="0">
                  <a:effectLst/>
                  <a:latin typeface="Arial MT"/>
                  <a:ea typeface="Arial MT"/>
                  <a:cs typeface="Arial MT"/>
                </a:rPr>
                <a:t>a</a:t>
              </a:r>
              <a:r>
                <a:rPr lang="en-US" sz="1400" spc="40" dirty="0" smtClean="0">
                  <a:effectLst/>
                  <a:latin typeface="Arial MT"/>
                  <a:ea typeface="Arial MT"/>
                  <a:cs typeface="Arial MT"/>
                </a:rPr>
                <a:t> </a:t>
              </a:r>
              <a:r>
                <a:rPr lang="en-US" sz="1400" dirty="0" smtClean="0">
                  <a:effectLst/>
                  <a:latin typeface="Arial MT"/>
                  <a:ea typeface="Arial MT"/>
                  <a:cs typeface="Arial MT"/>
                </a:rPr>
                <a:t>variety</a:t>
              </a:r>
              <a:r>
                <a:rPr lang="en-US" sz="1400" spc="40" dirty="0" smtClean="0">
                  <a:effectLst/>
                  <a:latin typeface="Arial MT"/>
                  <a:ea typeface="Arial MT"/>
                  <a:cs typeface="Arial MT"/>
                </a:rPr>
                <a:t> </a:t>
              </a:r>
              <a:r>
                <a:rPr lang="en-US" sz="1400" dirty="0" smtClean="0">
                  <a:effectLst/>
                  <a:latin typeface="Arial MT"/>
                  <a:ea typeface="Arial MT"/>
                  <a:cs typeface="Arial MT"/>
                </a:rPr>
                <a:t>of</a:t>
              </a:r>
              <a:r>
                <a:rPr lang="en-US" sz="1400" spc="35" dirty="0" smtClean="0">
                  <a:effectLst/>
                  <a:latin typeface="Arial MT"/>
                  <a:ea typeface="Arial MT"/>
                  <a:cs typeface="Arial MT"/>
                </a:rPr>
                <a:t> </a:t>
              </a:r>
              <a:r>
                <a:rPr lang="en-US" sz="1400" dirty="0" smtClean="0">
                  <a:effectLst/>
                  <a:latin typeface="Arial MT"/>
                  <a:ea typeface="Arial MT"/>
                  <a:cs typeface="Arial MT"/>
                </a:rPr>
                <a:t>common</a:t>
              </a:r>
              <a:r>
                <a:rPr lang="en-US" sz="1400" spc="40" dirty="0" smtClean="0">
                  <a:effectLst/>
                  <a:latin typeface="Arial MT"/>
                  <a:ea typeface="Arial MT"/>
                  <a:cs typeface="Arial MT"/>
                </a:rPr>
                <a:t> </a:t>
              </a:r>
              <a:r>
                <a:rPr lang="en-US" sz="1400" dirty="0" smtClean="0">
                  <a:effectLst/>
                  <a:latin typeface="Arial MT"/>
                  <a:ea typeface="Arial MT"/>
                  <a:cs typeface="Arial MT"/>
                </a:rPr>
                <a:t>wild</a:t>
              </a:r>
              <a:r>
                <a:rPr lang="en-US" sz="1400" spc="40" dirty="0" smtClean="0">
                  <a:effectLst/>
                  <a:latin typeface="Arial MT"/>
                  <a:ea typeface="Arial MT"/>
                  <a:cs typeface="Arial MT"/>
                </a:rPr>
                <a:t> </a:t>
              </a:r>
              <a:r>
                <a:rPr lang="en-US" sz="1400" dirty="0" smtClean="0">
                  <a:effectLst/>
                  <a:latin typeface="Arial MT"/>
                  <a:ea typeface="Arial MT"/>
                  <a:cs typeface="Arial MT"/>
                </a:rPr>
                <a:t>and</a:t>
              </a:r>
              <a:r>
                <a:rPr lang="en-US" sz="1400" spc="35" dirty="0" smtClean="0">
                  <a:effectLst/>
                  <a:latin typeface="Arial MT"/>
                  <a:ea typeface="Arial MT"/>
                  <a:cs typeface="Arial MT"/>
                </a:rPr>
                <a:t> </a:t>
              </a:r>
              <a:r>
                <a:rPr lang="en-US" sz="1400" dirty="0" smtClean="0">
                  <a:effectLst/>
                  <a:latin typeface="Arial MT"/>
                  <a:ea typeface="Arial MT"/>
                  <a:cs typeface="Arial MT"/>
                </a:rPr>
                <a:t>garden</a:t>
              </a:r>
              <a:r>
                <a:rPr lang="en-US" sz="1400" spc="40" dirty="0" smtClean="0">
                  <a:effectLst/>
                  <a:latin typeface="Arial MT"/>
                  <a:ea typeface="Arial MT"/>
                  <a:cs typeface="Arial MT"/>
                </a:rPr>
                <a:t> </a:t>
              </a:r>
              <a:r>
                <a:rPr lang="en-US" sz="1400" dirty="0" smtClean="0">
                  <a:effectLst/>
                  <a:latin typeface="Arial MT"/>
                  <a:ea typeface="Arial MT"/>
                  <a:cs typeface="Arial MT"/>
                </a:rPr>
                <a:t>plants,</a:t>
              </a:r>
              <a:r>
                <a:rPr lang="en-US" sz="1400" spc="40" dirty="0" smtClean="0">
                  <a:effectLst/>
                  <a:latin typeface="Arial MT"/>
                  <a:ea typeface="Arial MT"/>
                  <a:cs typeface="Arial MT"/>
                </a:rPr>
                <a:t> </a:t>
              </a:r>
              <a:r>
                <a:rPr lang="en-US" sz="1400" dirty="0" smtClean="0">
                  <a:effectLst/>
                  <a:latin typeface="Arial MT"/>
                  <a:ea typeface="Arial MT"/>
                  <a:cs typeface="Arial MT"/>
                </a:rPr>
                <a:t>including</a:t>
              </a:r>
              <a:r>
                <a:rPr lang="en-US" sz="1400" spc="35" dirty="0" smtClean="0">
                  <a:effectLst/>
                  <a:latin typeface="Arial MT"/>
                  <a:ea typeface="Arial MT"/>
                  <a:cs typeface="Arial MT"/>
                </a:rPr>
                <a:t> </a:t>
              </a:r>
              <a:r>
                <a:rPr lang="en-US" sz="1400" dirty="0" smtClean="0">
                  <a:effectLst/>
                  <a:latin typeface="Arial MT"/>
                  <a:ea typeface="Arial MT"/>
                  <a:cs typeface="Arial MT"/>
                </a:rPr>
                <a:t>deciduous</a:t>
              </a:r>
              <a:r>
                <a:rPr lang="en-US" sz="1400" spc="40" dirty="0" smtClean="0">
                  <a:effectLst/>
                  <a:latin typeface="Arial MT"/>
                  <a:ea typeface="Arial MT"/>
                  <a:cs typeface="Arial MT"/>
                </a:rPr>
                <a:t> </a:t>
              </a:r>
              <a:r>
                <a:rPr lang="en-US" sz="1400" dirty="0" smtClean="0">
                  <a:effectLst/>
                  <a:latin typeface="Arial MT"/>
                  <a:ea typeface="Arial MT"/>
                  <a:cs typeface="Arial MT"/>
                </a:rPr>
                <a:t>and evergreen</a:t>
              </a:r>
              <a:r>
                <a:rPr lang="en-US" sz="1400" spc="5" dirty="0" smtClean="0">
                  <a:effectLst/>
                  <a:latin typeface="Arial MT"/>
                  <a:ea typeface="Arial MT"/>
                  <a:cs typeface="Arial MT"/>
                </a:rPr>
                <a:t> </a:t>
              </a:r>
              <a:r>
                <a:rPr lang="en-US" sz="1400" dirty="0" smtClean="0">
                  <a:effectLst/>
                  <a:latin typeface="Arial MT"/>
                  <a:ea typeface="Arial MT"/>
                  <a:cs typeface="Arial MT"/>
                </a:rPr>
                <a:t>trees</a:t>
              </a:r>
            </a:p>
            <a:p>
              <a:pPr marL="342900" marR="316865" lvl="0" indent="-342900">
                <a:lnSpc>
                  <a:spcPct val="95000"/>
                </a:lnSpc>
                <a:spcBef>
                  <a:spcPts val="435"/>
                </a:spcBef>
                <a:spcAft>
                  <a:spcPts val="0"/>
                </a:spcAft>
                <a:buSzPts val="1000"/>
                <a:buFont typeface="Arial MT"/>
                <a:buChar char="•"/>
                <a:tabLst>
                  <a:tab pos="172085" algn="l"/>
                </a:tabLst>
              </a:pPr>
              <a:endParaRPr lang="en-GB" dirty="0">
                <a:latin typeface="Arial MT"/>
                <a:ea typeface="Arial MT"/>
                <a:cs typeface="Arial MT"/>
              </a:endParaRPr>
            </a:p>
            <a:p>
              <a:pPr marL="342900" marR="153035" lvl="0" indent="-342900">
                <a:lnSpc>
                  <a:spcPct val="95000"/>
                </a:lnSpc>
                <a:spcAft>
                  <a:spcPts val="0"/>
                </a:spcAft>
                <a:buSzPts val="1000"/>
                <a:buFont typeface="Arial MT"/>
                <a:buChar char="•"/>
                <a:tabLst>
                  <a:tab pos="172085" algn="l"/>
                </a:tabLst>
              </a:pPr>
              <a:r>
                <a:rPr lang="en-US" sz="1400" dirty="0" smtClean="0">
                  <a:effectLst/>
                  <a:latin typeface="Arial MT"/>
                  <a:ea typeface="Arial MT"/>
                  <a:cs typeface="Arial MT"/>
                </a:rPr>
                <a:t>identify</a:t>
              </a:r>
              <a:r>
                <a:rPr lang="en-US" sz="1400" spc="65" dirty="0" smtClean="0">
                  <a:effectLst/>
                  <a:latin typeface="Arial MT"/>
                  <a:ea typeface="Arial MT"/>
                  <a:cs typeface="Arial MT"/>
                </a:rPr>
                <a:t> </a:t>
              </a:r>
              <a:r>
                <a:rPr lang="en-US" sz="1400" dirty="0" smtClean="0">
                  <a:effectLst/>
                  <a:latin typeface="Arial MT"/>
                  <a:ea typeface="Arial MT"/>
                  <a:cs typeface="Arial MT"/>
                </a:rPr>
                <a:t>and</a:t>
              </a:r>
              <a:r>
                <a:rPr lang="en-US" sz="1400" spc="70" dirty="0" smtClean="0">
                  <a:effectLst/>
                  <a:latin typeface="Arial MT"/>
                  <a:ea typeface="Arial MT"/>
                  <a:cs typeface="Arial MT"/>
                </a:rPr>
                <a:t> </a:t>
              </a:r>
              <a:r>
                <a:rPr lang="en-US" sz="1400" dirty="0" smtClean="0">
                  <a:effectLst/>
                  <a:latin typeface="Arial MT"/>
                  <a:ea typeface="Arial MT"/>
                  <a:cs typeface="Arial MT"/>
                </a:rPr>
                <a:t>describe</a:t>
              </a:r>
              <a:r>
                <a:rPr lang="en-US" sz="1400" spc="70" dirty="0" smtClean="0">
                  <a:effectLst/>
                  <a:latin typeface="Arial MT"/>
                  <a:ea typeface="Arial MT"/>
                  <a:cs typeface="Arial MT"/>
                </a:rPr>
                <a:t> </a:t>
              </a:r>
              <a:r>
                <a:rPr lang="en-US" sz="1400" dirty="0" smtClean="0">
                  <a:effectLst/>
                  <a:latin typeface="Arial MT"/>
                  <a:ea typeface="Arial MT"/>
                  <a:cs typeface="Arial MT"/>
                </a:rPr>
                <a:t>the</a:t>
              </a:r>
              <a:r>
                <a:rPr lang="en-US" sz="1400" spc="65" dirty="0" smtClean="0">
                  <a:effectLst/>
                  <a:latin typeface="Arial MT"/>
                  <a:ea typeface="Arial MT"/>
                  <a:cs typeface="Arial MT"/>
                </a:rPr>
                <a:t> </a:t>
              </a:r>
              <a:r>
                <a:rPr lang="en-US" sz="1400" dirty="0" smtClean="0">
                  <a:effectLst/>
                  <a:latin typeface="Arial MT"/>
                  <a:ea typeface="Arial MT"/>
                  <a:cs typeface="Arial MT"/>
                </a:rPr>
                <a:t>basic</a:t>
              </a:r>
              <a:r>
                <a:rPr lang="en-US" sz="1400" spc="70" dirty="0" smtClean="0">
                  <a:effectLst/>
                  <a:latin typeface="Arial MT"/>
                  <a:ea typeface="Arial MT"/>
                  <a:cs typeface="Arial MT"/>
                </a:rPr>
                <a:t> </a:t>
              </a:r>
              <a:r>
                <a:rPr lang="en-US" sz="1400" dirty="0" smtClean="0">
                  <a:effectLst/>
                  <a:latin typeface="Arial MT"/>
                  <a:ea typeface="Arial MT"/>
                  <a:cs typeface="Arial MT"/>
                </a:rPr>
                <a:t>structure</a:t>
              </a:r>
              <a:r>
                <a:rPr lang="en-US" sz="1400" spc="70" dirty="0" smtClean="0">
                  <a:effectLst/>
                  <a:latin typeface="Arial MT"/>
                  <a:ea typeface="Arial MT"/>
                  <a:cs typeface="Arial MT"/>
                </a:rPr>
                <a:t> </a:t>
              </a:r>
              <a:r>
                <a:rPr lang="en-US" sz="1400" dirty="0" smtClean="0">
                  <a:effectLst/>
                  <a:latin typeface="Arial MT"/>
                  <a:ea typeface="Arial MT"/>
                  <a:cs typeface="Arial MT"/>
                </a:rPr>
                <a:t>of</a:t>
              </a:r>
              <a:r>
                <a:rPr lang="en-US" sz="1400" spc="65" dirty="0" smtClean="0">
                  <a:effectLst/>
                  <a:latin typeface="Arial MT"/>
                  <a:ea typeface="Arial MT"/>
                  <a:cs typeface="Arial MT"/>
                </a:rPr>
                <a:t> </a:t>
              </a:r>
              <a:r>
                <a:rPr lang="en-US" sz="1400" dirty="0" smtClean="0">
                  <a:effectLst/>
                  <a:latin typeface="Arial MT"/>
                  <a:ea typeface="Arial MT"/>
                  <a:cs typeface="Arial MT"/>
                </a:rPr>
                <a:t>a</a:t>
              </a:r>
              <a:r>
                <a:rPr lang="en-US" sz="1400" spc="70" dirty="0" smtClean="0">
                  <a:effectLst/>
                  <a:latin typeface="Arial MT"/>
                  <a:ea typeface="Arial MT"/>
                  <a:cs typeface="Arial MT"/>
                </a:rPr>
                <a:t> </a:t>
              </a:r>
              <a:r>
                <a:rPr lang="en-US" sz="1400" dirty="0" smtClean="0">
                  <a:effectLst/>
                  <a:latin typeface="Arial MT"/>
                  <a:ea typeface="Arial MT"/>
                  <a:cs typeface="Arial MT"/>
                </a:rPr>
                <a:t>variety</a:t>
              </a:r>
              <a:r>
                <a:rPr lang="en-US" sz="1400" spc="70" dirty="0" smtClean="0">
                  <a:effectLst/>
                  <a:latin typeface="Arial MT"/>
                  <a:ea typeface="Arial MT"/>
                  <a:cs typeface="Arial MT"/>
                </a:rPr>
                <a:t> </a:t>
              </a:r>
              <a:r>
                <a:rPr lang="en-US" sz="1400" dirty="0" smtClean="0">
                  <a:effectLst/>
                  <a:latin typeface="Arial MT"/>
                  <a:ea typeface="Arial MT"/>
                  <a:cs typeface="Arial MT"/>
                </a:rPr>
                <a:t>of</a:t>
              </a:r>
              <a:r>
                <a:rPr lang="en-US" sz="1400" spc="65" dirty="0" smtClean="0">
                  <a:effectLst/>
                  <a:latin typeface="Arial MT"/>
                  <a:ea typeface="Arial MT"/>
                  <a:cs typeface="Arial MT"/>
                </a:rPr>
                <a:t> </a:t>
              </a:r>
              <a:r>
                <a:rPr lang="en-US" sz="1400" dirty="0" smtClean="0">
                  <a:effectLst/>
                  <a:latin typeface="Arial MT"/>
                  <a:ea typeface="Arial MT"/>
                  <a:cs typeface="Arial MT"/>
                </a:rPr>
                <a:t>common</a:t>
              </a:r>
              <a:r>
                <a:rPr lang="en-US" sz="1400" spc="70" dirty="0" smtClean="0">
                  <a:effectLst/>
                  <a:latin typeface="Arial MT"/>
                  <a:ea typeface="Arial MT"/>
                  <a:cs typeface="Arial MT"/>
                </a:rPr>
                <a:t> </a:t>
              </a:r>
              <a:r>
                <a:rPr lang="en-US" sz="1400" dirty="0" smtClean="0">
                  <a:effectLst/>
                  <a:latin typeface="Arial MT"/>
                  <a:ea typeface="Arial MT"/>
                  <a:cs typeface="Arial MT"/>
                </a:rPr>
                <a:t>flowering</a:t>
              </a:r>
              <a:r>
                <a:rPr lang="en-US" sz="1400" spc="70" dirty="0" smtClean="0">
                  <a:effectLst/>
                  <a:latin typeface="Arial MT"/>
                  <a:ea typeface="Arial MT"/>
                  <a:cs typeface="Arial MT"/>
                </a:rPr>
                <a:t> </a:t>
              </a:r>
              <a:r>
                <a:rPr lang="en-US" sz="1400" dirty="0" smtClean="0">
                  <a:effectLst/>
                  <a:latin typeface="Arial MT"/>
                  <a:ea typeface="Arial MT"/>
                  <a:cs typeface="Arial MT"/>
                </a:rPr>
                <a:t>plants,</a:t>
              </a:r>
              <a:r>
                <a:rPr lang="en-US" sz="1400" spc="65" dirty="0" smtClean="0">
                  <a:effectLst/>
                  <a:latin typeface="Arial MT"/>
                  <a:ea typeface="Arial MT"/>
                  <a:cs typeface="Arial MT"/>
                </a:rPr>
                <a:t> </a:t>
              </a:r>
              <a:r>
                <a:rPr lang="en-US" sz="1400" dirty="0" smtClean="0">
                  <a:effectLst/>
                  <a:latin typeface="Arial MT"/>
                  <a:ea typeface="Arial MT"/>
                  <a:cs typeface="Arial MT"/>
                </a:rPr>
                <a:t>including </a:t>
              </a:r>
              <a:r>
                <a:rPr lang="en-US" sz="1400" spc="-235" dirty="0" smtClean="0">
                  <a:effectLst/>
                  <a:latin typeface="Arial MT"/>
                  <a:ea typeface="Arial MT"/>
                  <a:cs typeface="Arial MT"/>
                </a:rPr>
                <a:t> </a:t>
              </a:r>
              <a:r>
                <a:rPr lang="en-US" sz="1400" dirty="0" smtClean="0">
                  <a:effectLst/>
                  <a:latin typeface="Arial MT"/>
                  <a:ea typeface="Arial MT"/>
                  <a:cs typeface="Arial MT"/>
                </a:rPr>
                <a:t>trees.</a:t>
              </a:r>
              <a:endParaRPr lang="en-GB" dirty="0">
                <a:latin typeface="Arial MT"/>
                <a:ea typeface="Arial MT"/>
                <a:cs typeface="Arial MT"/>
              </a:endParaRPr>
            </a:p>
          </p:txBody>
        </p:sp>
      </p:grpSp>
      <p:sp>
        <p:nvSpPr>
          <p:cNvPr id="22" name="Content Placeholder 2"/>
          <p:cNvSpPr txBox="1">
            <a:spLocks/>
          </p:cNvSpPr>
          <p:nvPr/>
        </p:nvSpPr>
        <p:spPr>
          <a:xfrm>
            <a:off x="70342" y="1723292"/>
            <a:ext cx="2312372" cy="4988290"/>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600" b="1" dirty="0"/>
              <a:t>plant</a:t>
            </a:r>
            <a:r>
              <a:rPr lang="en-GB" sz="1600" dirty="0"/>
              <a:t> – a living organism</a:t>
            </a:r>
          </a:p>
          <a:p>
            <a:pPr marL="0" indent="0">
              <a:lnSpc>
                <a:spcPct val="70000"/>
              </a:lnSpc>
              <a:spcBef>
                <a:spcPts val="1200"/>
              </a:spcBef>
              <a:buNone/>
            </a:pPr>
            <a:r>
              <a:rPr lang="en-GB" sz="1600" b="1" dirty="0"/>
              <a:t>tree</a:t>
            </a:r>
            <a:r>
              <a:rPr lang="en-GB" sz="1600" dirty="0"/>
              <a:t> – a woody plant</a:t>
            </a:r>
          </a:p>
          <a:p>
            <a:pPr marL="0" indent="0">
              <a:lnSpc>
                <a:spcPct val="70000"/>
              </a:lnSpc>
              <a:spcBef>
                <a:spcPts val="1200"/>
              </a:spcBef>
              <a:buNone/>
            </a:pPr>
            <a:r>
              <a:rPr lang="en-GB" sz="1600" b="1" dirty="0"/>
              <a:t>deciduous</a:t>
            </a:r>
            <a:r>
              <a:rPr lang="en-GB" sz="1600" dirty="0"/>
              <a:t> – a tree that loses its leaves annually</a:t>
            </a:r>
          </a:p>
          <a:p>
            <a:pPr marL="0" indent="0">
              <a:lnSpc>
                <a:spcPct val="70000"/>
              </a:lnSpc>
              <a:spcBef>
                <a:spcPts val="1200"/>
              </a:spcBef>
              <a:buNone/>
            </a:pPr>
            <a:r>
              <a:rPr lang="en-GB" sz="1600" b="1" dirty="0"/>
              <a:t>evergreen</a:t>
            </a:r>
            <a:r>
              <a:rPr lang="en-GB" sz="1600" dirty="0"/>
              <a:t> – a tree the does not lose its leaves</a:t>
            </a:r>
          </a:p>
          <a:p>
            <a:pPr marL="0" indent="0">
              <a:lnSpc>
                <a:spcPct val="70000"/>
              </a:lnSpc>
              <a:spcBef>
                <a:spcPts val="1200"/>
              </a:spcBef>
              <a:buNone/>
            </a:pPr>
            <a:r>
              <a:rPr lang="en-GB" sz="1600" b="1" dirty="0"/>
              <a:t>flower</a:t>
            </a:r>
            <a:r>
              <a:rPr lang="en-GB" sz="1600" dirty="0"/>
              <a:t> – the seed bearing part of a plant that is usually surrounded by brightly coloured petals</a:t>
            </a:r>
          </a:p>
          <a:p>
            <a:pPr marL="0" indent="0">
              <a:lnSpc>
                <a:spcPct val="70000"/>
              </a:lnSpc>
              <a:spcBef>
                <a:spcPts val="1200"/>
              </a:spcBef>
              <a:buNone/>
            </a:pPr>
            <a:r>
              <a:rPr lang="en-GB" sz="1600" b="1" dirty="0"/>
              <a:t>roots</a:t>
            </a:r>
            <a:r>
              <a:rPr lang="en-GB" sz="1600" dirty="0"/>
              <a:t> – the part of the plant that attaches into the ground for support and nutrient collection</a:t>
            </a:r>
          </a:p>
          <a:p>
            <a:pPr marL="0" indent="0">
              <a:lnSpc>
                <a:spcPct val="70000"/>
              </a:lnSpc>
              <a:spcBef>
                <a:spcPts val="1200"/>
              </a:spcBef>
              <a:buNone/>
            </a:pPr>
            <a:r>
              <a:rPr lang="en-GB" sz="1600" b="1" dirty="0"/>
              <a:t>stem</a:t>
            </a:r>
            <a:r>
              <a:rPr lang="en-GB" sz="1600" dirty="0"/>
              <a:t> – the main stalk of a plant</a:t>
            </a:r>
          </a:p>
          <a:p>
            <a:pPr marL="0" indent="0">
              <a:lnSpc>
                <a:spcPct val="70000"/>
              </a:lnSpc>
              <a:spcBef>
                <a:spcPts val="1200"/>
              </a:spcBef>
              <a:buNone/>
            </a:pPr>
            <a:r>
              <a:rPr lang="en-GB" sz="1600" b="1" dirty="0"/>
              <a:t>leaf</a:t>
            </a:r>
            <a:r>
              <a:rPr lang="en-GB" sz="1600" dirty="0"/>
              <a:t> – part of a plant that is typically flat and hangs off the stem</a:t>
            </a:r>
          </a:p>
        </p:txBody>
      </p:sp>
      <p:pic>
        <p:nvPicPr>
          <p:cNvPr id="23" name="Picture 22"/>
          <p:cNvPicPr>
            <a:picLocks noChangeAspect="1"/>
          </p:cNvPicPr>
          <p:nvPr/>
        </p:nvPicPr>
        <p:blipFill>
          <a:blip r:embed="rId2"/>
          <a:stretch>
            <a:fillRect/>
          </a:stretch>
        </p:blipFill>
        <p:spPr>
          <a:xfrm>
            <a:off x="9566919" y="1783510"/>
            <a:ext cx="2606266" cy="3642676"/>
          </a:xfrm>
          <a:prstGeom prst="rect">
            <a:avLst/>
          </a:prstGeom>
        </p:spPr>
      </p:pic>
      <p:pic>
        <p:nvPicPr>
          <p:cNvPr id="24" name="Picture 23"/>
          <p:cNvPicPr>
            <a:picLocks noChangeAspect="1"/>
          </p:cNvPicPr>
          <p:nvPr/>
        </p:nvPicPr>
        <p:blipFill>
          <a:blip r:embed="rId3"/>
          <a:stretch>
            <a:fillRect/>
          </a:stretch>
        </p:blipFill>
        <p:spPr>
          <a:xfrm>
            <a:off x="9988062" y="5445827"/>
            <a:ext cx="1494692" cy="1304284"/>
          </a:xfrm>
          <a:prstGeom prst="rect">
            <a:avLst/>
          </a:prstGeom>
        </p:spPr>
      </p:pic>
    </p:spTree>
    <p:extLst>
      <p:ext uri="{BB962C8B-B14F-4D97-AF65-F5344CB8AC3E}">
        <p14:creationId xmlns:p14="http://schemas.microsoft.com/office/powerpoint/2010/main" val="4221018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6</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14417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080198"/>
              </p:ext>
            </p:extLst>
          </p:nvPr>
        </p:nvGraphicFramePr>
        <p:xfrm>
          <a:off x="125807" y="53646"/>
          <a:ext cx="11917026" cy="1352164"/>
        </p:xfrm>
        <a:graphic>
          <a:graphicData uri="http://schemas.openxmlformats.org/drawingml/2006/table">
            <a:tbl>
              <a:tblPr firstRow="1" bandRow="1">
                <a:tableStyleId>{5C22544A-7EE6-4342-B048-85BDC9FD1C3A}</a:tableStyleId>
              </a:tblPr>
              <a:tblGrid>
                <a:gridCol w="1986171">
                  <a:extLst>
                    <a:ext uri="{9D8B030D-6E8A-4147-A177-3AD203B41FA5}">
                      <a16:colId xmlns:a16="http://schemas.microsoft.com/office/drawing/2014/main" val="2492426390"/>
                    </a:ext>
                  </a:extLst>
                </a:gridCol>
                <a:gridCol w="1986171">
                  <a:extLst>
                    <a:ext uri="{9D8B030D-6E8A-4147-A177-3AD203B41FA5}">
                      <a16:colId xmlns:a16="http://schemas.microsoft.com/office/drawing/2014/main" val="356198671"/>
                    </a:ext>
                  </a:extLst>
                </a:gridCol>
                <a:gridCol w="1986171">
                  <a:extLst>
                    <a:ext uri="{9D8B030D-6E8A-4147-A177-3AD203B41FA5}">
                      <a16:colId xmlns:a16="http://schemas.microsoft.com/office/drawing/2014/main" val="2572164240"/>
                    </a:ext>
                  </a:extLst>
                </a:gridCol>
                <a:gridCol w="1986171">
                  <a:extLst>
                    <a:ext uri="{9D8B030D-6E8A-4147-A177-3AD203B41FA5}">
                      <a16:colId xmlns:a16="http://schemas.microsoft.com/office/drawing/2014/main" val="2683159159"/>
                    </a:ext>
                  </a:extLst>
                </a:gridCol>
                <a:gridCol w="1986171">
                  <a:extLst>
                    <a:ext uri="{9D8B030D-6E8A-4147-A177-3AD203B41FA5}">
                      <a16:colId xmlns:a16="http://schemas.microsoft.com/office/drawing/2014/main" val="3043283335"/>
                    </a:ext>
                  </a:extLst>
                </a:gridCol>
                <a:gridCol w="1986171">
                  <a:extLst>
                    <a:ext uri="{9D8B030D-6E8A-4147-A177-3AD203B41FA5}">
                      <a16:colId xmlns:a16="http://schemas.microsoft.com/office/drawing/2014/main" val="2541247236"/>
                    </a:ext>
                  </a:extLst>
                </a:gridCol>
              </a:tblGrid>
              <a:tr h="286516">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6 – Living things and their habitats: </a:t>
                      </a:r>
                      <a:r>
                        <a:rPr lang="en-US" sz="1800" b="1" kern="1200" dirty="0" smtClean="0">
                          <a:solidFill>
                            <a:schemeClr val="lt1"/>
                          </a:solidFill>
                          <a:effectLst/>
                          <a:latin typeface="+mn-lt"/>
                          <a:ea typeface="+mn-ea"/>
                          <a:cs typeface="+mn-cs"/>
                        </a:rPr>
                        <a:t>What is classification?</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99060">
                        <a:spcBef>
                          <a:spcPts val="710"/>
                        </a:spcBef>
                        <a:spcAft>
                          <a:spcPts val="0"/>
                        </a:spcAft>
                      </a:pPr>
                      <a:r>
                        <a:rPr lang="en-US" sz="1100" b="1">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102870">
                        <a:spcBef>
                          <a:spcPts val="485"/>
                        </a:spcBef>
                        <a:spcAft>
                          <a:spcPts val="0"/>
                        </a:spcAft>
                      </a:pPr>
                      <a:r>
                        <a:rPr lang="en-US" sz="1100">
                          <a:effectLst/>
                          <a:latin typeface="Arial" panose="020B0604020202020204" pitchFamily="34" charset="0"/>
                          <a:ea typeface="Arial MT"/>
                          <a:cs typeface="Arial MT"/>
                        </a:rPr>
                        <a:t>How are animals classified?</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100" b="1">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100330">
                        <a:spcBef>
                          <a:spcPts val="485"/>
                        </a:spcBef>
                        <a:spcAft>
                          <a:spcPts val="0"/>
                        </a:spcAft>
                      </a:pPr>
                      <a:r>
                        <a:rPr lang="en-US" sz="1100">
                          <a:effectLst/>
                          <a:latin typeface="Arial" panose="020B0604020202020204" pitchFamily="34" charset="0"/>
                          <a:ea typeface="Arial MT"/>
                          <a:cs typeface="Arial MT"/>
                        </a:rPr>
                        <a:t>What is a classification key?</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100" b="1">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101600">
                        <a:spcBef>
                          <a:spcPts val="485"/>
                        </a:spcBef>
                        <a:spcAft>
                          <a:spcPts val="0"/>
                        </a:spcAft>
                      </a:pPr>
                      <a:r>
                        <a:rPr lang="en-US" sz="1100">
                          <a:effectLst/>
                          <a:latin typeface="Arial" panose="020B0604020202020204" pitchFamily="34" charset="0"/>
                          <a:ea typeface="Arial MT"/>
                          <a:cs typeface="Arial MT"/>
                        </a:rPr>
                        <a:t>How can we classify plants?</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100" b="1">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100330">
                        <a:spcBef>
                          <a:spcPts val="485"/>
                        </a:spcBef>
                        <a:spcAft>
                          <a:spcPts val="0"/>
                        </a:spcAft>
                      </a:pPr>
                      <a:r>
                        <a:rPr lang="en-US" sz="1100" spc="-50">
                          <a:effectLst/>
                          <a:latin typeface="Arial" panose="020B0604020202020204" pitchFamily="34" charset="0"/>
                          <a:ea typeface="Arial MT"/>
                          <a:cs typeface="Arial MT"/>
                        </a:rPr>
                        <a:t>Is yeast a living microorganism?</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100" b="1">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95885" marR="86360">
                        <a:lnSpc>
                          <a:spcPct val="95000"/>
                        </a:lnSpc>
                        <a:spcBef>
                          <a:spcPts val="520"/>
                        </a:spcBef>
                        <a:spcAft>
                          <a:spcPts val="0"/>
                        </a:spcAft>
                      </a:pPr>
                      <a:r>
                        <a:rPr lang="en-US" sz="1100">
                          <a:effectLst/>
                          <a:latin typeface="Arial" panose="020B0604020202020204" pitchFamily="34" charset="0"/>
                          <a:ea typeface="Arial MT"/>
                          <a:cs typeface="Arial MT"/>
                        </a:rPr>
                        <a:t>What are the five main groups of microorganisms?</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92710">
                        <a:spcBef>
                          <a:spcPts val="485"/>
                        </a:spcBef>
                        <a:spcAft>
                          <a:spcPts val="0"/>
                        </a:spcAft>
                      </a:pPr>
                      <a:r>
                        <a:rPr lang="en-US" sz="1100" dirty="0">
                          <a:effectLst/>
                          <a:latin typeface="Arial" panose="020B0604020202020204" pitchFamily="34" charset="0"/>
                          <a:ea typeface="Arial MT"/>
                          <a:cs typeface="Arial MT"/>
                        </a:rPr>
                        <a:t>Who was Carolus Linnaeus?</a:t>
                      </a:r>
                      <a:endParaRPr lang="en-GB" sz="16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319694" y="1503486"/>
            <a:ext cx="4199935" cy="3369684"/>
            <a:chOff x="1704781" y="1763526"/>
            <a:chExt cx="4812632" cy="1273202"/>
          </a:xfrm>
        </p:grpSpPr>
        <p:sp>
          <p:nvSpPr>
            <p:cNvPr id="13" name="Rectangle 12"/>
            <p:cNvSpPr/>
            <p:nvPr/>
          </p:nvSpPr>
          <p:spPr>
            <a:xfrm>
              <a:off x="1704781" y="1927318"/>
              <a:ext cx="4812632" cy="1109410"/>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about classification of living things, including microorganisms. They will learn the names and characteristics of the main groups used to classify animals, plants and microorganisms. Children will learn to use a classification key and create their own key using yes/no questions. Children will investigate the question; Is yeast a microorganism? And conduct an experiment involving the respiration of yeast. They will produce a presentation about the life and work of Carolus Linnaeus and understand the importance of his standard classification system.</a:t>
              </a: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22256" y="1503482"/>
            <a:ext cx="4541479" cy="3209195"/>
            <a:chOff x="6694675" y="1763526"/>
            <a:chExt cx="5142148" cy="922505"/>
          </a:xfrm>
        </p:grpSpPr>
        <p:sp>
          <p:nvSpPr>
            <p:cNvPr id="16" name="Text Box 3"/>
            <p:cNvSpPr txBox="1">
              <a:spLocks noChangeArrowheads="1"/>
            </p:cNvSpPr>
            <p:nvPr/>
          </p:nvSpPr>
          <p:spPr bwMode="auto">
            <a:xfrm>
              <a:off x="6755189" y="1859499"/>
              <a:ext cx="5081634" cy="826532"/>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Some children may think that all microorganisms are harmful and make you ill. It is important to highlight that some microorganisms are useful and play an important part in decomposition.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They </a:t>
              </a:r>
              <a:r>
                <a:rPr lang="en-GB" altLang="en-US" sz="1400" dirty="0">
                  <a:solidFill>
                    <a:prstClr val="black"/>
                  </a:solidFill>
                  <a:latin typeface="Arial" panose="020B0604020202020204" pitchFamily="34" charset="0"/>
                  <a:ea typeface="Arial" panose="020B0604020202020204" pitchFamily="34" charset="0"/>
                </a:rPr>
                <a:t>may also think that microorganisms are all the same size; however, although all microbes cannot be seen with the naked eye, there is a huge variance in the size of microbes (e.g. in general, viruses are much smaller than bacteria).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think that mushrooms are a type of plant. They are not, they are classified as fungi.</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3319695" y="5123314"/>
            <a:ext cx="5529250" cy="1618175"/>
            <a:chOff x="1996878" y="5144409"/>
            <a:chExt cx="7085112" cy="924586"/>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8" y="5442691"/>
              <a:ext cx="7065152" cy="626304"/>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marR="127635" lvl="0" indent="-342900">
                <a:lnSpc>
                  <a:spcPct val="96000"/>
                </a:lnSpc>
                <a:spcBef>
                  <a:spcPts val="5"/>
                </a:spcBef>
                <a:spcAft>
                  <a:spcPts val="0"/>
                </a:spcAft>
                <a:buSzPts val="950"/>
                <a:buFont typeface="Arial MT"/>
                <a:buChar char="•"/>
                <a:tabLst>
                  <a:tab pos="180340" algn="l"/>
                </a:tabLst>
              </a:pPr>
              <a:r>
                <a:rPr lang="en-US" sz="1200" spc="-30" dirty="0" smtClean="0">
                  <a:effectLst/>
                  <a:latin typeface="Arial" panose="020B0604020202020204" pitchFamily="34" charset="0"/>
                  <a:ea typeface="Arial MT"/>
                  <a:cs typeface="Arial MT"/>
                </a:rPr>
                <a:t>describe how living things are classified into broad groups according to common observable characteristics and based on similarities and differences, including microorganisms, plants</a:t>
              </a:r>
              <a:r>
                <a:rPr lang="en-US" sz="1200" spc="5" dirty="0" smtClean="0">
                  <a:effectLst/>
                  <a:latin typeface="Arial MT"/>
                  <a:ea typeface="Arial MT"/>
                  <a:cs typeface="Arial MT"/>
                </a:rPr>
                <a:t> </a:t>
              </a:r>
              <a:r>
                <a:rPr lang="en-US" sz="1200" dirty="0" smtClean="0">
                  <a:effectLst/>
                  <a:latin typeface="Arial" panose="020B0604020202020204" pitchFamily="34" charset="0"/>
                  <a:ea typeface="Arial MT"/>
                  <a:cs typeface="Arial MT"/>
                </a:rPr>
                <a:t>and</a:t>
              </a:r>
              <a:r>
                <a:rPr lang="en-US" sz="1200" spc="20" dirty="0" smtClean="0">
                  <a:effectLst/>
                  <a:latin typeface="Arial" panose="020B0604020202020204" pitchFamily="34" charset="0"/>
                  <a:ea typeface="Arial MT"/>
                  <a:cs typeface="Arial MT"/>
                </a:rPr>
                <a:t> </a:t>
              </a:r>
              <a:r>
                <a:rPr lang="en-US" sz="1200" dirty="0" smtClean="0">
                  <a:effectLst/>
                  <a:latin typeface="Arial" panose="020B0604020202020204" pitchFamily="34" charset="0"/>
                  <a:ea typeface="Arial MT"/>
                  <a:cs typeface="Arial MT"/>
                </a:rPr>
                <a:t>animals</a:t>
              </a:r>
              <a:endParaRPr lang="en-GB" sz="1600" dirty="0" smtClean="0">
                <a:effectLst/>
                <a:latin typeface="Arial MT"/>
                <a:ea typeface="Arial MT"/>
                <a:cs typeface="Arial MT"/>
              </a:endParaRPr>
            </a:p>
            <a:p>
              <a:pPr marL="342900" lvl="0" indent="-342900">
                <a:lnSpc>
                  <a:spcPts val="1035"/>
                </a:lnSpc>
                <a:spcAft>
                  <a:spcPts val="0"/>
                </a:spcAft>
                <a:buSzPts val="950"/>
                <a:buFont typeface="Arial MT"/>
                <a:buChar char="•"/>
                <a:tabLst>
                  <a:tab pos="180340" algn="l"/>
                </a:tabLst>
              </a:pPr>
              <a:r>
                <a:rPr lang="en-US" sz="1200" spc="-30" dirty="0" smtClean="0">
                  <a:effectLst/>
                  <a:latin typeface="Arial" panose="020B0604020202020204" pitchFamily="34" charset="0"/>
                  <a:ea typeface="Arial MT"/>
                  <a:cs typeface="Arial MT"/>
                </a:rPr>
                <a:t>give reasons for classifying plants and animals based on specific characteristics.</a:t>
              </a:r>
              <a:endParaRPr lang="en-GB" sz="1600" dirty="0">
                <a:effectLst/>
                <a:latin typeface="Arial MT"/>
                <a:ea typeface="Arial MT"/>
                <a:cs typeface="Arial MT"/>
              </a:endParaRPr>
            </a:p>
          </p:txBody>
        </p:sp>
      </p:grpSp>
      <p:sp>
        <p:nvSpPr>
          <p:cNvPr id="22" name="Content Placeholder 2"/>
          <p:cNvSpPr txBox="1">
            <a:spLocks/>
          </p:cNvSpPr>
          <p:nvPr/>
        </p:nvSpPr>
        <p:spPr>
          <a:xfrm>
            <a:off x="72654" y="1503484"/>
            <a:ext cx="3215669"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400" b="1" dirty="0"/>
              <a:t>classify</a:t>
            </a:r>
            <a:r>
              <a:rPr lang="en-GB" sz="1400" dirty="0"/>
              <a:t> – to arrange a group of people or things in classes or categories according to shared qualities or characteristics</a:t>
            </a:r>
          </a:p>
          <a:p>
            <a:pPr marL="0" indent="0">
              <a:lnSpc>
                <a:spcPct val="100000"/>
              </a:lnSpc>
              <a:spcBef>
                <a:spcPts val="0"/>
              </a:spcBef>
              <a:buNone/>
            </a:pPr>
            <a:r>
              <a:rPr lang="en-GB" sz="1400" b="1" dirty="0"/>
              <a:t>vertebrate</a:t>
            </a:r>
            <a:r>
              <a:rPr lang="en-GB" sz="1400" dirty="0"/>
              <a:t> – an animal that has a backbone</a:t>
            </a:r>
          </a:p>
          <a:p>
            <a:pPr marL="0" indent="0">
              <a:lnSpc>
                <a:spcPct val="100000"/>
              </a:lnSpc>
              <a:spcBef>
                <a:spcPts val="0"/>
              </a:spcBef>
              <a:buNone/>
            </a:pPr>
            <a:r>
              <a:rPr lang="en-GB" sz="1400" b="1" dirty="0"/>
              <a:t>invertebrate</a:t>
            </a:r>
            <a:r>
              <a:rPr lang="en-GB" sz="1400" dirty="0"/>
              <a:t> – an animal without a backbone</a:t>
            </a:r>
          </a:p>
          <a:p>
            <a:pPr marL="0" indent="0">
              <a:lnSpc>
                <a:spcPct val="100000"/>
              </a:lnSpc>
              <a:spcBef>
                <a:spcPts val="0"/>
              </a:spcBef>
              <a:buNone/>
            </a:pPr>
            <a:r>
              <a:rPr lang="en-GB" sz="1400" b="1" dirty="0"/>
              <a:t>exoskeleton</a:t>
            </a:r>
            <a:r>
              <a:rPr lang="en-GB" sz="1400" dirty="0"/>
              <a:t> – a rigid external covering for the body in some invertebrate animals</a:t>
            </a:r>
          </a:p>
          <a:p>
            <a:pPr marL="0" indent="0">
              <a:lnSpc>
                <a:spcPct val="100000"/>
              </a:lnSpc>
              <a:spcBef>
                <a:spcPts val="0"/>
              </a:spcBef>
              <a:buNone/>
            </a:pPr>
            <a:r>
              <a:rPr lang="en-GB" sz="1400" b="1" dirty="0"/>
              <a:t>vascular</a:t>
            </a:r>
            <a:r>
              <a:rPr lang="en-GB" sz="1400" dirty="0"/>
              <a:t> – plants that use roots and stems to take in water and nutrients</a:t>
            </a:r>
          </a:p>
          <a:p>
            <a:pPr marL="0" indent="0">
              <a:lnSpc>
                <a:spcPct val="100000"/>
              </a:lnSpc>
              <a:spcBef>
                <a:spcPts val="0"/>
              </a:spcBef>
              <a:buNone/>
            </a:pPr>
            <a:r>
              <a:rPr lang="en-GB" sz="1400" b="1" dirty="0"/>
              <a:t>non-vascular</a:t>
            </a:r>
            <a:r>
              <a:rPr lang="en-GB" sz="1400" dirty="0"/>
              <a:t> – plants that do not use roots and stems to take in water and nutrients</a:t>
            </a:r>
          </a:p>
          <a:p>
            <a:pPr marL="0" indent="0">
              <a:lnSpc>
                <a:spcPct val="100000"/>
              </a:lnSpc>
              <a:spcBef>
                <a:spcPts val="0"/>
              </a:spcBef>
              <a:buNone/>
            </a:pPr>
            <a:r>
              <a:rPr lang="en-GB" sz="1400" b="1" dirty="0"/>
              <a:t>taxonomy</a:t>
            </a:r>
            <a:r>
              <a:rPr lang="en-GB" sz="1400" dirty="0"/>
              <a:t> – the scientific process of grouping or classifying living organisms</a:t>
            </a:r>
          </a:p>
          <a:p>
            <a:pPr marL="0" indent="0">
              <a:lnSpc>
                <a:spcPct val="100000"/>
              </a:lnSpc>
              <a:spcBef>
                <a:spcPts val="0"/>
              </a:spcBef>
              <a:buNone/>
            </a:pPr>
            <a:endParaRPr lang="en-GB" sz="1400" dirty="0" smtClean="0"/>
          </a:p>
          <a:p>
            <a:pPr marL="0" indent="0">
              <a:lnSpc>
                <a:spcPct val="100000"/>
              </a:lnSpc>
              <a:spcBef>
                <a:spcPts val="0"/>
              </a:spcBef>
              <a:buNone/>
            </a:pPr>
            <a:r>
              <a:rPr lang="en-GB" sz="1400" dirty="0" smtClean="0"/>
              <a:t>Also </a:t>
            </a:r>
            <a:r>
              <a:rPr lang="en-GB" sz="1400" dirty="0"/>
              <a:t>explain the terms; herbivore, carnivore, omnivore; the five main animal classification groups (mammals, birds, fish, reptiles and amphibians) and the five main microorganism groups (bacteria, viruses, protozoa, algae and fungi).</a:t>
            </a:r>
          </a:p>
        </p:txBody>
      </p:sp>
      <p:pic>
        <p:nvPicPr>
          <p:cNvPr id="25" name="Picture 24"/>
          <p:cNvPicPr>
            <a:picLocks noChangeAspect="1"/>
          </p:cNvPicPr>
          <p:nvPr/>
        </p:nvPicPr>
        <p:blipFill>
          <a:blip r:embed="rId2"/>
          <a:stretch>
            <a:fillRect/>
          </a:stretch>
        </p:blipFill>
        <p:spPr>
          <a:xfrm>
            <a:off x="8929088" y="5369837"/>
            <a:ext cx="3134647" cy="1382654"/>
          </a:xfrm>
          <a:prstGeom prst="rect">
            <a:avLst/>
          </a:prstGeom>
        </p:spPr>
      </p:pic>
      <p:pic>
        <p:nvPicPr>
          <p:cNvPr id="24" name="Picture 23"/>
          <p:cNvPicPr>
            <a:picLocks noChangeAspect="1"/>
          </p:cNvPicPr>
          <p:nvPr/>
        </p:nvPicPr>
        <p:blipFill>
          <a:blip r:embed="rId3"/>
          <a:stretch>
            <a:fillRect/>
          </a:stretch>
        </p:blipFill>
        <p:spPr>
          <a:xfrm>
            <a:off x="11191947" y="4660845"/>
            <a:ext cx="927860" cy="809661"/>
          </a:xfrm>
          <a:prstGeom prst="rect">
            <a:avLst/>
          </a:prstGeom>
        </p:spPr>
      </p:pic>
    </p:spTree>
    <p:extLst>
      <p:ext uri="{BB962C8B-B14F-4D97-AF65-F5344CB8AC3E}">
        <p14:creationId xmlns:p14="http://schemas.microsoft.com/office/powerpoint/2010/main" val="416839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379989347"/>
              </p:ext>
            </p:extLst>
          </p:nvPr>
        </p:nvGraphicFramePr>
        <p:xfrm>
          <a:off x="125807" y="53646"/>
          <a:ext cx="11917026" cy="1352164"/>
        </p:xfrm>
        <a:graphic>
          <a:graphicData uri="http://schemas.openxmlformats.org/drawingml/2006/table">
            <a:tbl>
              <a:tblPr firstRow="1" bandRow="1">
                <a:tableStyleId>{5C22544A-7EE6-4342-B048-85BDC9FD1C3A}</a:tableStyleId>
              </a:tblPr>
              <a:tblGrid>
                <a:gridCol w="1986171">
                  <a:extLst>
                    <a:ext uri="{9D8B030D-6E8A-4147-A177-3AD203B41FA5}">
                      <a16:colId xmlns:a16="http://schemas.microsoft.com/office/drawing/2014/main" val="2492426390"/>
                    </a:ext>
                  </a:extLst>
                </a:gridCol>
                <a:gridCol w="1986171">
                  <a:extLst>
                    <a:ext uri="{9D8B030D-6E8A-4147-A177-3AD203B41FA5}">
                      <a16:colId xmlns:a16="http://schemas.microsoft.com/office/drawing/2014/main" val="356198671"/>
                    </a:ext>
                  </a:extLst>
                </a:gridCol>
                <a:gridCol w="1986171">
                  <a:extLst>
                    <a:ext uri="{9D8B030D-6E8A-4147-A177-3AD203B41FA5}">
                      <a16:colId xmlns:a16="http://schemas.microsoft.com/office/drawing/2014/main" val="2572164240"/>
                    </a:ext>
                  </a:extLst>
                </a:gridCol>
                <a:gridCol w="1986171">
                  <a:extLst>
                    <a:ext uri="{9D8B030D-6E8A-4147-A177-3AD203B41FA5}">
                      <a16:colId xmlns:a16="http://schemas.microsoft.com/office/drawing/2014/main" val="2683159159"/>
                    </a:ext>
                  </a:extLst>
                </a:gridCol>
                <a:gridCol w="1986171">
                  <a:extLst>
                    <a:ext uri="{9D8B030D-6E8A-4147-A177-3AD203B41FA5}">
                      <a16:colId xmlns:a16="http://schemas.microsoft.com/office/drawing/2014/main" val="3043283335"/>
                    </a:ext>
                  </a:extLst>
                </a:gridCol>
                <a:gridCol w="1986171">
                  <a:extLst>
                    <a:ext uri="{9D8B030D-6E8A-4147-A177-3AD203B41FA5}">
                      <a16:colId xmlns:a16="http://schemas.microsoft.com/office/drawing/2014/main" val="2541247236"/>
                    </a:ext>
                  </a:extLst>
                </a:gridCol>
              </a:tblGrid>
              <a:tr h="286516">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6 – Animals including humans: </a:t>
                      </a:r>
                      <a:r>
                        <a:rPr lang="en-US" sz="1800" b="1" kern="1200" dirty="0" smtClean="0">
                          <a:solidFill>
                            <a:schemeClr val="lt1"/>
                          </a:solidFill>
                          <a:effectLst/>
                          <a:latin typeface="+mn-lt"/>
                          <a:ea typeface="+mn-ea"/>
                          <a:cs typeface="+mn-cs"/>
                        </a:rPr>
                        <a:t>How do an animal’s living systems work together to maintain a healthy body?</a:t>
                      </a:r>
                      <a:endParaRPr lang="en-GB" sz="1800" b="1" kern="1200" dirty="0" smtClean="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9906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2870">
                        <a:spcBef>
                          <a:spcPts val="485"/>
                        </a:spcBef>
                        <a:spcAft>
                          <a:spcPts val="0"/>
                        </a:spcAft>
                      </a:pPr>
                      <a:r>
                        <a:rPr lang="en-GB" sz="1100" dirty="0" smtClean="0">
                          <a:effectLst/>
                          <a:latin typeface="Arial" panose="020B0604020202020204" pitchFamily="34" charset="0"/>
                          <a:ea typeface="Arial MT"/>
                          <a:cs typeface="Arial MT"/>
                        </a:rPr>
                        <a:t>What is the circulatory system?</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0330">
                        <a:spcBef>
                          <a:spcPts val="485"/>
                        </a:spcBef>
                        <a:spcAft>
                          <a:spcPts val="0"/>
                        </a:spcAft>
                      </a:pPr>
                      <a:r>
                        <a:rPr lang="en-GB" sz="1100" dirty="0" smtClean="0">
                          <a:effectLst/>
                          <a:latin typeface="Arial" panose="020B0604020202020204" pitchFamily="34" charset="0"/>
                          <a:ea typeface="Arial MT"/>
                          <a:cs typeface="Arial MT"/>
                        </a:rPr>
                        <a:t>How does our heart work?</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1600">
                        <a:spcBef>
                          <a:spcPts val="485"/>
                        </a:spcBef>
                        <a:spcAft>
                          <a:spcPts val="0"/>
                        </a:spcAft>
                      </a:pPr>
                      <a:r>
                        <a:rPr lang="en-GB" sz="1100" dirty="0" smtClean="0">
                          <a:effectLst/>
                          <a:latin typeface="Arial" panose="020B0604020202020204" pitchFamily="34" charset="0"/>
                          <a:ea typeface="Arial MT"/>
                          <a:cs typeface="Arial MT"/>
                        </a:rPr>
                        <a:t>How does exercise affect my heart rate?</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0330">
                        <a:spcBef>
                          <a:spcPts val="485"/>
                        </a:spcBef>
                        <a:spcAft>
                          <a:spcPts val="0"/>
                        </a:spcAft>
                      </a:pPr>
                      <a:r>
                        <a:rPr lang="en-GB" sz="1100" spc="-50" dirty="0" smtClean="0">
                          <a:effectLst/>
                          <a:latin typeface="Arial" panose="020B0604020202020204" pitchFamily="34" charset="0"/>
                          <a:ea typeface="Arial MT"/>
                          <a:cs typeface="Arial MT"/>
                        </a:rPr>
                        <a:t>What does the blood transport around the body?</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95885" marR="86360">
                        <a:lnSpc>
                          <a:spcPct val="95000"/>
                        </a:lnSpc>
                        <a:spcBef>
                          <a:spcPts val="520"/>
                        </a:spcBef>
                        <a:spcAft>
                          <a:spcPts val="0"/>
                        </a:spcAft>
                      </a:pPr>
                      <a:r>
                        <a:rPr lang="en-GB" sz="1100" dirty="0" smtClean="0">
                          <a:effectLst/>
                          <a:latin typeface="Arial" panose="020B0604020202020204" pitchFamily="34" charset="0"/>
                          <a:ea typeface="Arial MT"/>
                          <a:cs typeface="Arial MT"/>
                        </a:rPr>
                        <a:t>How can I live a healthy lifestyle?</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92710">
                        <a:spcBef>
                          <a:spcPts val="485"/>
                        </a:spcBef>
                        <a:spcAft>
                          <a:spcPts val="0"/>
                        </a:spcAft>
                      </a:pPr>
                      <a:r>
                        <a:rPr lang="en-GB" sz="1100" dirty="0" smtClean="0">
                          <a:effectLst/>
                          <a:latin typeface="Arial" panose="020B0604020202020204" pitchFamily="34" charset="0"/>
                          <a:ea typeface="Arial MT"/>
                          <a:cs typeface="Arial MT"/>
                        </a:rPr>
                        <a:t>What can damage our health?</a:t>
                      </a:r>
                      <a:endParaRPr lang="en-GB" sz="16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319694" y="1503485"/>
            <a:ext cx="4199935" cy="2877306"/>
            <a:chOff x="1704781" y="1763526"/>
            <a:chExt cx="4812632" cy="1087162"/>
          </a:xfrm>
        </p:grpSpPr>
        <p:sp>
          <p:nvSpPr>
            <p:cNvPr id="13" name="Rectangle 12"/>
            <p:cNvSpPr/>
            <p:nvPr/>
          </p:nvSpPr>
          <p:spPr>
            <a:xfrm>
              <a:off x="1704781" y="1927318"/>
              <a:ext cx="4812632" cy="923370"/>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Children will learn about the importance of the circulatory system and how it transports oxygen around our body. They will learn about the heart and how it is an important muscle in our bodies. Children will learn about their heart rate and different activities that can increase the heart rate. Children will learn about being healthy and things they can do to lead a healthy lifestyle as well as learning about things that people do that can cause them to be unhealthy.</a:t>
              </a:r>
            </a:p>
          </p:txBody>
        </p:sp>
        <p:sp>
          <p:nvSpPr>
            <p:cNvPr id="14" name="Text Box 2"/>
            <p:cNvSpPr txBox="1">
              <a:spLocks noChangeArrowheads="1"/>
            </p:cNvSpPr>
            <p:nvPr/>
          </p:nvSpPr>
          <p:spPr bwMode="auto">
            <a:xfrm>
              <a:off x="1704781" y="1763526"/>
              <a:ext cx="4812632" cy="16184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22256" y="1503483"/>
            <a:ext cx="4541479" cy="2877309"/>
            <a:chOff x="6694675" y="1763526"/>
            <a:chExt cx="5142148" cy="827102"/>
          </a:xfrm>
        </p:grpSpPr>
        <p:sp>
          <p:nvSpPr>
            <p:cNvPr id="16" name="Text Box 3"/>
            <p:cNvSpPr txBox="1">
              <a:spLocks noChangeArrowheads="1"/>
            </p:cNvSpPr>
            <p:nvPr/>
          </p:nvSpPr>
          <p:spPr bwMode="auto">
            <a:xfrm>
              <a:off x="6755189" y="1859499"/>
              <a:ext cx="5081634" cy="731129"/>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that oxygenated blood is red whilst blood with no oxygen is blue.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need to know that blood is never blue, but some scientific diagrams show it as blue so we can distinguish between the different types of blood</a:t>
              </a:r>
              <a:r>
                <a:rPr lang="en-GB" altLang="en-US" sz="1400" dirty="0" smtClean="0">
                  <a:solidFill>
                    <a:prstClr val="black"/>
                  </a:solidFill>
                  <a:latin typeface="Arial" panose="020B0604020202020204" pitchFamily="34" charset="0"/>
                  <a:ea typeface="Arial" panose="020B0604020202020204" pitchFamily="34" charset="0"/>
                </a:rPr>
                <a:t>.</a:t>
              </a:r>
            </a:p>
            <a:p>
              <a:pPr marL="285750" lvl="0" indent="-285750" eaLnBrk="0" fontAlgn="base" hangingPunct="0">
                <a:spcBef>
                  <a:spcPct val="0"/>
                </a:spcBef>
                <a:spcAft>
                  <a:spcPct val="0"/>
                </a:spcAft>
                <a:buFontTx/>
                <a:buChar char="-"/>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not realise that exercise is needed to keep the heart healthy and you should aim to complete at least 30 minutes of exercise a day that increases your heart rate.</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3309613" y="4472686"/>
            <a:ext cx="6510105" cy="1558836"/>
            <a:chOff x="1996878" y="5144409"/>
            <a:chExt cx="7085112" cy="1011818"/>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8" y="5442691"/>
              <a:ext cx="7065152" cy="713536"/>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marR="129540" lvl="0" indent="-342900">
                <a:lnSpc>
                  <a:spcPct val="102000"/>
                </a:lnSpc>
                <a:spcBef>
                  <a:spcPts val="370"/>
                </a:spcBef>
                <a:spcAft>
                  <a:spcPts val="0"/>
                </a:spcAft>
                <a:buSzPts val="950"/>
                <a:buFont typeface="Arial" panose="020B0604020202020204" pitchFamily="34" charset="0"/>
                <a:buChar char="•"/>
                <a:tabLst>
                  <a:tab pos="179705" algn="l"/>
                </a:tabLst>
              </a:pPr>
              <a:r>
                <a:rPr lang="en-US" sz="1200" spc="-40" dirty="0" smtClean="0">
                  <a:effectLst/>
                  <a:latin typeface="Arial" panose="020B0604020202020204" pitchFamily="34" charset="0"/>
                  <a:ea typeface="Arial" panose="020B0604020202020204" pitchFamily="34" charset="0"/>
                </a:rPr>
                <a:t>identify and name the main parts of the human circulatory system, and describe the functions of</a:t>
              </a:r>
              <a:r>
                <a:rPr lang="en-US" sz="1200" spc="-22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heart,</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blood</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vessels</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and</a:t>
              </a:r>
              <a:r>
                <a:rPr lang="en-US" sz="1200" spc="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blood</a:t>
              </a:r>
              <a:endParaRPr lang="en-GB" sz="1600" dirty="0" smtClean="0">
                <a:effectLst/>
                <a:latin typeface="Arial" panose="020B0604020202020204" pitchFamily="34" charset="0"/>
                <a:ea typeface="Arial" panose="020B0604020202020204" pitchFamily="34" charset="0"/>
              </a:endParaRPr>
            </a:p>
            <a:p>
              <a:pPr marL="342900" lvl="0" indent="-342900">
                <a:lnSpc>
                  <a:spcPts val="920"/>
                </a:lnSpc>
                <a:spcAft>
                  <a:spcPts val="0"/>
                </a:spcAft>
                <a:buSzPts val="950"/>
                <a:buFont typeface="Arial" panose="020B0604020202020204" pitchFamily="34" charset="0"/>
                <a:buChar char="•"/>
                <a:tabLst>
                  <a:tab pos="179705" algn="l"/>
                </a:tabLst>
              </a:pPr>
              <a:r>
                <a:rPr lang="en-US" sz="1200" spc="-20" dirty="0" err="1" smtClean="0">
                  <a:effectLst/>
                  <a:latin typeface="Arial" panose="020B0604020202020204" pitchFamily="34" charset="0"/>
                  <a:ea typeface="Arial" panose="020B0604020202020204" pitchFamily="34" charset="0"/>
                </a:rPr>
                <a:t>recognise</a:t>
              </a:r>
              <a:r>
                <a:rPr lang="en-US" sz="1200" spc="-20" dirty="0" smtClean="0">
                  <a:effectLst/>
                  <a:latin typeface="Arial" panose="020B0604020202020204" pitchFamily="34" charset="0"/>
                  <a:ea typeface="Arial" panose="020B0604020202020204" pitchFamily="34" charset="0"/>
                </a:rPr>
                <a:t> the impact of diet, exercise, drugs and lifestyle on the way their bodies function</a:t>
              </a:r>
              <a:endParaRPr lang="en-GB" sz="1600" dirty="0" smtClean="0">
                <a:effectLst/>
                <a:latin typeface="Arial" panose="020B0604020202020204" pitchFamily="34" charset="0"/>
                <a:ea typeface="Arial" panose="020B0604020202020204" pitchFamily="34" charset="0"/>
              </a:endParaRPr>
            </a:p>
            <a:p>
              <a:pPr marL="342900" lvl="0" indent="-342900">
                <a:lnSpc>
                  <a:spcPts val="1070"/>
                </a:lnSpc>
                <a:spcAft>
                  <a:spcPts val="0"/>
                </a:spcAft>
                <a:buSzPts val="950"/>
                <a:buFont typeface="Arial" panose="020B0604020202020204" pitchFamily="34" charset="0"/>
                <a:buChar char="•"/>
                <a:tabLst>
                  <a:tab pos="179705" algn="l"/>
                </a:tabLst>
              </a:pPr>
              <a:r>
                <a:rPr lang="en-US" sz="1200" spc="-40" dirty="0" smtClean="0">
                  <a:effectLst/>
                  <a:latin typeface="Arial" panose="020B0604020202020204" pitchFamily="34" charset="0"/>
                  <a:ea typeface="Arial" panose="020B0604020202020204" pitchFamily="34" charset="0"/>
                </a:rPr>
                <a:t>describe the ways in which nutrients and water are transported within animals, including humans.</a:t>
              </a:r>
              <a:endParaRPr lang="en-GB" sz="16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72655" y="1503484"/>
            <a:ext cx="1884892"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400" b="1" dirty="0"/>
              <a:t>heart</a:t>
            </a:r>
            <a:r>
              <a:rPr lang="en-GB" sz="1400" dirty="0"/>
              <a:t> – a muscle that pumps blood around the body</a:t>
            </a:r>
          </a:p>
          <a:p>
            <a:pPr marL="0" indent="0">
              <a:lnSpc>
                <a:spcPct val="100000"/>
              </a:lnSpc>
              <a:spcBef>
                <a:spcPts val="0"/>
              </a:spcBef>
              <a:buNone/>
            </a:pPr>
            <a:r>
              <a:rPr lang="en-GB" sz="1400" b="1" dirty="0"/>
              <a:t>lungs</a:t>
            </a:r>
            <a:r>
              <a:rPr lang="en-GB" sz="1400" dirty="0"/>
              <a:t> – spongy air filled organs that provide oxygen to the blood</a:t>
            </a:r>
          </a:p>
          <a:p>
            <a:pPr marL="0" indent="0">
              <a:lnSpc>
                <a:spcPct val="100000"/>
              </a:lnSpc>
              <a:spcBef>
                <a:spcPts val="0"/>
              </a:spcBef>
              <a:buNone/>
            </a:pPr>
            <a:r>
              <a:rPr lang="en-GB" sz="1400" b="1" dirty="0"/>
              <a:t>blood</a:t>
            </a:r>
            <a:r>
              <a:rPr lang="en-GB" sz="1400" dirty="0"/>
              <a:t> – a liquid that carries oxygen, water and nutrients around the body</a:t>
            </a:r>
          </a:p>
          <a:p>
            <a:pPr marL="0" indent="0">
              <a:lnSpc>
                <a:spcPct val="100000"/>
              </a:lnSpc>
              <a:spcBef>
                <a:spcPts val="0"/>
              </a:spcBef>
              <a:buNone/>
            </a:pPr>
            <a:r>
              <a:rPr lang="en-GB" sz="1400" b="1" dirty="0"/>
              <a:t>veins</a:t>
            </a:r>
            <a:r>
              <a:rPr lang="en-GB" sz="1400" dirty="0"/>
              <a:t> – carry deoxygenated blood to the heart</a:t>
            </a:r>
          </a:p>
          <a:p>
            <a:pPr marL="0" indent="0">
              <a:lnSpc>
                <a:spcPct val="100000"/>
              </a:lnSpc>
              <a:spcBef>
                <a:spcPts val="0"/>
              </a:spcBef>
              <a:buNone/>
            </a:pPr>
            <a:r>
              <a:rPr lang="en-GB" sz="1400" b="1" dirty="0"/>
              <a:t>arteries</a:t>
            </a:r>
            <a:r>
              <a:rPr lang="en-GB" sz="1400" dirty="0"/>
              <a:t> – carry oxygenated blood away from the heart</a:t>
            </a:r>
          </a:p>
          <a:p>
            <a:pPr marL="0" indent="0">
              <a:lnSpc>
                <a:spcPct val="100000"/>
              </a:lnSpc>
              <a:spcBef>
                <a:spcPts val="0"/>
              </a:spcBef>
              <a:buNone/>
            </a:pPr>
            <a:r>
              <a:rPr lang="en-GB" sz="1400" b="1" dirty="0"/>
              <a:t>heart rate </a:t>
            </a:r>
            <a:r>
              <a:rPr lang="en-GB" sz="1400" dirty="0"/>
              <a:t>– the number of times our heart beats per minute</a:t>
            </a:r>
          </a:p>
        </p:txBody>
      </p:sp>
      <p:pic>
        <p:nvPicPr>
          <p:cNvPr id="24" name="Picture 23"/>
          <p:cNvPicPr>
            <a:picLocks noChangeAspect="1"/>
          </p:cNvPicPr>
          <p:nvPr/>
        </p:nvPicPr>
        <p:blipFill>
          <a:blip r:embed="rId2"/>
          <a:stretch>
            <a:fillRect/>
          </a:stretch>
        </p:blipFill>
        <p:spPr>
          <a:xfrm>
            <a:off x="2131757" y="5821918"/>
            <a:ext cx="1095019" cy="955526"/>
          </a:xfrm>
          <a:prstGeom prst="rect">
            <a:avLst/>
          </a:prstGeom>
        </p:spPr>
      </p:pic>
      <p:pic>
        <p:nvPicPr>
          <p:cNvPr id="23" name="Picture 22"/>
          <p:cNvPicPr>
            <a:picLocks noChangeAspect="1"/>
          </p:cNvPicPr>
          <p:nvPr/>
        </p:nvPicPr>
        <p:blipFill>
          <a:blip r:embed="rId3"/>
          <a:stretch>
            <a:fillRect/>
          </a:stretch>
        </p:blipFill>
        <p:spPr>
          <a:xfrm>
            <a:off x="9952893" y="4529381"/>
            <a:ext cx="2105369" cy="2007084"/>
          </a:xfrm>
          <a:prstGeom prst="rect">
            <a:avLst/>
          </a:prstGeom>
        </p:spPr>
      </p:pic>
    </p:spTree>
    <p:extLst>
      <p:ext uri="{BB962C8B-B14F-4D97-AF65-F5344CB8AC3E}">
        <p14:creationId xmlns:p14="http://schemas.microsoft.com/office/powerpoint/2010/main" val="1871516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613423843"/>
              </p:ext>
            </p:extLst>
          </p:nvPr>
        </p:nvGraphicFramePr>
        <p:xfrm>
          <a:off x="125807" y="53646"/>
          <a:ext cx="11917026" cy="1352164"/>
        </p:xfrm>
        <a:graphic>
          <a:graphicData uri="http://schemas.openxmlformats.org/drawingml/2006/table">
            <a:tbl>
              <a:tblPr firstRow="1" bandRow="1">
                <a:tableStyleId>{5C22544A-7EE6-4342-B048-85BDC9FD1C3A}</a:tableStyleId>
              </a:tblPr>
              <a:tblGrid>
                <a:gridCol w="1986171">
                  <a:extLst>
                    <a:ext uri="{9D8B030D-6E8A-4147-A177-3AD203B41FA5}">
                      <a16:colId xmlns:a16="http://schemas.microsoft.com/office/drawing/2014/main" val="2492426390"/>
                    </a:ext>
                  </a:extLst>
                </a:gridCol>
                <a:gridCol w="1986171">
                  <a:extLst>
                    <a:ext uri="{9D8B030D-6E8A-4147-A177-3AD203B41FA5}">
                      <a16:colId xmlns:a16="http://schemas.microsoft.com/office/drawing/2014/main" val="356198671"/>
                    </a:ext>
                  </a:extLst>
                </a:gridCol>
                <a:gridCol w="1986171">
                  <a:extLst>
                    <a:ext uri="{9D8B030D-6E8A-4147-A177-3AD203B41FA5}">
                      <a16:colId xmlns:a16="http://schemas.microsoft.com/office/drawing/2014/main" val="2572164240"/>
                    </a:ext>
                  </a:extLst>
                </a:gridCol>
                <a:gridCol w="1986171">
                  <a:extLst>
                    <a:ext uri="{9D8B030D-6E8A-4147-A177-3AD203B41FA5}">
                      <a16:colId xmlns:a16="http://schemas.microsoft.com/office/drawing/2014/main" val="2683159159"/>
                    </a:ext>
                  </a:extLst>
                </a:gridCol>
                <a:gridCol w="1986171">
                  <a:extLst>
                    <a:ext uri="{9D8B030D-6E8A-4147-A177-3AD203B41FA5}">
                      <a16:colId xmlns:a16="http://schemas.microsoft.com/office/drawing/2014/main" val="3043283335"/>
                    </a:ext>
                  </a:extLst>
                </a:gridCol>
                <a:gridCol w="1986171">
                  <a:extLst>
                    <a:ext uri="{9D8B030D-6E8A-4147-A177-3AD203B41FA5}">
                      <a16:colId xmlns:a16="http://schemas.microsoft.com/office/drawing/2014/main" val="2541247236"/>
                    </a:ext>
                  </a:extLst>
                </a:gridCol>
              </a:tblGrid>
              <a:tr h="286516">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6 – Light: </a:t>
                      </a:r>
                      <a:r>
                        <a:rPr lang="en-US" sz="1800" b="1" kern="1200" dirty="0" smtClean="0">
                          <a:solidFill>
                            <a:schemeClr val="lt1"/>
                          </a:solidFill>
                          <a:effectLst/>
                          <a:latin typeface="+mn-lt"/>
                          <a:ea typeface="+mn-ea"/>
                          <a:cs typeface="+mn-cs"/>
                        </a:rPr>
                        <a:t>What is</a:t>
                      </a:r>
                      <a:r>
                        <a:rPr lang="en-US" sz="1800" b="1" kern="1200" baseline="0" dirty="0" smtClean="0">
                          <a:solidFill>
                            <a:schemeClr val="lt1"/>
                          </a:solidFill>
                          <a:effectLst/>
                          <a:latin typeface="+mn-lt"/>
                          <a:ea typeface="+mn-ea"/>
                          <a:cs typeface="+mn-cs"/>
                        </a:rPr>
                        <a:t> light</a:t>
                      </a:r>
                      <a:r>
                        <a:rPr lang="en-US" sz="1800" b="1" kern="1200" dirty="0" smtClean="0">
                          <a:solidFill>
                            <a:schemeClr val="lt1"/>
                          </a:solidFill>
                          <a:effectLst/>
                          <a:latin typeface="+mn-lt"/>
                          <a:ea typeface="+mn-ea"/>
                          <a:cs typeface="+mn-cs"/>
                        </a:rPr>
                        <a:t>?</a:t>
                      </a:r>
                      <a:endParaRPr lang="en-GB" sz="1800" b="1" kern="1200" dirty="0" smtClean="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9906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2870">
                        <a:spcBef>
                          <a:spcPts val="485"/>
                        </a:spcBef>
                        <a:spcAft>
                          <a:spcPts val="0"/>
                        </a:spcAft>
                      </a:pPr>
                      <a:r>
                        <a:rPr lang="en-GB" sz="1100" dirty="0" smtClean="0">
                          <a:effectLst/>
                          <a:latin typeface="Arial" panose="020B0604020202020204" pitchFamily="34" charset="0"/>
                          <a:ea typeface="Arial MT"/>
                          <a:cs typeface="Arial MT"/>
                        </a:rPr>
                        <a:t>How does light travel?</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0330">
                        <a:spcBef>
                          <a:spcPts val="485"/>
                        </a:spcBef>
                        <a:spcAft>
                          <a:spcPts val="0"/>
                        </a:spcAft>
                      </a:pPr>
                      <a:r>
                        <a:rPr lang="en-GB" sz="1100" dirty="0" smtClean="0">
                          <a:effectLst/>
                          <a:latin typeface="Arial" panose="020B0604020202020204" pitchFamily="34" charset="0"/>
                          <a:ea typeface="Arial MT"/>
                          <a:cs typeface="Arial MT"/>
                        </a:rPr>
                        <a:t>Which materials make the best reflectors?</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1600">
                        <a:spcBef>
                          <a:spcPts val="485"/>
                        </a:spcBef>
                        <a:spcAft>
                          <a:spcPts val="0"/>
                        </a:spcAft>
                      </a:pPr>
                      <a:r>
                        <a:rPr lang="en-GB" sz="1100" dirty="0" smtClean="0">
                          <a:effectLst/>
                          <a:latin typeface="Arial" panose="020B0604020202020204" pitchFamily="34" charset="0"/>
                          <a:ea typeface="Arial MT"/>
                          <a:cs typeface="Arial MT"/>
                        </a:rPr>
                        <a:t>How does the eye work?</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100330">
                        <a:spcBef>
                          <a:spcPts val="485"/>
                        </a:spcBef>
                        <a:spcAft>
                          <a:spcPts val="0"/>
                        </a:spcAft>
                      </a:pPr>
                      <a:r>
                        <a:rPr lang="en-GB" sz="1100" spc="-50" dirty="0" smtClean="0">
                          <a:effectLst/>
                          <a:latin typeface="Arial" panose="020B0604020202020204" pitchFamily="34" charset="0"/>
                          <a:ea typeface="Arial MT"/>
                          <a:cs typeface="Arial MT"/>
                        </a:rPr>
                        <a:t>How do shadows change during the day?</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95885" marR="86360">
                        <a:lnSpc>
                          <a:spcPct val="95000"/>
                        </a:lnSpc>
                        <a:spcBef>
                          <a:spcPts val="520"/>
                        </a:spcBef>
                        <a:spcAft>
                          <a:spcPts val="0"/>
                        </a:spcAft>
                      </a:pPr>
                      <a:r>
                        <a:rPr lang="en-GB" sz="1100" dirty="0" smtClean="0">
                          <a:effectLst/>
                          <a:latin typeface="Arial" panose="020B0604020202020204" pitchFamily="34" charset="0"/>
                          <a:ea typeface="Arial MT"/>
                          <a:cs typeface="Arial MT"/>
                        </a:rPr>
                        <a:t>Why do objects look different   in water?</a:t>
                      </a:r>
                      <a:endParaRPr lang="en-GB" sz="16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100" b="1"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92710">
                        <a:spcBef>
                          <a:spcPts val="485"/>
                        </a:spcBef>
                        <a:spcAft>
                          <a:spcPts val="0"/>
                        </a:spcAft>
                      </a:pPr>
                      <a:r>
                        <a:rPr lang="en-GB" sz="1100" dirty="0" smtClean="0">
                          <a:effectLst/>
                          <a:latin typeface="Arial" panose="020B0604020202020204" pitchFamily="34" charset="0"/>
                          <a:ea typeface="Arial MT"/>
                          <a:cs typeface="Arial MT"/>
                        </a:rPr>
                        <a:t>How do mirrors work?</a:t>
                      </a:r>
                      <a:endParaRPr lang="en-GB" sz="16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3719146" y="1503482"/>
            <a:ext cx="3800483" cy="3280534"/>
            <a:chOff x="1704781" y="1763526"/>
            <a:chExt cx="4812632" cy="1036079"/>
          </a:xfrm>
        </p:grpSpPr>
        <p:sp>
          <p:nvSpPr>
            <p:cNvPr id="13" name="Rectangle 12"/>
            <p:cNvSpPr/>
            <p:nvPr/>
          </p:nvSpPr>
          <p:spPr>
            <a:xfrm>
              <a:off x="1704781" y="1866544"/>
              <a:ext cx="4812632" cy="933061"/>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consolidate previous learning by exploring the way that light behaves, including light sources, reflection and shadows. Pupils will make predictions and investigate the relationship between light sources, objects and shadows and understand how the eye works.</a:t>
              </a:r>
            </a:p>
            <a:p>
              <a:pPr marL="90805" marR="123825">
                <a:lnSpc>
                  <a:spcPct val="110000"/>
                </a:lnSpc>
                <a:spcBef>
                  <a:spcPts val="240"/>
                </a:spcBef>
                <a:spcAft>
                  <a:spcPts val="0"/>
                </a:spcAft>
              </a:pPr>
              <a:r>
                <a:rPr lang="en-GB" sz="1400" spc="-30" dirty="0" smtClean="0">
                  <a:latin typeface="Arial" panose="020B0604020202020204" pitchFamily="34" charset="0"/>
                  <a:ea typeface="Arial" panose="020B0604020202020204" pitchFamily="34" charset="0"/>
                </a:rPr>
                <a:t>Children will extend their experience of light by looking at rainbows, prisms and bending light in water (although they don’t need to explain why these phenomena occur at this stage).</a:t>
              </a:r>
            </a:p>
          </p:txBody>
        </p:sp>
        <p:sp>
          <p:nvSpPr>
            <p:cNvPr id="14" name="Text Box 2"/>
            <p:cNvSpPr txBox="1">
              <a:spLocks noChangeArrowheads="1"/>
            </p:cNvSpPr>
            <p:nvPr/>
          </p:nvSpPr>
          <p:spPr bwMode="auto">
            <a:xfrm>
              <a:off x="1704781" y="1763526"/>
              <a:ext cx="4812632" cy="9920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7522256" y="1503483"/>
            <a:ext cx="4541479" cy="3305902"/>
            <a:chOff x="6694675" y="1763526"/>
            <a:chExt cx="5142148" cy="950304"/>
          </a:xfrm>
        </p:grpSpPr>
        <p:sp>
          <p:nvSpPr>
            <p:cNvPr id="16" name="Text Box 3"/>
            <p:cNvSpPr txBox="1">
              <a:spLocks noChangeArrowheads="1"/>
            </p:cNvSpPr>
            <p:nvPr/>
          </p:nvSpPr>
          <p:spPr bwMode="auto">
            <a:xfrm>
              <a:off x="6755189" y="1859499"/>
              <a:ext cx="5081634" cy="854331"/>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that the moon and other shiny/ reflective objects are light sources as they appear to shine however, they are not. The Moon reflects light from the Sun (it does not give off its own light) and cat’s eyes, mirrors, reflective material on clothing also only reflect light (they are not light sources).</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that you see things because light comes out of your eyes. Misconceptions about shadows often centre around the position of the object, light source and shadow. The shadow always forms on the opposite side of the object from the light source; the shadow is a similar shape as the object and the base of the shadow always touches the object.</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3745522" y="4809386"/>
            <a:ext cx="8050824" cy="2012275"/>
            <a:chOff x="1996878" y="5144409"/>
            <a:chExt cx="7085112" cy="1306139"/>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8" y="5442691"/>
              <a:ext cx="7065152" cy="1007857"/>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endParaRPr lang="en-GB" sz="1600" dirty="0" smtClean="0">
                <a:effectLst/>
                <a:latin typeface="Arial MT"/>
                <a:ea typeface="Arial MT"/>
                <a:cs typeface="Arial MT"/>
              </a:endParaRPr>
            </a:p>
            <a:p>
              <a:pPr marL="342900" lvl="0" indent="-342900">
                <a:lnSpc>
                  <a:spcPts val="1070"/>
                </a:lnSpc>
                <a:spcBef>
                  <a:spcPts val="380"/>
                </a:spcBef>
                <a:spcAft>
                  <a:spcPts val="0"/>
                </a:spcAft>
                <a:buSzPts val="950"/>
                <a:buFont typeface="Arial" panose="020B0604020202020204" pitchFamily="34" charset="0"/>
                <a:buChar char="•"/>
                <a:tabLst>
                  <a:tab pos="215265" algn="l"/>
                </a:tabLst>
              </a:pPr>
              <a:r>
                <a:rPr lang="en-US" sz="1200" dirty="0" err="1" smtClean="0">
                  <a:effectLst/>
                  <a:latin typeface="Arial" panose="020B0604020202020204" pitchFamily="34" charset="0"/>
                  <a:ea typeface="Arial" panose="020B0604020202020204" pitchFamily="34" charset="0"/>
                </a:rPr>
                <a:t>recognise</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that</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light</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appears</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to</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travel</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in</a:t>
              </a:r>
              <a:r>
                <a:rPr lang="en-US" sz="1200" spc="-5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straight</a:t>
              </a:r>
              <a:r>
                <a:rPr lang="en-US" sz="1200" spc="-5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lines</a:t>
              </a:r>
              <a:endParaRPr lang="en-GB" sz="1600" dirty="0" smtClean="0">
                <a:effectLst/>
                <a:latin typeface="Arial" panose="020B0604020202020204" pitchFamily="34" charset="0"/>
                <a:ea typeface="Arial" panose="020B0604020202020204" pitchFamily="34" charset="0"/>
              </a:endParaRPr>
            </a:p>
            <a:p>
              <a:pPr marL="342900" marR="106045" lvl="0" indent="-342900">
                <a:lnSpc>
                  <a:spcPct val="95000"/>
                </a:lnSpc>
                <a:spcBef>
                  <a:spcPts val="15"/>
                </a:spcBef>
                <a:spcAft>
                  <a:spcPts val="0"/>
                </a:spcAft>
                <a:buSzPts val="950"/>
                <a:buFont typeface="Arial" panose="020B0604020202020204" pitchFamily="34" charset="0"/>
                <a:buChar char="•"/>
                <a:tabLst>
                  <a:tab pos="215265" algn="l"/>
                </a:tabLst>
              </a:pPr>
              <a:r>
                <a:rPr lang="en-US" sz="1200" spc="-30" dirty="0" smtClean="0">
                  <a:effectLst/>
                  <a:latin typeface="Arial" panose="020B0604020202020204" pitchFamily="34" charset="0"/>
                  <a:ea typeface="Arial" panose="020B0604020202020204" pitchFamily="34" charset="0"/>
                </a:rPr>
                <a:t>use the idea that light travels in straight lines to explain that objects are seen because they give</a:t>
              </a:r>
              <a:r>
                <a:rPr lang="en-US" sz="1200" spc="-22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out</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or</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reflect</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light</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into</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eye</a:t>
              </a:r>
              <a:endParaRPr lang="en-GB" sz="1600" dirty="0" smtClean="0">
                <a:effectLst/>
                <a:latin typeface="Arial" panose="020B0604020202020204" pitchFamily="34" charset="0"/>
                <a:ea typeface="Arial" panose="020B0604020202020204" pitchFamily="34" charset="0"/>
              </a:endParaRPr>
            </a:p>
            <a:p>
              <a:pPr marL="342900" marR="24130" lvl="0" indent="-342900">
                <a:lnSpc>
                  <a:spcPct val="95000"/>
                </a:lnSpc>
                <a:spcBef>
                  <a:spcPts val="5"/>
                </a:spcBef>
                <a:spcAft>
                  <a:spcPts val="0"/>
                </a:spcAft>
                <a:buSzPts val="950"/>
                <a:buFont typeface="Arial" panose="020B0604020202020204" pitchFamily="34" charset="0"/>
                <a:buChar char="•"/>
                <a:tabLst>
                  <a:tab pos="215265" algn="l"/>
                </a:tabLst>
              </a:pPr>
              <a:r>
                <a:rPr lang="en-US" sz="1200" spc="-40" dirty="0" smtClean="0">
                  <a:effectLst/>
                  <a:latin typeface="Arial" panose="020B0604020202020204" pitchFamily="34" charset="0"/>
                  <a:ea typeface="Arial" panose="020B0604020202020204" pitchFamily="34" charset="0"/>
                </a:rPr>
                <a:t>explain that we see things because light travels from light sources to our eyes or from light sources</a:t>
              </a:r>
              <a:r>
                <a:rPr lang="en-US" sz="1200" spc="-22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to</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objects</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and</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then</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to</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our</a:t>
              </a:r>
              <a:r>
                <a:rPr lang="en-US" sz="1200" spc="1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eyes</a:t>
              </a:r>
              <a:endParaRPr lang="en-GB" sz="1600" dirty="0" smtClean="0">
                <a:effectLst/>
                <a:latin typeface="Arial" panose="020B0604020202020204" pitchFamily="34" charset="0"/>
                <a:ea typeface="Arial" panose="020B0604020202020204" pitchFamily="34" charset="0"/>
              </a:endParaRPr>
            </a:p>
            <a:p>
              <a:pPr marL="342900" marR="36830" lvl="0" indent="-342900">
                <a:lnSpc>
                  <a:spcPct val="95000"/>
                </a:lnSpc>
                <a:spcAft>
                  <a:spcPts val="0"/>
                </a:spcAft>
                <a:buSzPts val="950"/>
                <a:buFont typeface="Arial" panose="020B0604020202020204" pitchFamily="34" charset="0"/>
                <a:buChar char="•"/>
                <a:tabLst>
                  <a:tab pos="215265" algn="l"/>
                </a:tabLst>
              </a:pPr>
              <a:r>
                <a:rPr lang="en-US" sz="1200" spc="-40" dirty="0" smtClean="0">
                  <a:effectLst/>
                  <a:latin typeface="Arial" panose="020B0604020202020204" pitchFamily="34" charset="0"/>
                  <a:ea typeface="Arial" panose="020B0604020202020204" pitchFamily="34" charset="0"/>
                </a:rPr>
                <a:t>use the idea that light travels in straight lines to explain why shadows have the same shape as the</a:t>
              </a:r>
              <a:r>
                <a:rPr lang="en-US" sz="1200" spc="-22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objects</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that</a:t>
              </a:r>
              <a:r>
                <a:rPr lang="en-US" sz="1200" spc="15"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cast</a:t>
              </a:r>
              <a:r>
                <a:rPr lang="en-US" sz="1200" spc="20" dirty="0" smtClean="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them</a:t>
              </a:r>
              <a:endParaRPr lang="en-GB" sz="16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72654" y="1503484"/>
            <a:ext cx="3518226"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100000"/>
              </a:lnSpc>
              <a:spcBef>
                <a:spcPts val="0"/>
              </a:spcBef>
              <a:buNone/>
            </a:pPr>
            <a:r>
              <a:rPr lang="en-GB" sz="1400" b="1" dirty="0"/>
              <a:t>dark</a:t>
            </a:r>
            <a:r>
              <a:rPr lang="en-GB" sz="1400" dirty="0"/>
              <a:t> – the absence of light</a:t>
            </a:r>
          </a:p>
          <a:p>
            <a:pPr marL="0" indent="0">
              <a:lnSpc>
                <a:spcPct val="100000"/>
              </a:lnSpc>
              <a:spcBef>
                <a:spcPts val="0"/>
              </a:spcBef>
              <a:buNone/>
            </a:pPr>
            <a:r>
              <a:rPr lang="en-GB" sz="1400" b="1" dirty="0"/>
              <a:t>reflect</a:t>
            </a:r>
            <a:r>
              <a:rPr lang="en-GB" sz="1400" dirty="0"/>
              <a:t> – a surface (or body) that throws back light without absorbing it</a:t>
            </a:r>
          </a:p>
          <a:p>
            <a:pPr marL="0" indent="0">
              <a:lnSpc>
                <a:spcPct val="100000"/>
              </a:lnSpc>
              <a:spcBef>
                <a:spcPts val="0"/>
              </a:spcBef>
              <a:buNone/>
            </a:pPr>
            <a:r>
              <a:rPr lang="en-GB" sz="1400" b="1" dirty="0"/>
              <a:t>shadow</a:t>
            </a:r>
            <a:r>
              <a:rPr lang="en-GB" sz="1400" dirty="0"/>
              <a:t> – an area where direct light from a light source cannot reach due to obstruction by an object </a:t>
            </a:r>
            <a:endParaRPr lang="en-GB" sz="1400" dirty="0" smtClean="0"/>
          </a:p>
          <a:p>
            <a:pPr marL="0" indent="0">
              <a:lnSpc>
                <a:spcPct val="100000"/>
              </a:lnSpc>
              <a:spcBef>
                <a:spcPts val="0"/>
              </a:spcBef>
              <a:buNone/>
            </a:pPr>
            <a:r>
              <a:rPr lang="en-GB" sz="1400" b="1" dirty="0" smtClean="0"/>
              <a:t>opaque</a:t>
            </a:r>
            <a:r>
              <a:rPr lang="en-GB" sz="1400" dirty="0" smtClean="0"/>
              <a:t> </a:t>
            </a:r>
            <a:r>
              <a:rPr lang="en-GB" sz="1400" dirty="0"/>
              <a:t>– opaque materials do not let any light pass through them. They block the light. </a:t>
            </a:r>
            <a:endParaRPr lang="en-GB" sz="1400" dirty="0" smtClean="0"/>
          </a:p>
          <a:p>
            <a:pPr marL="0" indent="0">
              <a:lnSpc>
                <a:spcPct val="100000"/>
              </a:lnSpc>
              <a:spcBef>
                <a:spcPts val="0"/>
              </a:spcBef>
              <a:buNone/>
            </a:pPr>
            <a:r>
              <a:rPr lang="en-GB" sz="1400" b="1" dirty="0" smtClean="0"/>
              <a:t>translucent</a:t>
            </a:r>
            <a:r>
              <a:rPr lang="en-GB" sz="1400" dirty="0" smtClean="0"/>
              <a:t> </a:t>
            </a:r>
            <a:r>
              <a:rPr lang="en-GB" sz="1400" dirty="0"/>
              <a:t>– translucent materials let some light through, but scatter the light in all directions so  that they cannot see clearly through them</a:t>
            </a:r>
          </a:p>
          <a:p>
            <a:pPr marL="0" indent="0">
              <a:lnSpc>
                <a:spcPct val="100000"/>
              </a:lnSpc>
              <a:spcBef>
                <a:spcPts val="0"/>
              </a:spcBef>
              <a:buNone/>
            </a:pPr>
            <a:r>
              <a:rPr lang="en-GB" sz="1400" b="1" dirty="0"/>
              <a:t>transparent</a:t>
            </a:r>
            <a:r>
              <a:rPr lang="en-GB" sz="1400" dirty="0"/>
              <a:t> – transparent materials let light pass through them in straight lines so that you can see clearly through them</a:t>
            </a:r>
          </a:p>
          <a:p>
            <a:pPr marL="0" indent="0">
              <a:lnSpc>
                <a:spcPct val="100000"/>
              </a:lnSpc>
              <a:spcBef>
                <a:spcPts val="0"/>
              </a:spcBef>
              <a:buNone/>
            </a:pPr>
            <a:r>
              <a:rPr lang="en-GB" sz="1400" b="1" dirty="0"/>
              <a:t>luminous</a:t>
            </a:r>
            <a:r>
              <a:rPr lang="en-GB" sz="1400" dirty="0"/>
              <a:t> – giving off light, bright or shining</a:t>
            </a:r>
          </a:p>
          <a:p>
            <a:pPr marL="0" indent="0">
              <a:lnSpc>
                <a:spcPct val="100000"/>
              </a:lnSpc>
              <a:spcBef>
                <a:spcPts val="0"/>
              </a:spcBef>
              <a:buNone/>
            </a:pPr>
            <a:r>
              <a:rPr lang="en-GB" sz="1400" b="1" dirty="0"/>
              <a:t>scattering</a:t>
            </a:r>
            <a:r>
              <a:rPr lang="en-GB" sz="1400" dirty="0"/>
              <a:t> – when light is returned from a surface</a:t>
            </a:r>
          </a:p>
          <a:p>
            <a:pPr marL="0" indent="0">
              <a:lnSpc>
                <a:spcPct val="100000"/>
              </a:lnSpc>
              <a:spcBef>
                <a:spcPts val="0"/>
              </a:spcBef>
              <a:buNone/>
            </a:pPr>
            <a:r>
              <a:rPr lang="en-GB" sz="1400" b="1" dirty="0"/>
              <a:t>absorption</a:t>
            </a:r>
            <a:r>
              <a:rPr lang="en-GB" sz="1400" dirty="0"/>
              <a:t> – when light strikes a surface and is retained within it.</a:t>
            </a:r>
          </a:p>
          <a:p>
            <a:pPr marL="0" indent="0">
              <a:lnSpc>
                <a:spcPct val="100000"/>
              </a:lnSpc>
              <a:spcBef>
                <a:spcPts val="0"/>
              </a:spcBef>
              <a:buNone/>
            </a:pPr>
            <a:r>
              <a:rPr lang="en-GB" sz="1400" b="1" dirty="0"/>
              <a:t>refraction</a:t>
            </a:r>
            <a:r>
              <a:rPr lang="en-GB" sz="1400" dirty="0"/>
              <a:t> – the “bending” of light when it passes from one transparent material to another.</a:t>
            </a:r>
          </a:p>
        </p:txBody>
      </p:sp>
      <p:pic>
        <p:nvPicPr>
          <p:cNvPr id="24" name="Picture 23"/>
          <p:cNvPicPr>
            <a:picLocks noChangeAspect="1"/>
          </p:cNvPicPr>
          <p:nvPr/>
        </p:nvPicPr>
        <p:blipFill>
          <a:blip r:embed="rId2"/>
          <a:stretch>
            <a:fillRect/>
          </a:stretch>
        </p:blipFill>
        <p:spPr>
          <a:xfrm>
            <a:off x="11058883" y="4668122"/>
            <a:ext cx="1095019" cy="955526"/>
          </a:xfrm>
          <a:prstGeom prst="rect">
            <a:avLst/>
          </a:prstGeom>
        </p:spPr>
      </p:pic>
    </p:spTree>
    <p:extLst>
      <p:ext uri="{BB962C8B-B14F-4D97-AF65-F5344CB8AC3E}">
        <p14:creationId xmlns:p14="http://schemas.microsoft.com/office/powerpoint/2010/main" val="2575721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355635046"/>
              </p:ext>
            </p:extLst>
          </p:nvPr>
        </p:nvGraphicFramePr>
        <p:xfrm>
          <a:off x="125807" y="53646"/>
          <a:ext cx="11937930" cy="1397127"/>
        </p:xfrm>
        <a:graphic>
          <a:graphicData uri="http://schemas.openxmlformats.org/drawingml/2006/table">
            <a:tbl>
              <a:tblPr firstRow="1" bandRow="1">
                <a:tableStyleId>{5C22544A-7EE6-4342-B048-85BDC9FD1C3A}</a:tableStyleId>
              </a:tblPr>
              <a:tblGrid>
                <a:gridCol w="2387586">
                  <a:extLst>
                    <a:ext uri="{9D8B030D-6E8A-4147-A177-3AD203B41FA5}">
                      <a16:colId xmlns:a16="http://schemas.microsoft.com/office/drawing/2014/main" val="2492426390"/>
                    </a:ext>
                  </a:extLst>
                </a:gridCol>
                <a:gridCol w="2387586">
                  <a:extLst>
                    <a:ext uri="{9D8B030D-6E8A-4147-A177-3AD203B41FA5}">
                      <a16:colId xmlns:a16="http://schemas.microsoft.com/office/drawing/2014/main" val="356198671"/>
                    </a:ext>
                  </a:extLst>
                </a:gridCol>
                <a:gridCol w="2387586">
                  <a:extLst>
                    <a:ext uri="{9D8B030D-6E8A-4147-A177-3AD203B41FA5}">
                      <a16:colId xmlns:a16="http://schemas.microsoft.com/office/drawing/2014/main" val="2572164240"/>
                    </a:ext>
                  </a:extLst>
                </a:gridCol>
                <a:gridCol w="2387586">
                  <a:extLst>
                    <a:ext uri="{9D8B030D-6E8A-4147-A177-3AD203B41FA5}">
                      <a16:colId xmlns:a16="http://schemas.microsoft.com/office/drawing/2014/main" val="2683159159"/>
                    </a:ext>
                  </a:extLst>
                </a:gridCol>
                <a:gridCol w="2387586">
                  <a:extLst>
                    <a:ext uri="{9D8B030D-6E8A-4147-A177-3AD203B41FA5}">
                      <a16:colId xmlns:a16="http://schemas.microsoft.com/office/drawing/2014/main" val="3043283335"/>
                    </a:ext>
                  </a:extLst>
                </a:gridCol>
              </a:tblGrid>
              <a:tr h="28651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6 – Electricity: </a:t>
                      </a:r>
                      <a:r>
                        <a:rPr lang="en-US" sz="1800" b="1" kern="1200" dirty="0" smtClean="0">
                          <a:solidFill>
                            <a:schemeClr val="lt1"/>
                          </a:solidFill>
                          <a:effectLst/>
                          <a:latin typeface="+mn-lt"/>
                          <a:ea typeface="+mn-ea"/>
                          <a:cs typeface="+mn-cs"/>
                        </a:rPr>
                        <a:t>What is</a:t>
                      </a:r>
                      <a:r>
                        <a:rPr lang="en-US" sz="1800" b="1" kern="1200" baseline="0" dirty="0" smtClean="0">
                          <a:solidFill>
                            <a:schemeClr val="lt1"/>
                          </a:solidFill>
                          <a:effectLst/>
                          <a:latin typeface="+mn-lt"/>
                          <a:ea typeface="+mn-ea"/>
                          <a:cs typeface="+mn-cs"/>
                        </a:rPr>
                        <a:t> electricity</a:t>
                      </a:r>
                      <a:r>
                        <a:rPr lang="en-US" sz="1800" b="1" kern="1200" dirty="0" smtClean="0">
                          <a:solidFill>
                            <a:schemeClr val="lt1"/>
                          </a:solidFill>
                          <a:effectLst/>
                          <a:latin typeface="+mn-lt"/>
                          <a:ea typeface="+mn-ea"/>
                          <a:cs typeface="+mn-cs"/>
                        </a:rPr>
                        <a:t>?</a:t>
                      </a:r>
                      <a:endParaRPr lang="en-GB" sz="1800" b="1" kern="1200" dirty="0" smtClean="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extLst>
                  <a:ext uri="{0D108BD9-81ED-4DB2-BD59-A6C34878D82A}">
                    <a16:rowId xmlns:a16="http://schemas.microsoft.com/office/drawing/2014/main" val="248177855"/>
                  </a:ext>
                </a:extLst>
              </a:tr>
              <a:tr h="681604">
                <a:tc>
                  <a:txBody>
                    <a:bodyPr/>
                    <a:lstStyle/>
                    <a:p>
                      <a:pPr marL="99060">
                        <a:spcBef>
                          <a:spcPts val="755"/>
                        </a:spcBef>
                        <a:spcAft>
                          <a:spcPts val="0"/>
                        </a:spcAft>
                      </a:pPr>
                      <a:r>
                        <a:rPr lang="en-US" sz="1100" b="1">
                          <a:effectLst/>
                          <a:latin typeface="Arial" panose="020B0604020202020204" pitchFamily="34" charset="0"/>
                          <a:ea typeface="Arial MT"/>
                          <a:cs typeface="Arial MT"/>
                        </a:rPr>
                        <a:t>Key</a:t>
                      </a:r>
                      <a:r>
                        <a:rPr lang="en-US" sz="1100" b="1" spc="-15">
                          <a:effectLst/>
                          <a:latin typeface="Arial" panose="020B0604020202020204" pitchFamily="34" charset="0"/>
                          <a:ea typeface="Arial MT"/>
                          <a:cs typeface="Arial MT"/>
                        </a:rPr>
                        <a:t> </a:t>
                      </a:r>
                      <a:r>
                        <a:rPr lang="en-US" sz="1100" b="1">
                          <a:effectLst/>
                          <a:latin typeface="Arial" panose="020B0604020202020204" pitchFamily="34" charset="0"/>
                          <a:ea typeface="Arial MT"/>
                          <a:cs typeface="Arial MT"/>
                        </a:rPr>
                        <a:t>question:</a:t>
                      </a:r>
                      <a:endParaRPr lang="en-GB" sz="1600">
                        <a:effectLst/>
                        <a:latin typeface="Arial MT"/>
                        <a:ea typeface="Arial MT"/>
                        <a:cs typeface="Arial MT"/>
                      </a:endParaRPr>
                    </a:p>
                    <a:p>
                      <a:pPr marL="102870" marR="71755">
                        <a:lnSpc>
                          <a:spcPct val="96000"/>
                        </a:lnSpc>
                        <a:spcBef>
                          <a:spcPts val="570"/>
                        </a:spcBef>
                        <a:spcAft>
                          <a:spcPts val="0"/>
                        </a:spcAft>
                      </a:pPr>
                      <a:r>
                        <a:rPr lang="en-US" sz="1100" spc="-30">
                          <a:effectLst/>
                          <a:latin typeface="Arial" panose="020B0604020202020204" pitchFamily="34" charset="0"/>
                          <a:ea typeface="Arial MT"/>
                          <a:cs typeface="Arial MT"/>
                        </a:rPr>
                        <a:t>How do I draw a scientific diagram of a</a:t>
                      </a:r>
                      <a:r>
                        <a:rPr lang="en-US" sz="1100" spc="-225">
                          <a:effectLst/>
                          <a:latin typeface="Arial MT"/>
                          <a:ea typeface="Arial MT"/>
                          <a:cs typeface="Arial MT"/>
                        </a:rPr>
                        <a:t> </a:t>
                      </a:r>
                      <a:r>
                        <a:rPr lang="en-US" sz="1100">
                          <a:effectLst/>
                          <a:latin typeface="Arial" panose="020B0604020202020204" pitchFamily="34" charset="0"/>
                          <a:ea typeface="Arial MT"/>
                          <a:cs typeface="Arial MT"/>
                        </a:rPr>
                        <a:t>circuit?</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50"/>
                        </a:spcBef>
                        <a:spcAft>
                          <a:spcPts val="0"/>
                        </a:spcAft>
                      </a:pPr>
                      <a:r>
                        <a:rPr lang="en-US" sz="1100" b="1">
                          <a:effectLst/>
                          <a:latin typeface="Arial" panose="020B0604020202020204" pitchFamily="34" charset="0"/>
                          <a:ea typeface="Arial MT"/>
                          <a:cs typeface="Arial MT"/>
                        </a:rPr>
                        <a:t>Key</a:t>
                      </a:r>
                      <a:r>
                        <a:rPr lang="en-US" sz="1100" b="1" spc="-15">
                          <a:effectLst/>
                          <a:latin typeface="Arial" panose="020B0604020202020204" pitchFamily="34" charset="0"/>
                          <a:ea typeface="Arial MT"/>
                          <a:cs typeface="Arial MT"/>
                        </a:rPr>
                        <a:t> </a:t>
                      </a:r>
                      <a:r>
                        <a:rPr lang="en-US" sz="1100" b="1">
                          <a:effectLst/>
                          <a:latin typeface="Arial" panose="020B0604020202020204" pitchFamily="34" charset="0"/>
                          <a:ea typeface="Arial MT"/>
                          <a:cs typeface="Arial MT"/>
                        </a:rPr>
                        <a:t>question:</a:t>
                      </a:r>
                      <a:endParaRPr lang="en-GB" sz="1600">
                        <a:effectLst/>
                        <a:latin typeface="Arial MT"/>
                        <a:ea typeface="Arial MT"/>
                        <a:cs typeface="Arial MT"/>
                      </a:endParaRPr>
                    </a:p>
                    <a:p>
                      <a:pPr marL="102870" marR="89535">
                        <a:lnSpc>
                          <a:spcPct val="96000"/>
                        </a:lnSpc>
                        <a:spcBef>
                          <a:spcPts val="570"/>
                        </a:spcBef>
                        <a:spcAft>
                          <a:spcPts val="0"/>
                        </a:spcAft>
                      </a:pPr>
                      <a:r>
                        <a:rPr lang="en-US" sz="1100" spc="-30">
                          <a:effectLst/>
                          <a:latin typeface="Arial" panose="020B0604020202020204" pitchFamily="34" charset="0"/>
                          <a:ea typeface="Arial MT"/>
                          <a:cs typeface="Arial MT"/>
                        </a:rPr>
                        <a:t>How does voltage in a circuit affect the</a:t>
                      </a:r>
                      <a:r>
                        <a:rPr lang="en-US" sz="1100" spc="-225">
                          <a:effectLst/>
                          <a:latin typeface="Arial MT"/>
                          <a:ea typeface="Arial MT"/>
                          <a:cs typeface="Arial MT"/>
                        </a:rPr>
                        <a:t> </a:t>
                      </a:r>
                      <a:r>
                        <a:rPr lang="en-US" sz="1100">
                          <a:effectLst/>
                          <a:latin typeface="Arial" panose="020B0604020202020204" pitchFamily="34" charset="0"/>
                          <a:ea typeface="Arial MT"/>
                          <a:cs typeface="Arial MT"/>
                        </a:rPr>
                        <a:t>brightness</a:t>
                      </a:r>
                      <a:r>
                        <a:rPr lang="en-US" sz="1100" spc="-1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of</a:t>
                      </a:r>
                      <a:r>
                        <a:rPr lang="en-US" sz="1100" spc="-10">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a</a:t>
                      </a:r>
                      <a:r>
                        <a:rPr lang="en-US" sz="1100" spc="-1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bulb?</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50"/>
                        </a:spcBef>
                        <a:spcAft>
                          <a:spcPts val="0"/>
                        </a:spcAft>
                      </a:pPr>
                      <a:r>
                        <a:rPr lang="en-US" sz="1100" b="1">
                          <a:effectLst/>
                          <a:latin typeface="Arial" panose="020B0604020202020204" pitchFamily="34" charset="0"/>
                          <a:ea typeface="Arial MT"/>
                          <a:cs typeface="Arial MT"/>
                        </a:rPr>
                        <a:t>Key</a:t>
                      </a:r>
                      <a:r>
                        <a:rPr lang="en-US" sz="1100" b="1" spc="-15">
                          <a:effectLst/>
                          <a:latin typeface="Arial" panose="020B0604020202020204" pitchFamily="34" charset="0"/>
                          <a:ea typeface="Arial MT"/>
                          <a:cs typeface="Arial MT"/>
                        </a:rPr>
                        <a:t> </a:t>
                      </a:r>
                      <a:r>
                        <a:rPr lang="en-US" sz="1100" b="1">
                          <a:effectLst/>
                          <a:latin typeface="Arial" panose="020B0604020202020204" pitchFamily="34" charset="0"/>
                          <a:ea typeface="Arial MT"/>
                          <a:cs typeface="Arial MT"/>
                        </a:rPr>
                        <a:t>question:</a:t>
                      </a:r>
                      <a:endParaRPr lang="en-GB" sz="1600">
                        <a:effectLst/>
                        <a:latin typeface="Arial MT"/>
                        <a:ea typeface="Arial MT"/>
                        <a:cs typeface="Arial MT"/>
                      </a:endParaRPr>
                    </a:p>
                    <a:p>
                      <a:pPr marL="99695">
                        <a:lnSpc>
                          <a:spcPct val="96000"/>
                        </a:lnSpc>
                        <a:spcBef>
                          <a:spcPts val="570"/>
                        </a:spcBef>
                        <a:spcAft>
                          <a:spcPts val="0"/>
                        </a:spcAft>
                      </a:pPr>
                      <a:r>
                        <a:rPr lang="en-US" sz="1100" spc="-30">
                          <a:effectLst/>
                          <a:latin typeface="Arial" panose="020B0604020202020204" pitchFamily="34" charset="0"/>
                          <a:ea typeface="Arial MT"/>
                          <a:cs typeface="Arial MT"/>
                        </a:rPr>
                        <a:t>How do I plan a fair test experiment to</a:t>
                      </a:r>
                      <a:r>
                        <a:rPr lang="en-US" sz="1100" spc="-40">
                          <a:effectLst/>
                          <a:latin typeface="Arial" panose="020B0604020202020204" pitchFamily="34" charset="0"/>
                          <a:ea typeface="Arial MT"/>
                          <a:cs typeface="Arial MT"/>
                        </a:rPr>
                        <a:t> investigate variations in how components</a:t>
                      </a:r>
                      <a:r>
                        <a:rPr lang="en-US" sz="1100" spc="-210">
                          <a:effectLst/>
                          <a:latin typeface="Arial MT"/>
                          <a:ea typeface="Arial MT"/>
                          <a:cs typeface="Arial MT"/>
                        </a:rPr>
                        <a:t> </a:t>
                      </a:r>
                      <a:r>
                        <a:rPr lang="en-US" sz="1100">
                          <a:effectLst/>
                          <a:latin typeface="Arial" panose="020B0604020202020204" pitchFamily="34" charset="0"/>
                          <a:ea typeface="Arial MT"/>
                          <a:cs typeface="Arial MT"/>
                        </a:rPr>
                        <a:t>function?</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50"/>
                        </a:spcBef>
                        <a:spcAft>
                          <a:spcPts val="0"/>
                        </a:spcAft>
                      </a:pPr>
                      <a:r>
                        <a:rPr lang="en-US" sz="1100" b="1">
                          <a:effectLst/>
                          <a:latin typeface="Arial" panose="020B0604020202020204" pitchFamily="34" charset="0"/>
                          <a:ea typeface="Arial MT"/>
                          <a:cs typeface="Arial MT"/>
                        </a:rPr>
                        <a:t>Key</a:t>
                      </a:r>
                      <a:r>
                        <a:rPr lang="en-US" sz="1100" b="1" spc="-15">
                          <a:effectLst/>
                          <a:latin typeface="Arial" panose="020B0604020202020204" pitchFamily="34" charset="0"/>
                          <a:ea typeface="Arial MT"/>
                          <a:cs typeface="Arial MT"/>
                        </a:rPr>
                        <a:t> </a:t>
                      </a:r>
                      <a:r>
                        <a:rPr lang="en-US" sz="1100" b="1">
                          <a:effectLst/>
                          <a:latin typeface="Arial" panose="020B0604020202020204" pitchFamily="34" charset="0"/>
                          <a:ea typeface="Arial MT"/>
                          <a:cs typeface="Arial MT"/>
                        </a:rPr>
                        <a:t>question:</a:t>
                      </a:r>
                      <a:endParaRPr lang="en-GB" sz="1600">
                        <a:effectLst/>
                        <a:latin typeface="Arial MT"/>
                        <a:ea typeface="Arial MT"/>
                        <a:cs typeface="Arial MT"/>
                      </a:endParaRPr>
                    </a:p>
                    <a:p>
                      <a:pPr marL="99695" marR="182880">
                        <a:lnSpc>
                          <a:spcPct val="96000"/>
                        </a:lnSpc>
                        <a:spcBef>
                          <a:spcPts val="570"/>
                        </a:spcBef>
                        <a:spcAft>
                          <a:spcPts val="0"/>
                        </a:spcAft>
                      </a:pPr>
                      <a:r>
                        <a:rPr lang="en-US" sz="1100">
                          <a:effectLst/>
                          <a:latin typeface="Arial" panose="020B0604020202020204" pitchFamily="34" charset="0"/>
                          <a:ea typeface="Arial MT"/>
                          <a:cs typeface="Arial MT"/>
                        </a:rPr>
                        <a:t>How</a:t>
                      </a:r>
                      <a:r>
                        <a:rPr lang="en-US" sz="1100" spc="-50">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do</a:t>
                      </a:r>
                      <a:r>
                        <a:rPr lang="en-US" sz="1100" spc="-4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I</a:t>
                      </a:r>
                      <a:r>
                        <a:rPr lang="en-US" sz="1100" spc="-4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write</a:t>
                      </a:r>
                      <a:r>
                        <a:rPr lang="en-US" sz="1100" spc="-4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a</a:t>
                      </a:r>
                      <a:r>
                        <a:rPr lang="en-US" sz="1100" spc="-4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conclusion</a:t>
                      </a:r>
                      <a:r>
                        <a:rPr lang="en-US" sz="1100" spc="-4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for</a:t>
                      </a:r>
                      <a:r>
                        <a:rPr lang="en-US" sz="1100" spc="-4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my</a:t>
                      </a:r>
                      <a:r>
                        <a:rPr lang="en-US" sz="1100" spc="-225">
                          <a:effectLst/>
                          <a:latin typeface="Arial" panose="020B0604020202020204" pitchFamily="34" charset="0"/>
                          <a:ea typeface="Arial MT"/>
                          <a:cs typeface="Arial MT"/>
                        </a:rPr>
                        <a:t> </a:t>
                      </a:r>
                      <a:r>
                        <a:rPr lang="en-US" sz="1100">
                          <a:effectLst/>
                          <a:latin typeface="Arial" panose="020B0604020202020204" pitchFamily="34" charset="0"/>
                          <a:ea typeface="Arial MT"/>
                          <a:cs typeface="Arial MT"/>
                        </a:rPr>
                        <a:t>investigation?</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9695">
                        <a:spcBef>
                          <a:spcPts val="750"/>
                        </a:spcBef>
                        <a:spcAft>
                          <a:spcPts val="0"/>
                        </a:spcAft>
                      </a:pPr>
                      <a:r>
                        <a:rPr lang="en-US" sz="1100" b="1" dirty="0">
                          <a:effectLst/>
                          <a:latin typeface="Arial" panose="020B0604020202020204" pitchFamily="34" charset="0"/>
                          <a:ea typeface="Arial MT"/>
                          <a:cs typeface="Arial MT"/>
                        </a:rPr>
                        <a:t>Key</a:t>
                      </a:r>
                      <a:r>
                        <a:rPr lang="en-US" sz="1100" b="1" spc="-15" dirty="0">
                          <a:effectLst/>
                          <a:latin typeface="Arial" panose="020B0604020202020204" pitchFamily="34" charset="0"/>
                          <a:ea typeface="Arial MT"/>
                          <a:cs typeface="Arial MT"/>
                        </a:rPr>
                        <a:t> </a:t>
                      </a:r>
                      <a:r>
                        <a:rPr lang="en-US" sz="1100" b="1" dirty="0">
                          <a:effectLst/>
                          <a:latin typeface="Arial" panose="020B0604020202020204" pitchFamily="34" charset="0"/>
                          <a:ea typeface="Arial MT"/>
                          <a:cs typeface="Arial MT"/>
                        </a:rPr>
                        <a:t>question:</a:t>
                      </a:r>
                      <a:endParaRPr lang="en-GB" sz="1600" dirty="0">
                        <a:effectLst/>
                        <a:latin typeface="Arial MT"/>
                        <a:ea typeface="Arial MT"/>
                        <a:cs typeface="Arial MT"/>
                      </a:endParaRPr>
                    </a:p>
                    <a:p>
                      <a:pPr marL="102870" marR="47625">
                        <a:lnSpc>
                          <a:spcPct val="96000"/>
                        </a:lnSpc>
                        <a:spcBef>
                          <a:spcPts val="570"/>
                        </a:spcBef>
                        <a:spcAft>
                          <a:spcPts val="0"/>
                        </a:spcAft>
                      </a:pPr>
                      <a:r>
                        <a:rPr lang="en-US" sz="1100" spc="-40" dirty="0">
                          <a:effectLst/>
                          <a:latin typeface="Arial" panose="020B0604020202020204" pitchFamily="34" charset="0"/>
                          <a:ea typeface="Arial MT"/>
                          <a:cs typeface="Arial MT"/>
                        </a:rPr>
                        <a:t>What is renewable and non-renewable</a:t>
                      </a:r>
                      <a:r>
                        <a:rPr lang="en-US" sz="1100" spc="-210" dirty="0">
                          <a:effectLst/>
                          <a:latin typeface="Arial MT"/>
                          <a:ea typeface="Arial MT"/>
                          <a:cs typeface="Arial MT"/>
                        </a:rPr>
                        <a:t> </a:t>
                      </a:r>
                      <a:r>
                        <a:rPr lang="en-US" sz="1100" dirty="0">
                          <a:effectLst/>
                          <a:latin typeface="Arial" panose="020B0604020202020204" pitchFamily="34" charset="0"/>
                          <a:ea typeface="Arial MT"/>
                          <a:cs typeface="Arial MT"/>
                        </a:rPr>
                        <a:t>energy?</a:t>
                      </a:r>
                      <a:endParaRPr lang="en-GB" sz="16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989386" y="1503482"/>
            <a:ext cx="5574322" cy="2637693"/>
            <a:chOff x="1704781" y="1763526"/>
            <a:chExt cx="4812632" cy="1261689"/>
          </a:xfrm>
        </p:grpSpPr>
        <p:sp>
          <p:nvSpPr>
            <p:cNvPr id="13" name="Rectangle 12"/>
            <p:cNvSpPr/>
            <p:nvPr/>
          </p:nvSpPr>
          <p:spPr>
            <a:xfrm>
              <a:off x="1704781" y="1879160"/>
              <a:ext cx="4812632" cy="1146055"/>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consolidate and extend previous learning from year 4 by constructing simple series circuits and drawing them using scientific symbols. They will conduct investigations to determine how the voltage in a circuit affects the brightness of a bulb. They will use their ‘working scientifically’ skills to plan an experiment to investigate variations in how components function and use the results to write a clear and concise conclusion. They will use the internet to research information about renewable and non-renewable energy sources and communicate this information in the form of a leaflet</a:t>
              </a:r>
            </a:p>
          </p:txBody>
        </p:sp>
        <p:sp>
          <p:nvSpPr>
            <p:cNvPr id="14" name="Text Box 2"/>
            <p:cNvSpPr txBox="1">
              <a:spLocks noChangeArrowheads="1"/>
            </p:cNvSpPr>
            <p:nvPr/>
          </p:nvSpPr>
          <p:spPr bwMode="auto">
            <a:xfrm>
              <a:off x="1704781" y="1763526"/>
              <a:ext cx="4812632" cy="149556"/>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8563708" y="1503483"/>
            <a:ext cx="3500027" cy="5298318"/>
            <a:chOff x="6694675" y="1763526"/>
            <a:chExt cx="5142148" cy="1530092"/>
          </a:xfrm>
        </p:grpSpPr>
        <p:sp>
          <p:nvSpPr>
            <p:cNvPr id="16" name="Text Box 3"/>
            <p:cNvSpPr txBox="1">
              <a:spLocks noChangeArrowheads="1"/>
            </p:cNvSpPr>
            <p:nvPr/>
          </p:nvSpPr>
          <p:spPr bwMode="auto">
            <a:xfrm>
              <a:off x="6755189" y="1859499"/>
              <a:ext cx="5081634" cy="1434119"/>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When adding several components to a circuit, children may think that the bulb is the brightest or the first buzzer makes the most noise. This misconception often arises from the idea that electricity comes out of the battery so the first is the brightest and the last is the dimmest. In fact, all the bulbs would be the same level of brightness (the electricity is ‘shared’ between the components).</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When making a circuit with different coloured wires, the children may ‘wrongly’ assume that the different coloured wires have different properties.</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that the bigger the battery, the more electricity is contained in it and will make a bulb shine brighter. Although it is true to say a battery’s voltage does affect the brightness of a bulb, the size of the battery isn’t always related to the voltage e.g. a 1.5V battery can come in 4 different sizes.</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989386" y="4382919"/>
            <a:ext cx="5574322" cy="2418883"/>
            <a:chOff x="1996878" y="5144409"/>
            <a:chExt cx="7085112" cy="1303142"/>
          </a:xfrm>
        </p:grpSpPr>
        <p:sp>
          <p:nvSpPr>
            <p:cNvPr id="19" name="Text Box 2"/>
            <p:cNvSpPr txBox="1">
              <a:spLocks noChangeArrowheads="1"/>
            </p:cNvSpPr>
            <p:nvPr/>
          </p:nvSpPr>
          <p:spPr bwMode="auto">
            <a:xfrm>
              <a:off x="1996878" y="5144409"/>
              <a:ext cx="7085112" cy="265349"/>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8" y="5442691"/>
              <a:ext cx="7065152" cy="1004860"/>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342900" marR="132715" lvl="0" indent="-342900">
                <a:lnSpc>
                  <a:spcPct val="96000"/>
                </a:lnSpc>
                <a:spcBef>
                  <a:spcPts val="10"/>
                </a:spcBef>
                <a:spcAft>
                  <a:spcPts val="0"/>
                </a:spcAft>
                <a:buSzPts val="900"/>
                <a:buFont typeface="Arial MT"/>
                <a:buChar char="•"/>
                <a:tabLst>
                  <a:tab pos="175260" algn="l"/>
                </a:tabLst>
              </a:pPr>
              <a:r>
                <a:rPr lang="en-US" sz="1400" dirty="0" smtClean="0">
                  <a:effectLst/>
                  <a:latin typeface="Arial" panose="020B0604020202020204" pitchFamily="34" charset="0"/>
                  <a:ea typeface="Arial MT"/>
                  <a:cs typeface="Arial MT"/>
                </a:rPr>
                <a:t>associate</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brightness</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lamp</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or</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volume</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buzzer</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with</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number</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and</a:t>
              </a:r>
              <a:r>
                <a:rPr lang="en-US" sz="1400" spc="4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voltage</a:t>
              </a:r>
              <a:r>
                <a:rPr lang="en-US" sz="1400" spc="-2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cells</a:t>
              </a:r>
              <a:r>
                <a:rPr lang="en-US" sz="1400" spc="1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used</a:t>
              </a:r>
              <a:r>
                <a:rPr lang="en-US" sz="1400" spc="1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in</a:t>
              </a:r>
              <a:r>
                <a:rPr lang="en-US" sz="1400" spc="1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1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circuit</a:t>
              </a:r>
              <a:endParaRPr lang="en-GB" sz="2000" dirty="0" smtClean="0">
                <a:effectLst/>
                <a:latin typeface="Arial MT"/>
                <a:ea typeface="Arial MT"/>
                <a:cs typeface="Arial MT"/>
              </a:endParaRPr>
            </a:p>
            <a:p>
              <a:pPr marL="342900" marR="42545" lvl="0" indent="-342900">
                <a:lnSpc>
                  <a:spcPct val="96000"/>
                </a:lnSpc>
                <a:spcAft>
                  <a:spcPts val="0"/>
                </a:spcAft>
                <a:buSzPts val="900"/>
                <a:buFont typeface="Arial MT"/>
                <a:buChar char="•"/>
                <a:tabLst>
                  <a:tab pos="175260" algn="l"/>
                </a:tabLst>
              </a:pPr>
              <a:r>
                <a:rPr lang="en-US" sz="1400" dirty="0" smtClean="0">
                  <a:effectLst/>
                  <a:latin typeface="Arial" panose="020B0604020202020204" pitchFamily="34" charset="0"/>
                  <a:ea typeface="Arial MT"/>
                  <a:cs typeface="Arial MT"/>
                </a:rPr>
                <a:t>compare</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and</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give</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reasons</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for</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variations</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in</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how</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components</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function,</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including</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2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brightness</a:t>
              </a:r>
              <a:r>
                <a:rPr lang="en-US" sz="1400" spc="-2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bulbs,</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loudness</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buzzers</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and</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the</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on/off</a:t>
              </a:r>
              <a:r>
                <a:rPr lang="en-US" sz="1400" spc="18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position</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of</a:t>
              </a:r>
              <a:r>
                <a:rPr lang="en-US" sz="1400" spc="-3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switches</a:t>
              </a:r>
              <a:endParaRPr lang="en-GB" sz="2000" dirty="0" smtClean="0">
                <a:effectLst/>
                <a:latin typeface="Arial MT"/>
                <a:ea typeface="Arial MT"/>
                <a:cs typeface="Arial MT"/>
              </a:endParaRPr>
            </a:p>
            <a:p>
              <a:pPr marL="342900" marR="132715" lvl="0" indent="-342900">
                <a:lnSpc>
                  <a:spcPts val="1000"/>
                </a:lnSpc>
                <a:spcAft>
                  <a:spcPts val="0"/>
                </a:spcAft>
                <a:buSzPts val="900"/>
                <a:buFont typeface="Arial MT"/>
                <a:buChar char="•"/>
                <a:tabLst>
                  <a:tab pos="175260" algn="l"/>
                </a:tabLst>
              </a:pPr>
              <a:r>
                <a:rPr lang="en-US" sz="1400" dirty="0" smtClean="0">
                  <a:effectLst/>
                  <a:latin typeface="Arial" panose="020B0604020202020204" pitchFamily="34" charset="0"/>
                  <a:ea typeface="Arial MT"/>
                  <a:cs typeface="Arial MT"/>
                </a:rPr>
                <a:t>use</a:t>
              </a:r>
              <a:r>
                <a:rPr lang="en-US" sz="1400" spc="10" dirty="0" smtClean="0">
                  <a:effectLst/>
                  <a:latin typeface="Arial" panose="020B0604020202020204" pitchFamily="34" charset="0"/>
                  <a:ea typeface="Arial MT"/>
                  <a:cs typeface="Arial MT"/>
                </a:rPr>
                <a:t> </a:t>
              </a:r>
              <a:r>
                <a:rPr lang="en-US" sz="1400" dirty="0" err="1" smtClean="0">
                  <a:effectLst/>
                  <a:latin typeface="Arial" panose="020B0604020202020204" pitchFamily="34" charset="0"/>
                  <a:ea typeface="Arial MT"/>
                  <a:cs typeface="Arial MT"/>
                </a:rPr>
                <a:t>recognised</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symbols</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when</a:t>
              </a:r>
              <a:r>
                <a:rPr lang="en-US" sz="1400" spc="1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representing</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simple</a:t>
              </a:r>
              <a:r>
                <a:rPr lang="en-US" sz="1400" spc="1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circuit</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in</a:t>
              </a:r>
              <a:r>
                <a:rPr lang="en-US" sz="1400" spc="10"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a</a:t>
              </a:r>
              <a:r>
                <a:rPr lang="en-US" sz="1400" spc="15" dirty="0" smtClean="0">
                  <a:effectLst/>
                  <a:latin typeface="Arial" panose="020B0604020202020204" pitchFamily="34" charset="0"/>
                  <a:ea typeface="Arial MT"/>
                  <a:cs typeface="Arial MT"/>
                </a:rPr>
                <a:t> </a:t>
              </a:r>
              <a:r>
                <a:rPr lang="en-US" sz="1400" dirty="0" smtClean="0">
                  <a:effectLst/>
                  <a:latin typeface="Arial" panose="020B0604020202020204" pitchFamily="34" charset="0"/>
                  <a:ea typeface="Arial MT"/>
                  <a:cs typeface="Arial MT"/>
                </a:rPr>
                <a:t>diagram</a:t>
              </a:r>
              <a:endParaRPr lang="en-GB" sz="2000" dirty="0" smtClean="0">
                <a:effectLst/>
                <a:latin typeface="Arial MT"/>
                <a:ea typeface="Arial MT"/>
                <a:cs typeface="Arial MT"/>
              </a:endParaRPr>
            </a:p>
            <a:p>
              <a:pPr marL="85725">
                <a:spcBef>
                  <a:spcPts val="285"/>
                </a:spcBef>
                <a:spcAft>
                  <a:spcPts val="0"/>
                </a:spcAft>
              </a:pPr>
              <a:endParaRPr lang="en-GB" sz="1600" dirty="0" smtClean="0">
                <a:effectLst/>
                <a:latin typeface="Arial MT"/>
                <a:ea typeface="Arial MT"/>
                <a:cs typeface="Arial MT"/>
              </a:endParaRPr>
            </a:p>
          </p:txBody>
        </p:sp>
      </p:grpSp>
      <p:sp>
        <p:nvSpPr>
          <p:cNvPr id="22" name="Content Placeholder 2"/>
          <p:cNvSpPr txBox="1">
            <a:spLocks/>
          </p:cNvSpPr>
          <p:nvPr/>
        </p:nvSpPr>
        <p:spPr>
          <a:xfrm>
            <a:off x="72654" y="1503484"/>
            <a:ext cx="2891247"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1300" dirty="0" smtClean="0"/>
              <a:t>– </a:t>
            </a:r>
          </a:p>
          <a:p>
            <a:pPr marL="0" indent="0">
              <a:lnSpc>
                <a:spcPct val="100000"/>
              </a:lnSpc>
              <a:spcBef>
                <a:spcPts val="0"/>
              </a:spcBef>
              <a:buNone/>
            </a:pPr>
            <a:r>
              <a:rPr lang="en-GB" sz="1300" b="1" dirty="0"/>
              <a:t>appliance</a:t>
            </a:r>
            <a:r>
              <a:rPr lang="en-GB" sz="1300" dirty="0"/>
              <a:t> – a device or piece of equipment that has been made to perform a specific task</a:t>
            </a:r>
          </a:p>
          <a:p>
            <a:pPr marL="0" indent="0">
              <a:lnSpc>
                <a:spcPct val="100000"/>
              </a:lnSpc>
              <a:spcBef>
                <a:spcPts val="0"/>
              </a:spcBef>
              <a:buNone/>
            </a:pPr>
            <a:r>
              <a:rPr lang="en-GB" sz="1300" b="1" dirty="0"/>
              <a:t>battery</a:t>
            </a:r>
            <a:r>
              <a:rPr lang="en-GB" sz="1300" dirty="0"/>
              <a:t> – a small item used to power small </a:t>
            </a:r>
            <a:r>
              <a:rPr lang="en-GB" sz="1300" dirty="0" smtClean="0"/>
              <a:t>appliances</a:t>
            </a:r>
          </a:p>
          <a:p>
            <a:pPr marL="0" indent="0">
              <a:lnSpc>
                <a:spcPct val="100000"/>
              </a:lnSpc>
              <a:spcBef>
                <a:spcPts val="0"/>
              </a:spcBef>
              <a:buNone/>
            </a:pPr>
            <a:r>
              <a:rPr lang="en-GB" sz="1300" b="1" dirty="0" smtClean="0"/>
              <a:t>circuit</a:t>
            </a:r>
            <a:r>
              <a:rPr lang="en-GB" sz="1300" dirty="0" smtClean="0"/>
              <a:t> </a:t>
            </a:r>
            <a:r>
              <a:rPr lang="en-GB" sz="1300" dirty="0"/>
              <a:t>– a route through which electricity flows </a:t>
            </a:r>
            <a:endParaRPr lang="en-GB" sz="1300" dirty="0" smtClean="0"/>
          </a:p>
          <a:p>
            <a:pPr marL="0" indent="0">
              <a:lnSpc>
                <a:spcPct val="100000"/>
              </a:lnSpc>
              <a:spcBef>
                <a:spcPts val="0"/>
              </a:spcBef>
              <a:buNone/>
            </a:pPr>
            <a:r>
              <a:rPr lang="en-GB" sz="1300" b="1" dirty="0" smtClean="0"/>
              <a:t>components</a:t>
            </a:r>
            <a:r>
              <a:rPr lang="en-GB" sz="1300" dirty="0" smtClean="0"/>
              <a:t> </a:t>
            </a:r>
            <a:r>
              <a:rPr lang="en-GB" sz="1300" dirty="0"/>
              <a:t>– the parts of a circuit</a:t>
            </a:r>
          </a:p>
          <a:p>
            <a:pPr marL="0" indent="0">
              <a:lnSpc>
                <a:spcPct val="100000"/>
              </a:lnSpc>
              <a:spcBef>
                <a:spcPts val="0"/>
              </a:spcBef>
              <a:buNone/>
            </a:pPr>
            <a:r>
              <a:rPr lang="en-GB" sz="1300" b="1" dirty="0"/>
              <a:t>conductor</a:t>
            </a:r>
            <a:r>
              <a:rPr lang="en-GB" sz="1300" dirty="0"/>
              <a:t> – allows electricity to flow through </a:t>
            </a:r>
            <a:r>
              <a:rPr lang="en-GB" sz="1300" dirty="0" smtClean="0"/>
              <a:t>it</a:t>
            </a:r>
          </a:p>
          <a:p>
            <a:pPr marL="0" indent="0">
              <a:lnSpc>
                <a:spcPct val="100000"/>
              </a:lnSpc>
              <a:spcBef>
                <a:spcPts val="0"/>
              </a:spcBef>
              <a:buNone/>
            </a:pPr>
            <a:r>
              <a:rPr lang="en-GB" sz="1300" b="1" dirty="0" smtClean="0"/>
              <a:t>electrical</a:t>
            </a:r>
            <a:r>
              <a:rPr lang="en-GB" sz="1300" dirty="0" smtClean="0"/>
              <a:t> </a:t>
            </a:r>
            <a:r>
              <a:rPr lang="en-GB" sz="1300" dirty="0"/>
              <a:t>– something that uses electricity to </a:t>
            </a:r>
            <a:r>
              <a:rPr lang="en-GB" sz="1300" dirty="0" smtClean="0"/>
              <a:t>work</a:t>
            </a:r>
          </a:p>
          <a:p>
            <a:pPr marL="0" indent="0">
              <a:lnSpc>
                <a:spcPct val="100000"/>
              </a:lnSpc>
              <a:spcBef>
                <a:spcPts val="0"/>
              </a:spcBef>
              <a:buNone/>
            </a:pPr>
            <a:r>
              <a:rPr lang="en-GB" sz="1300" b="1" dirty="0" smtClean="0"/>
              <a:t>insulator</a:t>
            </a:r>
            <a:r>
              <a:rPr lang="en-GB" sz="1300" dirty="0" smtClean="0"/>
              <a:t> </a:t>
            </a:r>
            <a:r>
              <a:rPr lang="en-GB" sz="1300" dirty="0"/>
              <a:t>– doesn’t allow electricity to flow through it </a:t>
            </a:r>
            <a:endParaRPr lang="en-GB" sz="1300" dirty="0" smtClean="0"/>
          </a:p>
          <a:p>
            <a:pPr marL="0" indent="0">
              <a:lnSpc>
                <a:spcPct val="100000"/>
              </a:lnSpc>
              <a:spcBef>
                <a:spcPts val="0"/>
              </a:spcBef>
              <a:buNone/>
            </a:pPr>
            <a:r>
              <a:rPr lang="en-GB" sz="1300" b="1" dirty="0" smtClean="0"/>
              <a:t>mains </a:t>
            </a:r>
            <a:r>
              <a:rPr lang="en-GB" sz="1300" b="1" dirty="0"/>
              <a:t>power </a:t>
            </a:r>
            <a:r>
              <a:rPr lang="en-GB" sz="1300" dirty="0"/>
              <a:t>– electricity provided by power stations</a:t>
            </a:r>
          </a:p>
          <a:p>
            <a:pPr marL="0" indent="0">
              <a:lnSpc>
                <a:spcPct val="100000"/>
              </a:lnSpc>
              <a:spcBef>
                <a:spcPts val="0"/>
              </a:spcBef>
              <a:buNone/>
            </a:pPr>
            <a:r>
              <a:rPr lang="en-GB" sz="1300" b="1" dirty="0"/>
              <a:t>pylon</a:t>
            </a:r>
            <a:r>
              <a:rPr lang="en-GB" sz="1300" dirty="0"/>
              <a:t> – a tower used for keeping electrical wires above the ground</a:t>
            </a:r>
          </a:p>
          <a:p>
            <a:pPr marL="0" indent="0">
              <a:lnSpc>
                <a:spcPct val="100000"/>
              </a:lnSpc>
              <a:spcBef>
                <a:spcPts val="0"/>
              </a:spcBef>
              <a:buNone/>
            </a:pPr>
            <a:r>
              <a:rPr lang="en-GB" sz="1300" b="1" dirty="0"/>
              <a:t>renewable energy </a:t>
            </a:r>
            <a:r>
              <a:rPr lang="en-GB" sz="1300" dirty="0"/>
              <a:t>– energy from a source that is not depleted when used, such as wind or solar power</a:t>
            </a:r>
          </a:p>
          <a:p>
            <a:pPr marL="0" indent="0">
              <a:lnSpc>
                <a:spcPct val="100000"/>
              </a:lnSpc>
              <a:spcBef>
                <a:spcPts val="0"/>
              </a:spcBef>
              <a:buNone/>
            </a:pPr>
            <a:r>
              <a:rPr lang="en-GB" sz="1300" b="1" dirty="0"/>
              <a:t>non-renewable energy </a:t>
            </a:r>
            <a:r>
              <a:rPr lang="en-GB" sz="1300" dirty="0"/>
              <a:t>– energy from a source that is depleted when used, such as coal, gas and oil</a:t>
            </a:r>
          </a:p>
        </p:txBody>
      </p:sp>
    </p:spTree>
    <p:extLst>
      <p:ext uri="{BB962C8B-B14F-4D97-AF65-F5344CB8AC3E}">
        <p14:creationId xmlns:p14="http://schemas.microsoft.com/office/powerpoint/2010/main" val="838883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695890831"/>
              </p:ext>
            </p:extLst>
          </p:nvPr>
        </p:nvGraphicFramePr>
        <p:xfrm>
          <a:off x="125807" y="53646"/>
          <a:ext cx="11937930" cy="1352164"/>
        </p:xfrm>
        <a:graphic>
          <a:graphicData uri="http://schemas.openxmlformats.org/drawingml/2006/table">
            <a:tbl>
              <a:tblPr firstRow="1" bandRow="1">
                <a:tableStyleId>{5C22544A-7EE6-4342-B048-85BDC9FD1C3A}</a:tableStyleId>
              </a:tblPr>
              <a:tblGrid>
                <a:gridCol w="1989655">
                  <a:extLst>
                    <a:ext uri="{9D8B030D-6E8A-4147-A177-3AD203B41FA5}">
                      <a16:colId xmlns:a16="http://schemas.microsoft.com/office/drawing/2014/main" val="2492426390"/>
                    </a:ext>
                  </a:extLst>
                </a:gridCol>
                <a:gridCol w="1989655">
                  <a:extLst>
                    <a:ext uri="{9D8B030D-6E8A-4147-A177-3AD203B41FA5}">
                      <a16:colId xmlns:a16="http://schemas.microsoft.com/office/drawing/2014/main" val="356198671"/>
                    </a:ext>
                  </a:extLst>
                </a:gridCol>
                <a:gridCol w="1989655">
                  <a:extLst>
                    <a:ext uri="{9D8B030D-6E8A-4147-A177-3AD203B41FA5}">
                      <a16:colId xmlns:a16="http://schemas.microsoft.com/office/drawing/2014/main" val="2572164240"/>
                    </a:ext>
                  </a:extLst>
                </a:gridCol>
                <a:gridCol w="1989655">
                  <a:extLst>
                    <a:ext uri="{9D8B030D-6E8A-4147-A177-3AD203B41FA5}">
                      <a16:colId xmlns:a16="http://schemas.microsoft.com/office/drawing/2014/main" val="2683159159"/>
                    </a:ext>
                  </a:extLst>
                </a:gridCol>
                <a:gridCol w="1989655">
                  <a:extLst>
                    <a:ext uri="{9D8B030D-6E8A-4147-A177-3AD203B41FA5}">
                      <a16:colId xmlns:a16="http://schemas.microsoft.com/office/drawing/2014/main" val="3043283335"/>
                    </a:ext>
                  </a:extLst>
                </a:gridCol>
                <a:gridCol w="1989655">
                  <a:extLst>
                    <a:ext uri="{9D8B030D-6E8A-4147-A177-3AD203B41FA5}">
                      <a16:colId xmlns:a16="http://schemas.microsoft.com/office/drawing/2014/main" val="3044621374"/>
                    </a:ext>
                  </a:extLst>
                </a:gridCol>
              </a:tblGrid>
              <a:tr h="28651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6 – Evolution: </a:t>
                      </a:r>
                      <a:r>
                        <a:rPr lang="en-US" sz="1800" b="1" kern="1200" dirty="0" smtClean="0">
                          <a:solidFill>
                            <a:schemeClr val="lt1"/>
                          </a:solidFill>
                          <a:effectLst/>
                          <a:latin typeface="+mn-lt"/>
                          <a:ea typeface="+mn-ea"/>
                          <a:cs typeface="+mn-cs"/>
                        </a:rPr>
                        <a:t>What is</a:t>
                      </a:r>
                      <a:r>
                        <a:rPr lang="en-US" sz="1800" b="1" kern="1200" baseline="0" dirty="0" smtClean="0">
                          <a:solidFill>
                            <a:schemeClr val="lt1"/>
                          </a:solidFill>
                          <a:effectLst/>
                          <a:latin typeface="+mn-lt"/>
                          <a:ea typeface="+mn-ea"/>
                          <a:cs typeface="+mn-cs"/>
                        </a:rPr>
                        <a:t> evolution</a:t>
                      </a:r>
                      <a:r>
                        <a:rPr lang="en-US" sz="1800" b="1" kern="1200" dirty="0" smtClean="0">
                          <a:solidFill>
                            <a:schemeClr val="lt1"/>
                          </a:solidFill>
                          <a:effectLst/>
                          <a:latin typeface="+mn-lt"/>
                          <a:ea typeface="+mn-ea"/>
                          <a:cs typeface="+mn-cs"/>
                        </a:rPr>
                        <a:t>?</a:t>
                      </a:r>
                      <a:endParaRPr lang="en-GB" sz="1800" b="1" kern="1200" dirty="0" smtClean="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38763">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GB" sz="1400" dirty="0" smtClean="0"/>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681604">
                <a:tc>
                  <a:txBody>
                    <a:bodyPr/>
                    <a:lstStyle/>
                    <a:p>
                      <a:pPr marL="88900">
                        <a:spcBef>
                          <a:spcPts val="415"/>
                        </a:spcBef>
                        <a:spcAft>
                          <a:spcPts val="0"/>
                        </a:spcAft>
                      </a:pPr>
                      <a:r>
                        <a:rPr lang="en-US" sz="1100" b="1" spc="-50">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97790" marR="260350">
                        <a:lnSpc>
                          <a:spcPct val="103000"/>
                        </a:lnSpc>
                        <a:spcBef>
                          <a:spcPts val="485"/>
                        </a:spcBef>
                        <a:spcAft>
                          <a:spcPts val="0"/>
                        </a:spcAft>
                      </a:pPr>
                      <a:r>
                        <a:rPr lang="en-US" sz="1100" spc="-50">
                          <a:effectLst/>
                          <a:latin typeface="Arial" panose="020B0604020202020204" pitchFamily="34" charset="0"/>
                          <a:ea typeface="Arial MT"/>
                          <a:cs typeface="Arial MT"/>
                        </a:rPr>
                        <a:t>How are plants adapted to their environment?</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111760">
                        <a:spcBef>
                          <a:spcPts val="415"/>
                        </a:spcBef>
                        <a:spcAft>
                          <a:spcPts val="0"/>
                        </a:spcAft>
                      </a:pPr>
                      <a:r>
                        <a:rPr lang="en-US" sz="1100" b="1" spc="-50">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113030" marR="167640">
                        <a:lnSpc>
                          <a:spcPct val="103000"/>
                        </a:lnSpc>
                        <a:spcBef>
                          <a:spcPts val="485"/>
                        </a:spcBef>
                        <a:spcAft>
                          <a:spcPts val="0"/>
                        </a:spcAft>
                      </a:pPr>
                      <a:r>
                        <a:rPr lang="en-US" sz="1100" spc="-50">
                          <a:effectLst/>
                          <a:latin typeface="Arial" panose="020B0604020202020204" pitchFamily="34" charset="0"/>
                          <a:ea typeface="Arial MT"/>
                          <a:cs typeface="Arial MT"/>
                        </a:rPr>
                        <a:t>How are animals adapted to their environment?</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103505">
                        <a:spcBef>
                          <a:spcPts val="415"/>
                        </a:spcBef>
                        <a:spcAft>
                          <a:spcPts val="0"/>
                        </a:spcAft>
                      </a:pPr>
                      <a:r>
                        <a:rPr lang="en-US" sz="1100" b="1" spc="-50">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114935" marR="20955">
                        <a:lnSpc>
                          <a:spcPct val="103000"/>
                        </a:lnSpc>
                        <a:spcBef>
                          <a:spcPts val="485"/>
                        </a:spcBef>
                        <a:spcAft>
                          <a:spcPts val="0"/>
                        </a:spcAft>
                      </a:pPr>
                      <a:r>
                        <a:rPr lang="en-US" sz="1100" spc="-50">
                          <a:effectLst/>
                          <a:latin typeface="Arial" panose="020B0604020202020204" pitchFamily="34" charset="0"/>
                          <a:ea typeface="Arial MT"/>
                          <a:cs typeface="Arial MT"/>
                        </a:rPr>
                        <a:t>What is natural selection and how does this lead to evolution?</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93345">
                        <a:spcBef>
                          <a:spcPts val="415"/>
                        </a:spcBef>
                        <a:spcAft>
                          <a:spcPts val="0"/>
                        </a:spcAft>
                      </a:pPr>
                      <a:r>
                        <a:rPr lang="en-US" sz="1100" b="1" spc="-50">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97790" marR="269875">
                        <a:lnSpc>
                          <a:spcPct val="103000"/>
                        </a:lnSpc>
                        <a:spcBef>
                          <a:spcPts val="485"/>
                        </a:spcBef>
                        <a:spcAft>
                          <a:spcPts val="0"/>
                        </a:spcAft>
                      </a:pPr>
                      <a:r>
                        <a:rPr lang="en-US" sz="1100" spc="-50">
                          <a:effectLst/>
                          <a:latin typeface="Arial" panose="020B0604020202020204" pitchFamily="34" charset="0"/>
                          <a:ea typeface="Arial MT"/>
                          <a:cs typeface="Arial MT"/>
                        </a:rPr>
                        <a:t>How do adaptations lead to evolution?</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415"/>
                        </a:spcBef>
                        <a:spcAft>
                          <a:spcPts val="0"/>
                        </a:spcAft>
                      </a:pPr>
                      <a:r>
                        <a:rPr lang="en-US" sz="1100" b="1" spc="-50">
                          <a:effectLst/>
                          <a:latin typeface="Arial" panose="020B0604020202020204" pitchFamily="34" charset="0"/>
                          <a:ea typeface="Arial MT"/>
                          <a:cs typeface="Arial MT"/>
                        </a:rPr>
                        <a:t>Key question:</a:t>
                      </a:r>
                      <a:endParaRPr lang="en-GB" sz="1600">
                        <a:effectLst/>
                        <a:latin typeface="Arial MT"/>
                        <a:ea typeface="Arial MT"/>
                        <a:cs typeface="Arial MT"/>
                      </a:endParaRPr>
                    </a:p>
                    <a:p>
                      <a:pPr marL="95885" marR="164465">
                        <a:lnSpc>
                          <a:spcPct val="103000"/>
                        </a:lnSpc>
                        <a:spcBef>
                          <a:spcPts val="485"/>
                        </a:spcBef>
                        <a:spcAft>
                          <a:spcPts val="0"/>
                        </a:spcAft>
                      </a:pPr>
                      <a:r>
                        <a:rPr lang="en-US" sz="1100" spc="-50">
                          <a:effectLst/>
                          <a:latin typeface="Arial" panose="020B0604020202020204" pitchFamily="34" charset="0"/>
                          <a:ea typeface="Arial MT"/>
                          <a:cs typeface="Arial MT"/>
                        </a:rPr>
                        <a:t>What characteristics can you inherit from your parents?</a:t>
                      </a:r>
                      <a:endParaRPr lang="en-GB" sz="16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415"/>
                        </a:spcBef>
                        <a:spcAft>
                          <a:spcPts val="0"/>
                        </a:spcAft>
                      </a:pPr>
                      <a:r>
                        <a:rPr lang="en-US" sz="1100" b="1" spc="-50" dirty="0">
                          <a:effectLst/>
                          <a:latin typeface="Arial" panose="020B0604020202020204" pitchFamily="34" charset="0"/>
                          <a:ea typeface="Arial MT"/>
                          <a:cs typeface="Arial MT"/>
                        </a:rPr>
                        <a:t>Key question:</a:t>
                      </a:r>
                      <a:endParaRPr lang="en-GB" sz="1600" dirty="0">
                        <a:effectLst/>
                        <a:latin typeface="Arial MT"/>
                        <a:ea typeface="Arial MT"/>
                        <a:cs typeface="Arial MT"/>
                      </a:endParaRPr>
                    </a:p>
                    <a:p>
                      <a:pPr marL="92710" marR="444500">
                        <a:lnSpc>
                          <a:spcPct val="103000"/>
                        </a:lnSpc>
                        <a:spcBef>
                          <a:spcPts val="485"/>
                        </a:spcBef>
                        <a:spcAft>
                          <a:spcPts val="0"/>
                        </a:spcAft>
                      </a:pPr>
                      <a:r>
                        <a:rPr lang="en-US" sz="1100" spc="-50" dirty="0">
                          <a:effectLst/>
                          <a:latin typeface="Arial" panose="020B0604020202020204" pitchFamily="34" charset="0"/>
                          <a:ea typeface="Arial MT"/>
                          <a:cs typeface="Arial MT"/>
                        </a:rPr>
                        <a:t>How can fossils help us explain evolution?</a:t>
                      </a:r>
                      <a:endParaRPr lang="en-GB" sz="16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989386" y="1503481"/>
            <a:ext cx="5292968" cy="2910257"/>
            <a:chOff x="1704781" y="1763526"/>
            <a:chExt cx="4812632" cy="1397941"/>
          </a:xfrm>
        </p:grpSpPr>
        <p:sp>
          <p:nvSpPr>
            <p:cNvPr id="13" name="Rectangle 12"/>
            <p:cNvSpPr/>
            <p:nvPr/>
          </p:nvSpPr>
          <p:spPr>
            <a:xfrm>
              <a:off x="1704781" y="1879160"/>
              <a:ext cx="4812632" cy="1282307"/>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explore how animals and plants are adapted to the environment in which they live. They will learn that adaptations occur over time and that may lead to a species evolving. Children will conduct an experiment to answer the question; which beak is best adapted to pick up a seed? They will consider how certain adaptations occur in response to environmental conditions. They will learn about natural selection and how this links to inheritance and how some characteristics are inherited from parents and some are not. Children will consolidate previous learning on </a:t>
              </a:r>
              <a:r>
                <a:rPr lang="en-GB" sz="1400" spc="-30" dirty="0" err="1" smtClean="0">
                  <a:latin typeface="Arial" panose="020B0604020202020204" pitchFamily="34" charset="0"/>
                  <a:ea typeface="Arial" panose="020B0604020202020204" pitchFamily="34" charset="0"/>
                </a:rPr>
                <a:t>fossilisa</a:t>
              </a:r>
              <a:r>
                <a:rPr lang="en-GB" sz="1400" spc="-30" dirty="0" smtClean="0">
                  <a:latin typeface="Arial" panose="020B0604020202020204" pitchFamily="34" charset="0"/>
                  <a:ea typeface="Arial" panose="020B0604020202020204" pitchFamily="34" charset="0"/>
                </a:rPr>
                <a:t>- </a:t>
              </a:r>
              <a:r>
                <a:rPr lang="en-GB" sz="1400" spc="-30" dirty="0" err="1" smtClean="0">
                  <a:latin typeface="Arial" panose="020B0604020202020204" pitchFamily="34" charset="0"/>
                  <a:ea typeface="Arial" panose="020B0604020202020204" pitchFamily="34" charset="0"/>
                </a:rPr>
                <a:t>tion</a:t>
              </a:r>
              <a:r>
                <a:rPr lang="en-GB" sz="1400" spc="-30" dirty="0" smtClean="0">
                  <a:latin typeface="Arial" panose="020B0604020202020204" pitchFamily="34" charset="0"/>
                  <a:ea typeface="Arial" panose="020B0604020202020204" pitchFamily="34" charset="0"/>
                </a:rPr>
                <a:t> and understand how studying fossils has helped explain the theory of evolution.</a:t>
              </a:r>
            </a:p>
          </p:txBody>
        </p:sp>
        <p:sp>
          <p:nvSpPr>
            <p:cNvPr id="14" name="Text Box 2"/>
            <p:cNvSpPr txBox="1">
              <a:spLocks noChangeArrowheads="1"/>
            </p:cNvSpPr>
            <p:nvPr/>
          </p:nvSpPr>
          <p:spPr bwMode="auto">
            <a:xfrm>
              <a:off x="1704781" y="1763526"/>
              <a:ext cx="4812632" cy="149556"/>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8282354" y="1503483"/>
            <a:ext cx="3781381" cy="5298318"/>
            <a:chOff x="6694675" y="1763526"/>
            <a:chExt cx="5142148" cy="1530092"/>
          </a:xfrm>
        </p:grpSpPr>
        <p:sp>
          <p:nvSpPr>
            <p:cNvPr id="16" name="Text Box 3"/>
            <p:cNvSpPr txBox="1">
              <a:spLocks noChangeArrowheads="1"/>
            </p:cNvSpPr>
            <p:nvPr/>
          </p:nvSpPr>
          <p:spPr bwMode="auto">
            <a:xfrm>
              <a:off x="6755189" y="1859499"/>
              <a:ext cx="5081634" cy="1434119"/>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That evolution happens quickly and that individual species adapt rapidly to changes in their environment. This is not the case, evolution happens over time.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think that if you believe in evolution then you can’t believe in God; however many evolution scientists also believe in God and have a religious background. Just because you believe in one, doesn't mean you can't believe in the other.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have heard that humans came from monkeys. Humans do belong to the same family as the great apes and the closest known living relative to Homo sapiens is the chimpanzee. However, this does not mean humans 'evolved from monkeys'. </a:t>
              </a:r>
              <a:endParaRPr lang="en-GB" altLang="en-US" sz="1400" dirty="0" smtClean="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Humans </a:t>
              </a:r>
              <a:r>
                <a:rPr lang="en-GB" altLang="en-US" sz="1400" dirty="0">
                  <a:solidFill>
                    <a:prstClr val="black"/>
                  </a:solidFill>
                  <a:latin typeface="Arial" panose="020B0604020202020204" pitchFamily="34" charset="0"/>
                  <a:ea typeface="Arial" panose="020B0604020202020204" pitchFamily="34" charset="0"/>
                </a:rPr>
                <a:t>share a common ape-like ancestor with old world monkeys and have very little connection to new world monkeys, which branched off the phylogenetic tree nearly 40 million years ago.</a:t>
              </a:r>
            </a:p>
          </p:txBody>
        </p:sp>
        <p:sp>
          <p:nvSpPr>
            <p:cNvPr id="17" name="Text Box 2"/>
            <p:cNvSpPr txBox="1">
              <a:spLocks noChangeArrowheads="1"/>
            </p:cNvSpPr>
            <p:nvPr/>
          </p:nvSpPr>
          <p:spPr bwMode="auto">
            <a:xfrm>
              <a:off x="6694675" y="1763526"/>
              <a:ext cx="5142148" cy="9029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3017193" y="4413738"/>
            <a:ext cx="5195361" cy="2407923"/>
            <a:chOff x="1996878" y="5144409"/>
            <a:chExt cx="7085112" cy="1053056"/>
          </a:xfrm>
        </p:grpSpPr>
        <p:sp>
          <p:nvSpPr>
            <p:cNvPr id="19" name="Text Box 2"/>
            <p:cNvSpPr txBox="1">
              <a:spLocks noChangeArrowheads="1"/>
            </p:cNvSpPr>
            <p:nvPr/>
          </p:nvSpPr>
          <p:spPr bwMode="auto">
            <a:xfrm>
              <a:off x="1996878" y="5144409"/>
              <a:ext cx="7085112" cy="196598"/>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38" y="5347962"/>
              <a:ext cx="7065152" cy="849503"/>
            </a:xfrm>
            <a:prstGeom prst="rect">
              <a:avLst/>
            </a:prstGeom>
            <a:ln>
              <a:solidFill>
                <a:schemeClr val="accent1"/>
              </a:solidFill>
            </a:ln>
          </p:spPr>
          <p:txBody>
            <a:bodyPr wrap="square">
              <a:spAutoFit/>
            </a:bodyPr>
            <a:lstStyle/>
            <a:p>
              <a:pPr marL="85725">
                <a:spcBef>
                  <a:spcPts val="285"/>
                </a:spcBef>
                <a:spcAft>
                  <a:spcPts val="0"/>
                </a:spcAft>
              </a:pPr>
              <a:r>
                <a:rPr lang="en-GB" sz="1200" dirty="0" smtClean="0">
                  <a:effectLst/>
                  <a:latin typeface="Arial" panose="020B0604020202020204" pitchFamily="34" charset="0"/>
                  <a:ea typeface="Arial MT"/>
                  <a:cs typeface="Arial MT"/>
                </a:rPr>
                <a:t>Pupils should be taught to:</a:t>
              </a:r>
            </a:p>
            <a:p>
              <a:pPr marL="342900" marR="78105" lvl="0" indent="-342900">
                <a:lnSpc>
                  <a:spcPct val="115000"/>
                </a:lnSpc>
                <a:spcBef>
                  <a:spcPts val="165"/>
                </a:spcBef>
                <a:spcAft>
                  <a:spcPts val="0"/>
                </a:spcAft>
                <a:buFont typeface="Arial" panose="020B0604020202020204" pitchFamily="34" charset="0"/>
                <a:buChar char="•"/>
                <a:tabLst>
                  <a:tab pos="172720" algn="l"/>
                </a:tabLst>
              </a:pPr>
              <a:r>
                <a:rPr lang="en-US" sz="1200" spc="-30" dirty="0" err="1" smtClean="0">
                  <a:effectLst/>
                  <a:latin typeface="Arial" panose="020B0604020202020204" pitchFamily="34" charset="0"/>
                  <a:ea typeface="Arial MT"/>
                  <a:cs typeface="Arial MT"/>
                </a:rPr>
                <a:t>recognise</a:t>
              </a:r>
              <a:r>
                <a:rPr lang="en-US" sz="1200" spc="-30" dirty="0" smtClean="0">
                  <a:effectLst/>
                  <a:latin typeface="Arial" panose="020B0604020202020204" pitchFamily="34" charset="0"/>
                  <a:ea typeface="Arial MT"/>
                  <a:cs typeface="Arial MT"/>
                </a:rPr>
                <a:t> that living things have changed over time and that fossils provide information about living things that inhabited the Earth millions of years ago</a:t>
              </a:r>
              <a:endParaRPr lang="en-GB" dirty="0" smtClean="0">
                <a:effectLst/>
                <a:latin typeface="Arial MT"/>
                <a:ea typeface="Arial MT"/>
                <a:cs typeface="Arial MT"/>
              </a:endParaRPr>
            </a:p>
            <a:p>
              <a:pPr marL="342900" marR="78105" lvl="0" indent="-342900">
                <a:lnSpc>
                  <a:spcPct val="115000"/>
                </a:lnSpc>
                <a:spcAft>
                  <a:spcPts val="0"/>
                </a:spcAft>
                <a:buFont typeface="Arial" panose="020B0604020202020204" pitchFamily="34" charset="0"/>
                <a:buChar char="•"/>
                <a:tabLst>
                  <a:tab pos="175260" algn="l"/>
                </a:tabLst>
              </a:pPr>
              <a:r>
                <a:rPr lang="en-US" sz="1200" spc="-30" dirty="0" err="1" smtClean="0">
                  <a:effectLst/>
                  <a:latin typeface="Arial" panose="020B0604020202020204" pitchFamily="34" charset="0"/>
                  <a:ea typeface="Arial MT"/>
                  <a:cs typeface="Arial MT"/>
                </a:rPr>
                <a:t>recognise</a:t>
              </a:r>
              <a:r>
                <a:rPr lang="en-US" sz="1200" spc="-30" dirty="0" smtClean="0">
                  <a:effectLst/>
                  <a:latin typeface="Arial" panose="020B0604020202020204" pitchFamily="34" charset="0"/>
                  <a:ea typeface="Arial MT"/>
                  <a:cs typeface="Arial MT"/>
                </a:rPr>
                <a:t> that living things produce offspring of the same kind, but normally offspring vary and are not identical to their parents</a:t>
              </a:r>
              <a:endParaRPr lang="en-GB" dirty="0" smtClean="0">
                <a:effectLst/>
                <a:latin typeface="Arial MT"/>
                <a:ea typeface="Arial MT"/>
                <a:cs typeface="Arial MT"/>
              </a:endParaRPr>
            </a:p>
            <a:p>
              <a:pPr marL="342900" marR="258445" lvl="0" indent="-342900">
                <a:lnSpc>
                  <a:spcPct val="115000"/>
                </a:lnSpc>
                <a:spcAft>
                  <a:spcPts val="0"/>
                </a:spcAft>
                <a:buFont typeface="Arial" panose="020B0604020202020204" pitchFamily="34" charset="0"/>
                <a:buChar char="•"/>
                <a:tabLst>
                  <a:tab pos="175260" algn="l"/>
                </a:tabLst>
              </a:pPr>
              <a:r>
                <a:rPr lang="en-US" sz="1200" spc="-20" dirty="0" smtClean="0">
                  <a:effectLst/>
                  <a:latin typeface="Arial" panose="020B0604020202020204" pitchFamily="34" charset="0"/>
                  <a:ea typeface="Arial MT"/>
                  <a:cs typeface="Arial MT"/>
                </a:rPr>
                <a:t>identify how animals and plants are adapted to suit their environment in different ways and that</a:t>
              </a:r>
              <a:r>
                <a:rPr lang="en-US" sz="1200" spc="-30" dirty="0" smtClean="0">
                  <a:effectLst/>
                  <a:latin typeface="Arial" panose="020B0604020202020204" pitchFamily="34" charset="0"/>
                  <a:ea typeface="Arial MT"/>
                  <a:cs typeface="Arial MT"/>
                </a:rPr>
                <a:t> adaptation may lead to evolution</a:t>
              </a:r>
              <a:endParaRPr lang="en-GB" dirty="0" smtClean="0">
                <a:effectLst/>
                <a:latin typeface="Arial MT"/>
                <a:ea typeface="Arial MT"/>
                <a:cs typeface="Arial MT"/>
              </a:endParaRPr>
            </a:p>
          </p:txBody>
        </p:sp>
      </p:grpSp>
      <p:sp>
        <p:nvSpPr>
          <p:cNvPr id="22" name="Content Placeholder 2"/>
          <p:cNvSpPr txBox="1">
            <a:spLocks/>
          </p:cNvSpPr>
          <p:nvPr/>
        </p:nvSpPr>
        <p:spPr>
          <a:xfrm>
            <a:off x="72654" y="1503484"/>
            <a:ext cx="2891247" cy="5318177"/>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1300" dirty="0" smtClean="0"/>
              <a:t>– </a:t>
            </a:r>
          </a:p>
          <a:p>
            <a:pPr marL="0" indent="0">
              <a:lnSpc>
                <a:spcPct val="100000"/>
              </a:lnSpc>
              <a:spcBef>
                <a:spcPts val="0"/>
              </a:spcBef>
              <a:buNone/>
            </a:pPr>
            <a:r>
              <a:rPr lang="en-GB" sz="1300" b="1" dirty="0" smtClean="0"/>
              <a:t>Adaptation- </a:t>
            </a:r>
            <a:r>
              <a:rPr lang="en-GB" sz="1300" dirty="0" smtClean="0"/>
              <a:t> </a:t>
            </a:r>
            <a:r>
              <a:rPr lang="en-GB" sz="1300" dirty="0"/>
              <a:t>When a plant or animal has changed in some way, usually over a long period of time, to be better suited to the environment in which they live.</a:t>
            </a:r>
          </a:p>
          <a:p>
            <a:pPr marL="0" indent="0">
              <a:lnSpc>
                <a:spcPct val="100000"/>
              </a:lnSpc>
              <a:spcBef>
                <a:spcPts val="0"/>
              </a:spcBef>
              <a:buNone/>
            </a:pPr>
            <a:r>
              <a:rPr lang="en-GB" sz="1300" b="1" dirty="0" smtClean="0"/>
              <a:t>Environment</a:t>
            </a:r>
            <a:r>
              <a:rPr lang="en-GB" sz="1300" dirty="0" smtClean="0"/>
              <a:t>- </a:t>
            </a:r>
            <a:r>
              <a:rPr lang="en-GB" sz="1300" dirty="0"/>
              <a:t>the conditions that surround an organism.</a:t>
            </a:r>
          </a:p>
          <a:p>
            <a:pPr marL="0" indent="0">
              <a:lnSpc>
                <a:spcPct val="100000"/>
              </a:lnSpc>
              <a:spcBef>
                <a:spcPts val="0"/>
              </a:spcBef>
              <a:buNone/>
            </a:pPr>
            <a:r>
              <a:rPr lang="en-GB" sz="1300" b="1" dirty="0" smtClean="0"/>
              <a:t>Evolution-</a:t>
            </a:r>
            <a:r>
              <a:rPr lang="en-GB" sz="1300" dirty="0" smtClean="0"/>
              <a:t> </a:t>
            </a:r>
            <a:r>
              <a:rPr lang="en-GB" sz="1300" dirty="0"/>
              <a:t>the process by which different kinds of living organisms are believed to have developed from earlier forms during the history of the Earth.</a:t>
            </a:r>
          </a:p>
          <a:p>
            <a:pPr marL="0" indent="0">
              <a:lnSpc>
                <a:spcPct val="100000"/>
              </a:lnSpc>
              <a:spcBef>
                <a:spcPts val="0"/>
              </a:spcBef>
              <a:buNone/>
            </a:pPr>
            <a:r>
              <a:rPr lang="en-GB" sz="1300" b="1" dirty="0" smtClean="0"/>
              <a:t>Gene-</a:t>
            </a:r>
            <a:r>
              <a:rPr lang="en-GB" sz="1300" dirty="0" smtClean="0"/>
              <a:t> </a:t>
            </a:r>
            <a:r>
              <a:rPr lang="en-GB" sz="1300" dirty="0"/>
              <a:t>A unit of heredity which is transferred from a parent to offspring and is held to determine some characteristics of the offspring.</a:t>
            </a:r>
          </a:p>
          <a:p>
            <a:pPr marL="0" indent="0">
              <a:lnSpc>
                <a:spcPct val="100000"/>
              </a:lnSpc>
              <a:spcBef>
                <a:spcPts val="0"/>
              </a:spcBef>
              <a:buNone/>
            </a:pPr>
            <a:r>
              <a:rPr lang="en-GB" sz="1300" b="1" dirty="0"/>
              <a:t>Natural </a:t>
            </a:r>
            <a:r>
              <a:rPr lang="en-GB" sz="1300" b="1" dirty="0" smtClean="0"/>
              <a:t>selection</a:t>
            </a:r>
            <a:r>
              <a:rPr lang="en-GB" sz="1300" dirty="0" smtClean="0"/>
              <a:t>- </a:t>
            </a:r>
            <a:r>
              <a:rPr lang="en-GB" sz="1300" dirty="0"/>
              <a:t>When the fittest, most adapted organisms survive and multiply whilst the least adapted die out.</a:t>
            </a:r>
          </a:p>
          <a:p>
            <a:pPr marL="0" indent="0">
              <a:lnSpc>
                <a:spcPct val="100000"/>
              </a:lnSpc>
              <a:spcBef>
                <a:spcPts val="0"/>
              </a:spcBef>
              <a:buNone/>
            </a:pPr>
            <a:r>
              <a:rPr lang="en-GB" sz="1300" b="1" dirty="0" smtClean="0"/>
              <a:t>Inheritance-</a:t>
            </a:r>
            <a:r>
              <a:rPr lang="en-GB" sz="1300" dirty="0" smtClean="0"/>
              <a:t> </a:t>
            </a:r>
            <a:r>
              <a:rPr lang="en-GB" sz="1300" dirty="0"/>
              <a:t>the reception of genetic qualities by transmission from parent to offspring.</a:t>
            </a:r>
          </a:p>
          <a:p>
            <a:pPr marL="0" indent="0">
              <a:lnSpc>
                <a:spcPct val="100000"/>
              </a:lnSpc>
              <a:spcBef>
                <a:spcPts val="0"/>
              </a:spcBef>
              <a:buNone/>
            </a:pPr>
            <a:r>
              <a:rPr lang="en-GB" sz="1300" b="1" dirty="0" smtClean="0"/>
              <a:t>Organism-</a:t>
            </a:r>
            <a:r>
              <a:rPr lang="en-GB" sz="1300" dirty="0" smtClean="0"/>
              <a:t> </a:t>
            </a:r>
            <a:r>
              <a:rPr lang="en-GB" sz="1300" dirty="0"/>
              <a:t>an individual animal, plant or single-celled life form.</a:t>
            </a:r>
          </a:p>
          <a:p>
            <a:pPr marL="0" indent="0">
              <a:lnSpc>
                <a:spcPct val="100000"/>
              </a:lnSpc>
              <a:spcBef>
                <a:spcPts val="0"/>
              </a:spcBef>
              <a:buNone/>
            </a:pPr>
            <a:r>
              <a:rPr lang="en-GB" sz="1300" b="1" dirty="0" smtClean="0"/>
              <a:t>Species</a:t>
            </a:r>
            <a:r>
              <a:rPr lang="en-GB" sz="1300" dirty="0" smtClean="0"/>
              <a:t>- a </a:t>
            </a:r>
            <a:r>
              <a:rPr lang="en-GB" sz="1300" dirty="0"/>
              <a:t>group of similar organisms that are able to reproduce.</a:t>
            </a:r>
          </a:p>
        </p:txBody>
      </p:sp>
    </p:spTree>
    <p:extLst>
      <p:ext uri="{BB962C8B-B14F-4D97-AF65-F5344CB8AC3E}">
        <p14:creationId xmlns:p14="http://schemas.microsoft.com/office/powerpoint/2010/main" val="333570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033923289"/>
              </p:ext>
            </p:extLst>
          </p:nvPr>
        </p:nvGraphicFramePr>
        <p:xfrm>
          <a:off x="112292" y="92893"/>
          <a:ext cx="11810076" cy="1540680"/>
        </p:xfrm>
        <a:graphic>
          <a:graphicData uri="http://schemas.openxmlformats.org/drawingml/2006/table">
            <a:tbl>
              <a:tblPr firstRow="1" bandRow="1">
                <a:tableStyleId>{5C22544A-7EE6-4342-B048-85BDC9FD1C3A}</a:tableStyleId>
              </a:tblPr>
              <a:tblGrid>
                <a:gridCol w="1968346">
                  <a:extLst>
                    <a:ext uri="{9D8B030D-6E8A-4147-A177-3AD203B41FA5}">
                      <a16:colId xmlns:a16="http://schemas.microsoft.com/office/drawing/2014/main" val="2492426390"/>
                    </a:ext>
                  </a:extLst>
                </a:gridCol>
                <a:gridCol w="1968346">
                  <a:extLst>
                    <a:ext uri="{9D8B030D-6E8A-4147-A177-3AD203B41FA5}">
                      <a16:colId xmlns:a16="http://schemas.microsoft.com/office/drawing/2014/main" val="356198671"/>
                    </a:ext>
                  </a:extLst>
                </a:gridCol>
                <a:gridCol w="1968346">
                  <a:extLst>
                    <a:ext uri="{9D8B030D-6E8A-4147-A177-3AD203B41FA5}">
                      <a16:colId xmlns:a16="http://schemas.microsoft.com/office/drawing/2014/main" val="2572164240"/>
                    </a:ext>
                  </a:extLst>
                </a:gridCol>
                <a:gridCol w="1968346">
                  <a:extLst>
                    <a:ext uri="{9D8B030D-6E8A-4147-A177-3AD203B41FA5}">
                      <a16:colId xmlns:a16="http://schemas.microsoft.com/office/drawing/2014/main" val="2683159159"/>
                    </a:ext>
                  </a:extLst>
                </a:gridCol>
                <a:gridCol w="1968346">
                  <a:extLst>
                    <a:ext uri="{9D8B030D-6E8A-4147-A177-3AD203B41FA5}">
                      <a16:colId xmlns:a16="http://schemas.microsoft.com/office/drawing/2014/main" val="3043283335"/>
                    </a:ext>
                  </a:extLst>
                </a:gridCol>
                <a:gridCol w="1968346">
                  <a:extLst>
                    <a:ext uri="{9D8B030D-6E8A-4147-A177-3AD203B41FA5}">
                      <a16:colId xmlns:a16="http://schemas.microsoft.com/office/drawing/2014/main" val="1821034652"/>
                    </a:ext>
                  </a:extLst>
                </a:gridCol>
              </a:tblGrid>
              <a:tr h="285211">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1 – Animals including humans: </a:t>
                      </a:r>
                      <a:r>
                        <a:rPr lang="en-US" sz="1800" b="1" kern="1200" dirty="0" smtClean="0">
                          <a:solidFill>
                            <a:schemeClr val="lt1"/>
                          </a:solidFill>
                          <a:effectLst/>
                          <a:latin typeface="+mn-lt"/>
                          <a:ea typeface="+mn-ea"/>
                          <a:cs typeface="+mn-cs"/>
                        </a:rPr>
                        <a:t>How can we group animals?</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a:effectLst/>
                          <a:latin typeface="Grammarsaurus"/>
                          <a:ea typeface="Arial MT"/>
                          <a:cs typeface="Arial MT"/>
                        </a:rPr>
                        <a:t>Key</a:t>
                      </a:r>
                      <a:r>
                        <a:rPr lang="en-US" sz="1400" b="1" spc="-10">
                          <a:effectLst/>
                          <a:latin typeface="Grammarsaurus"/>
                          <a:ea typeface="Arial MT"/>
                          <a:cs typeface="Arial MT"/>
                        </a:rPr>
                        <a:t> </a:t>
                      </a:r>
                      <a:r>
                        <a:rPr lang="en-US" sz="1400" b="1">
                          <a:effectLst/>
                          <a:latin typeface="Grammarsaurus"/>
                          <a:ea typeface="Arial MT"/>
                          <a:cs typeface="Arial MT"/>
                        </a:rPr>
                        <a:t>question:</a:t>
                      </a:r>
                      <a:endParaRPr lang="en-GB" sz="1800">
                        <a:effectLst/>
                        <a:latin typeface="Arial MT"/>
                        <a:ea typeface="Arial MT"/>
                        <a:cs typeface="Arial MT"/>
                      </a:endParaRPr>
                    </a:p>
                    <a:p>
                      <a:pPr marL="102870">
                        <a:spcBef>
                          <a:spcPts val="430"/>
                        </a:spcBef>
                        <a:spcAft>
                          <a:spcPts val="0"/>
                        </a:spcAft>
                      </a:pPr>
                      <a:r>
                        <a:rPr lang="en-US" sz="1400">
                          <a:effectLst/>
                          <a:latin typeface="Grammarsaurus"/>
                          <a:ea typeface="Arial MT"/>
                          <a:cs typeface="Arial" panose="020B0604020202020204" pitchFamily="34" charset="0"/>
                        </a:rPr>
                        <a:t>What is this animal?</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a:effectLst/>
                          <a:latin typeface="Grammarsaurus"/>
                          <a:ea typeface="Arial MT"/>
                          <a:cs typeface="Arial MT"/>
                        </a:rPr>
                        <a:t>Key</a:t>
                      </a:r>
                      <a:r>
                        <a:rPr lang="en-US" sz="1200" b="1" spc="-10">
                          <a:effectLst/>
                          <a:latin typeface="Grammarsaurus"/>
                          <a:ea typeface="Arial MT"/>
                          <a:cs typeface="Arial MT"/>
                        </a:rPr>
                        <a:t> </a:t>
                      </a:r>
                      <a:r>
                        <a:rPr lang="en-US" sz="1200" b="1">
                          <a:effectLst/>
                          <a:latin typeface="Grammarsaurus"/>
                          <a:ea typeface="Arial MT"/>
                          <a:cs typeface="Arial MT"/>
                        </a:rPr>
                        <a:t>question:</a:t>
                      </a:r>
                      <a:endParaRPr lang="en-GB" sz="1800">
                        <a:effectLst/>
                        <a:latin typeface="Arial MT"/>
                        <a:ea typeface="Arial MT"/>
                        <a:cs typeface="Arial MT"/>
                      </a:endParaRPr>
                    </a:p>
                    <a:p>
                      <a:pPr marL="100330">
                        <a:spcBef>
                          <a:spcPts val="435"/>
                        </a:spcBef>
                        <a:spcAft>
                          <a:spcPts val="0"/>
                        </a:spcAft>
                      </a:pPr>
                      <a:r>
                        <a:rPr lang="en-US" sz="1400" spc="-40">
                          <a:effectLst/>
                          <a:latin typeface="Grammarsaurus"/>
                          <a:ea typeface="Arial MT"/>
                          <a:cs typeface="Arial" panose="020B0604020202020204" pitchFamily="34" charset="0"/>
                        </a:rPr>
                        <a:t>How are animals different?</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a:effectLst/>
                          <a:latin typeface="Grammarsaurus"/>
                          <a:ea typeface="Arial MT"/>
                          <a:cs typeface="Arial MT"/>
                        </a:rPr>
                        <a:t>Key</a:t>
                      </a:r>
                      <a:r>
                        <a:rPr lang="en-US" sz="1200" b="1" spc="-10">
                          <a:effectLst/>
                          <a:latin typeface="Grammarsaurus"/>
                          <a:ea typeface="Arial MT"/>
                          <a:cs typeface="Arial MT"/>
                        </a:rPr>
                        <a:t> </a:t>
                      </a:r>
                      <a:r>
                        <a:rPr lang="en-US" sz="1200" b="1">
                          <a:effectLst/>
                          <a:latin typeface="Grammarsaurus"/>
                          <a:ea typeface="Arial MT"/>
                          <a:cs typeface="Arial MT"/>
                        </a:rPr>
                        <a:t>question:</a:t>
                      </a:r>
                      <a:endParaRPr lang="en-GB" sz="1800">
                        <a:effectLst/>
                        <a:latin typeface="Arial MT"/>
                        <a:ea typeface="Arial MT"/>
                        <a:cs typeface="Arial MT"/>
                      </a:endParaRPr>
                    </a:p>
                    <a:p>
                      <a:pPr marL="101600">
                        <a:lnSpc>
                          <a:spcPct val="95000"/>
                        </a:lnSpc>
                        <a:spcBef>
                          <a:spcPts val="475"/>
                        </a:spcBef>
                        <a:spcAft>
                          <a:spcPts val="0"/>
                        </a:spcAft>
                      </a:pPr>
                      <a:r>
                        <a:rPr lang="en-US" sz="1400" spc="-30">
                          <a:effectLst/>
                          <a:latin typeface="Grammarsaurus"/>
                          <a:ea typeface="Arial MT"/>
                          <a:cs typeface="Arial" panose="020B0604020202020204" pitchFamily="34" charset="0"/>
                        </a:rPr>
                        <a:t>Do all animals eat the same thing?</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a:effectLst/>
                          <a:latin typeface="Grammarsaurus"/>
                          <a:ea typeface="Arial MT"/>
                          <a:cs typeface="Arial MT"/>
                        </a:rPr>
                        <a:t>Key</a:t>
                      </a:r>
                      <a:r>
                        <a:rPr lang="en-US" sz="1200" b="1" spc="-10">
                          <a:effectLst/>
                          <a:latin typeface="Grammarsaurus"/>
                          <a:ea typeface="Arial MT"/>
                          <a:cs typeface="Arial MT"/>
                        </a:rPr>
                        <a:t> </a:t>
                      </a:r>
                      <a:r>
                        <a:rPr lang="en-US" sz="1200" b="1">
                          <a:effectLst/>
                          <a:latin typeface="Grammarsaurus"/>
                          <a:ea typeface="Arial MT"/>
                          <a:cs typeface="Arial MT"/>
                        </a:rPr>
                        <a:t>question:</a:t>
                      </a:r>
                      <a:endParaRPr lang="en-GB" sz="1800">
                        <a:effectLst/>
                        <a:latin typeface="Arial MT"/>
                        <a:ea typeface="Arial MT"/>
                        <a:cs typeface="Arial MT"/>
                      </a:endParaRPr>
                    </a:p>
                    <a:p>
                      <a:pPr marL="100330" marR="184785">
                        <a:lnSpc>
                          <a:spcPct val="95000"/>
                        </a:lnSpc>
                        <a:spcBef>
                          <a:spcPts val="475"/>
                        </a:spcBef>
                        <a:spcAft>
                          <a:spcPts val="0"/>
                        </a:spcAft>
                      </a:pPr>
                      <a:r>
                        <a:rPr lang="en-US" sz="1400" spc="-20">
                          <a:effectLst/>
                          <a:latin typeface="Grammarsaurus"/>
                          <a:ea typeface="Arial MT"/>
                          <a:cs typeface="Arial" panose="020B0604020202020204" pitchFamily="34" charset="0"/>
                        </a:rPr>
                        <a:t>What are our body parts called?</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a:effectLst/>
                          <a:latin typeface="Grammarsaurus"/>
                          <a:ea typeface="Arial MT"/>
                          <a:cs typeface="Arial MT"/>
                        </a:rPr>
                        <a:t>Key</a:t>
                      </a:r>
                      <a:r>
                        <a:rPr lang="en-US" sz="1200" b="1" spc="-10">
                          <a:effectLst/>
                          <a:latin typeface="Grammarsaurus"/>
                          <a:ea typeface="Arial MT"/>
                          <a:cs typeface="Arial MT"/>
                        </a:rPr>
                        <a:t> </a:t>
                      </a:r>
                      <a:r>
                        <a:rPr lang="en-US" sz="1200" b="1">
                          <a:effectLst/>
                          <a:latin typeface="Grammarsaurus"/>
                          <a:ea typeface="Arial MT"/>
                          <a:cs typeface="Arial MT"/>
                        </a:rPr>
                        <a:t>question:</a:t>
                      </a:r>
                      <a:endParaRPr lang="en-GB" sz="1800">
                        <a:effectLst/>
                        <a:latin typeface="Arial MT"/>
                        <a:ea typeface="Arial MT"/>
                        <a:cs typeface="Arial MT"/>
                      </a:endParaRPr>
                    </a:p>
                    <a:p>
                      <a:pPr marL="95885">
                        <a:spcBef>
                          <a:spcPts val="435"/>
                        </a:spcBef>
                        <a:spcAft>
                          <a:spcPts val="0"/>
                        </a:spcAft>
                      </a:pPr>
                      <a:r>
                        <a:rPr lang="en-US" sz="1400">
                          <a:effectLst/>
                          <a:latin typeface="Grammarsaurus"/>
                          <a:ea typeface="Arial MT"/>
                          <a:cs typeface="Arial" panose="020B0604020202020204" pitchFamily="34" charset="0"/>
                        </a:rPr>
                        <a:t>What</a:t>
                      </a:r>
                      <a:r>
                        <a:rPr lang="en-US" sz="1400" spc="-30">
                          <a:effectLst/>
                          <a:latin typeface="Grammarsaurus"/>
                          <a:ea typeface="Arial MT"/>
                          <a:cs typeface="Arial" panose="020B0604020202020204" pitchFamily="34" charset="0"/>
                        </a:rPr>
                        <a:t> </a:t>
                      </a:r>
                      <a:r>
                        <a:rPr lang="en-US" sz="1400">
                          <a:effectLst/>
                          <a:latin typeface="Grammarsaurus"/>
                          <a:ea typeface="Arial MT"/>
                          <a:cs typeface="Arial" panose="020B0604020202020204" pitchFamily="34" charset="0"/>
                        </a:rPr>
                        <a:t>are</a:t>
                      </a:r>
                      <a:r>
                        <a:rPr lang="en-US" sz="1400" spc="-25">
                          <a:effectLst/>
                          <a:latin typeface="Grammarsaurus"/>
                          <a:ea typeface="Arial MT"/>
                          <a:cs typeface="Arial" panose="020B0604020202020204" pitchFamily="34" charset="0"/>
                        </a:rPr>
                        <a:t> </a:t>
                      </a:r>
                      <a:r>
                        <a:rPr lang="en-US" sz="1400">
                          <a:effectLst/>
                          <a:latin typeface="Grammarsaurus"/>
                          <a:ea typeface="Arial MT"/>
                          <a:cs typeface="Arial" panose="020B0604020202020204" pitchFamily="34" charset="0"/>
                        </a:rPr>
                        <a:t>senses?</a:t>
                      </a:r>
                      <a:endParaRPr lang="en-GB" sz="180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2710">
                        <a:spcBef>
                          <a:spcPts val="435"/>
                        </a:spcBef>
                        <a:spcAft>
                          <a:spcPts val="0"/>
                        </a:spcAft>
                      </a:pPr>
                      <a:r>
                        <a:rPr lang="en-US" sz="1400" spc="-30" dirty="0">
                          <a:effectLst/>
                          <a:latin typeface="Grammarsaurus"/>
                          <a:ea typeface="Arial MT"/>
                          <a:cs typeface="Arial" panose="020B0604020202020204" pitchFamily="34" charset="0"/>
                        </a:rPr>
                        <a:t>Are all humans the same?</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5" y="1737150"/>
            <a:ext cx="4143490" cy="3037074"/>
            <a:chOff x="1704781" y="1763526"/>
            <a:chExt cx="4812632" cy="2445784"/>
          </a:xfrm>
        </p:grpSpPr>
        <p:sp>
          <p:nvSpPr>
            <p:cNvPr id="13" name="Rectangle 12"/>
            <p:cNvSpPr/>
            <p:nvPr/>
          </p:nvSpPr>
          <p:spPr>
            <a:xfrm>
              <a:off x="1704781" y="2002487"/>
              <a:ext cx="4812632" cy="2206823"/>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about different common animals and be able to discuss their features using scientific language such as feathers, beak, scales, fins etc. They will begin to identify similarities and differences between different animals. Children will also look at the diets of different animals and compare these. Finally, children will focus on humans, identifying body parts and linking these to senses as well as discussing the similarities and differences between humans.</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6694675" y="1763526"/>
            <a:ext cx="5359579" cy="3010698"/>
            <a:chOff x="6694675" y="1763526"/>
            <a:chExt cx="5145125" cy="2034751"/>
          </a:xfrm>
        </p:grpSpPr>
        <p:sp>
          <p:nvSpPr>
            <p:cNvPr id="16" name="Text Box 3"/>
            <p:cNvSpPr txBox="1">
              <a:spLocks noChangeArrowheads="1"/>
            </p:cNvSpPr>
            <p:nvPr/>
          </p:nvSpPr>
          <p:spPr bwMode="auto">
            <a:xfrm>
              <a:off x="6694676" y="2126184"/>
              <a:ext cx="5145124" cy="16720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might think that all animals eat the same thing. They may not realise that animals eat different things. There may also be misconceptions about animals eating humans e.g. sharks eat humans. This needs to be discussed that no animals hunt humans and that we do not live in the same habitat</a:t>
              </a:r>
              <a:r>
                <a:rPr lang="en-GB" altLang="en-US" sz="14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may discuss how all humans have two arms/two legs/eyes to see/ears to hear. Teachers may want to discuss how some children have disabilities so do not have all the same body parts or cannot use all of their senses to show diversity and inclusivity.</a:t>
              </a:r>
              <a:endParaRPr lang="en-GB" altLang="en-US" sz="1400" dirty="0">
                <a:solidFill>
                  <a:prstClr val="black"/>
                </a:solidFill>
                <a:latin typeface="Arial" panose="020B0604020202020204" pitchFamily="34" charset="0"/>
                <a:ea typeface="Arial" panose="020B0604020202020204" pitchFamily="34" charset="0"/>
              </a:endParaRP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6675" y="4818085"/>
            <a:ext cx="7085113" cy="1917154"/>
            <a:chOff x="1996878" y="5144408"/>
            <a:chExt cx="7085113" cy="1646320"/>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1268628"/>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85725">
                <a:spcBef>
                  <a:spcPts val="285"/>
                </a:spcBef>
                <a:spcAft>
                  <a:spcPts val="0"/>
                </a:spcAft>
              </a:pPr>
              <a:r>
                <a:rPr lang="en-GB" sz="1100" dirty="0" smtClean="0">
                  <a:effectLst/>
                  <a:latin typeface="Arial" panose="020B0604020202020204" pitchFamily="34" charset="0"/>
                  <a:ea typeface="Arial MT"/>
                  <a:cs typeface="Arial MT"/>
                </a:rPr>
                <a:t>•identify and name a variety of common animals including fish, amphibians, reptiles, birds, and mammals</a:t>
              </a:r>
            </a:p>
            <a:p>
              <a:pPr marL="85725">
                <a:spcBef>
                  <a:spcPts val="285"/>
                </a:spcBef>
                <a:spcAft>
                  <a:spcPts val="0"/>
                </a:spcAft>
              </a:pPr>
              <a:r>
                <a:rPr lang="en-GB" sz="1100" dirty="0" smtClean="0">
                  <a:effectLst/>
                  <a:latin typeface="Arial" panose="020B0604020202020204" pitchFamily="34" charset="0"/>
                  <a:ea typeface="Arial MT"/>
                  <a:cs typeface="Arial MT"/>
                </a:rPr>
                <a:t>•identify and name a variety of common animals that are carnivores, herbivores, and omnivores</a:t>
              </a:r>
            </a:p>
            <a:p>
              <a:pPr marL="85725">
                <a:spcBef>
                  <a:spcPts val="285"/>
                </a:spcBef>
                <a:spcAft>
                  <a:spcPts val="0"/>
                </a:spcAft>
              </a:pPr>
              <a:r>
                <a:rPr lang="en-GB" sz="1100" dirty="0" smtClean="0">
                  <a:effectLst/>
                  <a:latin typeface="Arial" panose="020B0604020202020204" pitchFamily="34" charset="0"/>
                  <a:ea typeface="Arial MT"/>
                  <a:cs typeface="Arial MT"/>
                </a:rPr>
                <a:t>•describe and compare the structure of a variety of common animals (fish, amphibians, reptiles, birds, and mammals, including pets)</a:t>
              </a:r>
            </a:p>
            <a:p>
              <a:pPr marL="85725">
                <a:spcBef>
                  <a:spcPts val="285"/>
                </a:spcBef>
                <a:spcAft>
                  <a:spcPts val="0"/>
                </a:spcAft>
              </a:pPr>
              <a:r>
                <a:rPr lang="en-GB" sz="1100" dirty="0" smtClean="0">
                  <a:effectLst/>
                  <a:latin typeface="Arial" panose="020B0604020202020204" pitchFamily="34" charset="0"/>
                  <a:ea typeface="Arial MT"/>
                  <a:cs typeface="Arial MT"/>
                </a:rPr>
                <a:t>•identify, name, draw and label the basic parts of the human body and say which part of the body is associated with each sense.</a:t>
              </a:r>
            </a:p>
          </p:txBody>
        </p:sp>
      </p:grpSp>
      <p:sp>
        <p:nvSpPr>
          <p:cNvPr id="22" name="Content Placeholder 2"/>
          <p:cNvSpPr txBox="1">
            <a:spLocks/>
          </p:cNvSpPr>
          <p:nvPr/>
        </p:nvSpPr>
        <p:spPr>
          <a:xfrm>
            <a:off x="70342" y="1723292"/>
            <a:ext cx="2312372" cy="4988290"/>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200" b="1" dirty="0"/>
              <a:t>animal</a:t>
            </a:r>
            <a:r>
              <a:rPr lang="en-GB" sz="1200" dirty="0"/>
              <a:t> – a living thing</a:t>
            </a:r>
          </a:p>
          <a:p>
            <a:pPr marL="0" indent="0">
              <a:lnSpc>
                <a:spcPct val="70000"/>
              </a:lnSpc>
              <a:spcBef>
                <a:spcPts val="1200"/>
              </a:spcBef>
              <a:buNone/>
            </a:pPr>
            <a:r>
              <a:rPr lang="en-GB" sz="1200" b="1" dirty="0"/>
              <a:t>herbivore</a:t>
            </a:r>
            <a:r>
              <a:rPr lang="en-GB" sz="1200" dirty="0"/>
              <a:t> – an animal that just eats plants</a:t>
            </a:r>
          </a:p>
          <a:p>
            <a:pPr marL="0" indent="0">
              <a:lnSpc>
                <a:spcPct val="70000"/>
              </a:lnSpc>
              <a:spcBef>
                <a:spcPts val="1200"/>
              </a:spcBef>
              <a:buNone/>
            </a:pPr>
            <a:r>
              <a:rPr lang="en-GB" sz="1200" b="1" dirty="0"/>
              <a:t>carnivore</a:t>
            </a:r>
            <a:r>
              <a:rPr lang="en-GB" sz="1200" dirty="0"/>
              <a:t> – an animal that just eats meat</a:t>
            </a:r>
          </a:p>
          <a:p>
            <a:pPr marL="0" indent="0">
              <a:lnSpc>
                <a:spcPct val="70000"/>
              </a:lnSpc>
              <a:spcBef>
                <a:spcPts val="1200"/>
              </a:spcBef>
              <a:buNone/>
            </a:pPr>
            <a:r>
              <a:rPr lang="en-GB" sz="1200" b="1" dirty="0"/>
              <a:t>omnivore</a:t>
            </a:r>
            <a:r>
              <a:rPr lang="en-GB" sz="1200" dirty="0"/>
              <a:t> – an animal that eats both plants and animals</a:t>
            </a:r>
          </a:p>
          <a:p>
            <a:pPr marL="0" indent="0">
              <a:lnSpc>
                <a:spcPct val="70000"/>
              </a:lnSpc>
              <a:spcBef>
                <a:spcPts val="1200"/>
              </a:spcBef>
              <a:buNone/>
            </a:pPr>
            <a:r>
              <a:rPr lang="en-GB" sz="1200" b="1" dirty="0"/>
              <a:t>mammal</a:t>
            </a:r>
            <a:r>
              <a:rPr lang="en-GB" sz="1200" dirty="0"/>
              <a:t> – a type of animal that has hair on its body and drinks milk</a:t>
            </a:r>
          </a:p>
          <a:p>
            <a:pPr marL="0" indent="0">
              <a:lnSpc>
                <a:spcPct val="70000"/>
              </a:lnSpc>
              <a:spcBef>
                <a:spcPts val="1200"/>
              </a:spcBef>
              <a:buNone/>
            </a:pPr>
            <a:r>
              <a:rPr lang="en-GB" sz="1200" b="1" dirty="0"/>
              <a:t>bird</a:t>
            </a:r>
            <a:r>
              <a:rPr lang="en-GB" sz="1200" dirty="0"/>
              <a:t> – a type of animal with feathers, wings and a beak fish – a type of animal with scales, fins and lives in water reptile – a type of animal with scales that lives on land</a:t>
            </a:r>
          </a:p>
          <a:p>
            <a:pPr marL="0" indent="0">
              <a:lnSpc>
                <a:spcPct val="70000"/>
              </a:lnSpc>
              <a:spcBef>
                <a:spcPts val="1200"/>
              </a:spcBef>
              <a:buNone/>
            </a:pPr>
            <a:r>
              <a:rPr lang="en-GB" sz="1200" b="1" dirty="0"/>
              <a:t>amphibian</a:t>
            </a:r>
            <a:r>
              <a:rPr lang="en-GB" sz="1200" dirty="0"/>
              <a:t> – a type of animal that is born in water but then develops lungs and lives on land</a:t>
            </a:r>
          </a:p>
          <a:p>
            <a:pPr marL="0" indent="0">
              <a:lnSpc>
                <a:spcPct val="70000"/>
              </a:lnSpc>
              <a:spcBef>
                <a:spcPts val="1200"/>
              </a:spcBef>
              <a:buNone/>
            </a:pPr>
            <a:r>
              <a:rPr lang="en-GB" sz="1200" dirty="0"/>
              <a:t>Children should be taught to name the main body parts including head, neck, arms, elbows, legs, knees, face, ears, hair, mouth, teeth, abdomen, chest, shoulders and toes</a:t>
            </a:r>
          </a:p>
        </p:txBody>
      </p:sp>
      <p:pic>
        <p:nvPicPr>
          <p:cNvPr id="24" name="Picture 23"/>
          <p:cNvPicPr>
            <a:picLocks noChangeAspect="1"/>
          </p:cNvPicPr>
          <p:nvPr/>
        </p:nvPicPr>
        <p:blipFill>
          <a:blip r:embed="rId2"/>
          <a:stretch>
            <a:fillRect/>
          </a:stretch>
        </p:blipFill>
        <p:spPr>
          <a:xfrm>
            <a:off x="11026144" y="5996574"/>
            <a:ext cx="956955" cy="835049"/>
          </a:xfrm>
          <a:prstGeom prst="rect">
            <a:avLst/>
          </a:prstGeom>
        </p:spPr>
      </p:pic>
      <p:pic>
        <p:nvPicPr>
          <p:cNvPr id="3" name="Picture 2"/>
          <p:cNvPicPr>
            <a:picLocks noChangeAspect="1"/>
          </p:cNvPicPr>
          <p:nvPr/>
        </p:nvPicPr>
        <p:blipFill>
          <a:blip r:embed="rId3"/>
          <a:stretch>
            <a:fillRect/>
          </a:stretch>
        </p:blipFill>
        <p:spPr>
          <a:xfrm>
            <a:off x="9734939" y="4871629"/>
            <a:ext cx="2090895" cy="1107361"/>
          </a:xfrm>
          <a:prstGeom prst="rect">
            <a:avLst/>
          </a:prstGeom>
        </p:spPr>
      </p:pic>
    </p:spTree>
    <p:extLst>
      <p:ext uri="{BB962C8B-B14F-4D97-AF65-F5344CB8AC3E}">
        <p14:creationId xmlns:p14="http://schemas.microsoft.com/office/powerpoint/2010/main" val="149588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280175902"/>
              </p:ext>
            </p:extLst>
          </p:nvPr>
        </p:nvGraphicFramePr>
        <p:xfrm>
          <a:off x="112292" y="92893"/>
          <a:ext cx="11810076" cy="1544320"/>
        </p:xfrm>
        <a:graphic>
          <a:graphicData uri="http://schemas.openxmlformats.org/drawingml/2006/table">
            <a:tbl>
              <a:tblPr firstRow="1" bandRow="1">
                <a:tableStyleId>{5C22544A-7EE6-4342-B048-85BDC9FD1C3A}</a:tableStyleId>
              </a:tblPr>
              <a:tblGrid>
                <a:gridCol w="1968346">
                  <a:extLst>
                    <a:ext uri="{9D8B030D-6E8A-4147-A177-3AD203B41FA5}">
                      <a16:colId xmlns:a16="http://schemas.microsoft.com/office/drawing/2014/main" val="2492426390"/>
                    </a:ext>
                  </a:extLst>
                </a:gridCol>
                <a:gridCol w="1968346">
                  <a:extLst>
                    <a:ext uri="{9D8B030D-6E8A-4147-A177-3AD203B41FA5}">
                      <a16:colId xmlns:a16="http://schemas.microsoft.com/office/drawing/2014/main" val="356198671"/>
                    </a:ext>
                  </a:extLst>
                </a:gridCol>
                <a:gridCol w="1968346">
                  <a:extLst>
                    <a:ext uri="{9D8B030D-6E8A-4147-A177-3AD203B41FA5}">
                      <a16:colId xmlns:a16="http://schemas.microsoft.com/office/drawing/2014/main" val="2572164240"/>
                    </a:ext>
                  </a:extLst>
                </a:gridCol>
                <a:gridCol w="1968346">
                  <a:extLst>
                    <a:ext uri="{9D8B030D-6E8A-4147-A177-3AD203B41FA5}">
                      <a16:colId xmlns:a16="http://schemas.microsoft.com/office/drawing/2014/main" val="2683159159"/>
                    </a:ext>
                  </a:extLst>
                </a:gridCol>
                <a:gridCol w="1968346">
                  <a:extLst>
                    <a:ext uri="{9D8B030D-6E8A-4147-A177-3AD203B41FA5}">
                      <a16:colId xmlns:a16="http://schemas.microsoft.com/office/drawing/2014/main" val="3043283335"/>
                    </a:ext>
                  </a:extLst>
                </a:gridCol>
                <a:gridCol w="1968346">
                  <a:extLst>
                    <a:ext uri="{9D8B030D-6E8A-4147-A177-3AD203B41FA5}">
                      <a16:colId xmlns:a16="http://schemas.microsoft.com/office/drawing/2014/main" val="1821034652"/>
                    </a:ext>
                  </a:extLst>
                </a:gridCol>
              </a:tblGrid>
              <a:tr h="285211">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1 – Everyday materials: </a:t>
                      </a:r>
                      <a:r>
                        <a:rPr lang="en-GB" sz="1800" b="1" kern="1200" baseline="0" dirty="0" smtClean="0">
                          <a:solidFill>
                            <a:schemeClr val="lt1"/>
                          </a:solidFill>
                          <a:effectLst/>
                          <a:latin typeface="+mn-lt"/>
                          <a:ea typeface="+mn-ea"/>
                          <a:cs typeface="+mn-cs"/>
                        </a:rPr>
                        <a:t>Why do we use different materials for different things?</a:t>
                      </a:r>
                      <a:r>
                        <a:rPr lang="en-US" sz="1800" b="1" kern="1200" dirty="0" smtClean="0">
                          <a:solidFill>
                            <a:schemeClr val="lt1"/>
                          </a:solidFill>
                          <a:effectLst/>
                          <a:latin typeface="+mn-lt"/>
                          <a:ea typeface="+mn-ea"/>
                          <a:cs typeface="+mn-cs"/>
                        </a:rPr>
                        <a:t>?</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dirty="0">
                          <a:effectLst/>
                          <a:latin typeface="Grammarsaurus"/>
                          <a:ea typeface="Arial MT"/>
                          <a:cs typeface="Arial MT"/>
                        </a:rPr>
                        <a:t>Key</a:t>
                      </a:r>
                      <a:r>
                        <a:rPr lang="en-US" sz="1400" b="1" spc="-10" dirty="0">
                          <a:effectLst/>
                          <a:latin typeface="Grammarsaurus"/>
                          <a:ea typeface="Arial MT"/>
                          <a:cs typeface="Arial MT"/>
                        </a:rPr>
                        <a:t> </a:t>
                      </a:r>
                      <a:r>
                        <a:rPr lang="en-US" sz="1400" b="1" dirty="0">
                          <a:effectLst/>
                          <a:latin typeface="Grammarsaurus"/>
                          <a:ea typeface="Arial MT"/>
                          <a:cs typeface="Arial MT"/>
                        </a:rPr>
                        <a:t>question:</a:t>
                      </a:r>
                      <a:endParaRPr lang="en-GB" sz="1800" dirty="0">
                        <a:effectLst/>
                        <a:latin typeface="Arial MT"/>
                        <a:ea typeface="Arial MT"/>
                        <a:cs typeface="Arial MT"/>
                      </a:endParaRPr>
                    </a:p>
                    <a:p>
                      <a:pPr marL="102870">
                        <a:spcBef>
                          <a:spcPts val="430"/>
                        </a:spcBef>
                        <a:spcAft>
                          <a:spcPts val="0"/>
                        </a:spcAft>
                      </a:pPr>
                      <a:r>
                        <a:rPr lang="en-US" sz="1400" dirty="0">
                          <a:effectLst/>
                          <a:latin typeface="Grammarsaurus"/>
                          <a:ea typeface="Arial MT"/>
                          <a:cs typeface="Arial" panose="020B0604020202020204" pitchFamily="34" charset="0"/>
                        </a:rPr>
                        <a:t>What </a:t>
                      </a:r>
                      <a:r>
                        <a:rPr lang="en-US" sz="1400" dirty="0" smtClean="0">
                          <a:effectLst/>
                          <a:latin typeface="Grammarsaurus"/>
                          <a:ea typeface="Arial MT"/>
                          <a:cs typeface="Arial" panose="020B0604020202020204" pitchFamily="34" charset="0"/>
                        </a:rPr>
                        <a:t>are</a:t>
                      </a:r>
                      <a:r>
                        <a:rPr lang="en-US" sz="1400" baseline="0" dirty="0" smtClean="0">
                          <a:effectLst/>
                          <a:latin typeface="Grammarsaurus"/>
                          <a:ea typeface="Arial MT"/>
                          <a:cs typeface="Arial" panose="020B0604020202020204" pitchFamily="34" charset="0"/>
                        </a:rPr>
                        <a:t> materials</a:t>
                      </a:r>
                      <a:r>
                        <a:rPr lang="en-US" sz="140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a:spcBef>
                          <a:spcPts val="435"/>
                        </a:spcBef>
                        <a:spcAft>
                          <a:spcPts val="0"/>
                        </a:spcAft>
                      </a:pPr>
                      <a:r>
                        <a:rPr lang="en-US" sz="1400" spc="-40" dirty="0">
                          <a:effectLst/>
                          <a:latin typeface="Grammarsaurus"/>
                          <a:ea typeface="Arial MT"/>
                          <a:cs typeface="Arial" panose="020B0604020202020204" pitchFamily="34" charset="0"/>
                        </a:rPr>
                        <a:t>How are </a:t>
                      </a:r>
                      <a:r>
                        <a:rPr lang="en-US" sz="1400" spc="-40" dirty="0" smtClean="0">
                          <a:effectLst/>
                          <a:latin typeface="Grammarsaurus"/>
                          <a:ea typeface="Arial MT"/>
                          <a:cs typeface="Arial" panose="020B0604020202020204" pitchFamily="34" charset="0"/>
                        </a:rPr>
                        <a:t>materials</a:t>
                      </a:r>
                      <a:r>
                        <a:rPr lang="en-US" sz="1400" spc="-40" baseline="0" dirty="0" smtClean="0">
                          <a:effectLst/>
                          <a:latin typeface="Grammarsaurus"/>
                          <a:ea typeface="Arial MT"/>
                          <a:cs typeface="Arial" panose="020B0604020202020204" pitchFamily="34" charset="0"/>
                        </a:rPr>
                        <a:t> different</a:t>
                      </a:r>
                      <a:r>
                        <a:rPr lang="en-US" sz="1400" spc="-4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What</a:t>
                      </a:r>
                      <a:r>
                        <a:rPr lang="en-US" sz="1400" spc="-30" baseline="0" dirty="0" smtClean="0">
                          <a:effectLst/>
                          <a:latin typeface="Grammarsaurus"/>
                          <a:ea typeface="Arial MT"/>
                          <a:cs typeface="Arial" panose="020B0604020202020204" pitchFamily="34" charset="0"/>
                        </a:rPr>
                        <a:t> are objects made from</a:t>
                      </a:r>
                      <a:r>
                        <a:rPr lang="en-US" sz="1400" spc="-3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marR="184785">
                        <a:lnSpc>
                          <a:spcPct val="95000"/>
                        </a:lnSpc>
                        <a:spcBef>
                          <a:spcPts val="475"/>
                        </a:spcBef>
                        <a:spcAft>
                          <a:spcPts val="0"/>
                        </a:spcAft>
                      </a:pPr>
                      <a:r>
                        <a:rPr lang="en-US" sz="1400" spc="-20" dirty="0" smtClean="0">
                          <a:effectLst/>
                          <a:latin typeface="Grammarsaurus"/>
                          <a:ea typeface="Arial MT"/>
                          <a:cs typeface="Arial" panose="020B0604020202020204" pitchFamily="34" charset="0"/>
                        </a:rPr>
                        <a:t>How</a:t>
                      </a:r>
                      <a:r>
                        <a:rPr lang="en-US" sz="1400" spc="-20" baseline="0" dirty="0" smtClean="0">
                          <a:effectLst/>
                          <a:latin typeface="Grammarsaurus"/>
                          <a:ea typeface="Arial MT"/>
                          <a:cs typeface="Arial" panose="020B0604020202020204" pitchFamily="34" charset="0"/>
                        </a:rPr>
                        <a:t> can we sort materials</a:t>
                      </a:r>
                      <a:r>
                        <a:rPr lang="en-US" sz="1400" spc="-2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5885">
                        <a:spcBef>
                          <a:spcPts val="435"/>
                        </a:spcBef>
                        <a:spcAft>
                          <a:spcPts val="0"/>
                        </a:spcAft>
                      </a:pPr>
                      <a:r>
                        <a:rPr lang="en-US" sz="1400" dirty="0" smtClean="0">
                          <a:effectLst/>
                          <a:latin typeface="Grammarsaurus"/>
                          <a:ea typeface="Arial MT"/>
                          <a:cs typeface="Arial" panose="020B0604020202020204" pitchFamily="34" charset="0"/>
                        </a:rPr>
                        <a:t>Which</a:t>
                      </a:r>
                      <a:r>
                        <a:rPr lang="en-US" sz="1400" baseline="0" dirty="0" smtClean="0">
                          <a:effectLst/>
                          <a:latin typeface="Grammarsaurus"/>
                          <a:ea typeface="Arial MT"/>
                          <a:cs typeface="Arial" panose="020B0604020202020204" pitchFamily="34" charset="0"/>
                        </a:rPr>
                        <a:t> materials would be best for an umbrella</a:t>
                      </a:r>
                      <a:r>
                        <a:rPr lang="en-US" sz="140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2710">
                        <a:spcBef>
                          <a:spcPts val="435"/>
                        </a:spcBef>
                        <a:spcAft>
                          <a:spcPts val="0"/>
                        </a:spcAft>
                      </a:pPr>
                      <a:r>
                        <a:rPr lang="en-US" sz="1400" spc="-30" dirty="0" smtClean="0">
                          <a:effectLst/>
                          <a:latin typeface="Grammarsaurus"/>
                          <a:ea typeface="Arial MT"/>
                          <a:cs typeface="Arial" panose="020B0604020202020204" pitchFamily="34" charset="0"/>
                        </a:rPr>
                        <a:t>Which</a:t>
                      </a:r>
                      <a:r>
                        <a:rPr lang="en-US" sz="1400" spc="-30" baseline="0" dirty="0" smtClean="0">
                          <a:effectLst/>
                          <a:latin typeface="Grammarsaurus"/>
                          <a:ea typeface="Arial MT"/>
                          <a:cs typeface="Arial" panose="020B0604020202020204" pitchFamily="34" charset="0"/>
                        </a:rPr>
                        <a:t> material would be best for curtains</a:t>
                      </a:r>
                      <a:r>
                        <a:rPr lang="en-US" sz="1400" spc="-3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5" y="1737151"/>
            <a:ext cx="4143490" cy="2974388"/>
            <a:chOff x="1704781" y="1763526"/>
            <a:chExt cx="4812632" cy="2395302"/>
          </a:xfrm>
        </p:grpSpPr>
        <p:sp>
          <p:nvSpPr>
            <p:cNvPr id="13" name="Rectangle 12"/>
            <p:cNvSpPr/>
            <p:nvPr/>
          </p:nvSpPr>
          <p:spPr>
            <a:xfrm>
              <a:off x="1704781" y="2002487"/>
              <a:ext cx="4812632" cy="2156341"/>
            </a:xfrm>
            <a:prstGeom prst="rect">
              <a:avLst/>
            </a:prstGeom>
            <a:ln>
              <a:solidFill>
                <a:schemeClr val="accent1"/>
              </a:solidFill>
            </a:ln>
          </p:spPr>
          <p:txBody>
            <a:bodyPr wrap="square">
              <a:spAutoFit/>
            </a:bodyPr>
            <a:lstStyle/>
            <a:p>
              <a:r>
                <a:rPr lang="en-GB" sz="1400" dirty="0">
                  <a:latin typeface="Arial" panose="020B0604020202020204" pitchFamily="34" charset="0"/>
                  <a:cs typeface="Arial" panose="020B0604020202020204" pitchFamily="34" charset="0"/>
                </a:rPr>
                <a:t>C</a:t>
              </a:r>
              <a:r>
                <a:rPr lang="en-GB" sz="1400" b="0" i="0" u="none" strike="noStrike" baseline="0" dirty="0" smtClean="0">
                  <a:latin typeface="Arial" panose="020B0604020202020204" pitchFamily="34" charset="0"/>
                  <a:cs typeface="Arial" panose="020B0604020202020204" pitchFamily="34" charset="0"/>
                </a:rPr>
                <a:t>hildren will learn about different materials and be able to identify objects made from different materials. They will be able to identify the different between an object and the material from which it is made. Throughout the unit, they will be helping Blot, an alien from the Planet </a:t>
              </a:r>
              <a:r>
                <a:rPr lang="en-GB" sz="1400" b="0" i="0" u="none" strike="noStrike" baseline="0" dirty="0" err="1" smtClean="0">
                  <a:latin typeface="Arial" panose="020B0604020202020204" pitchFamily="34" charset="0"/>
                  <a:cs typeface="Arial" panose="020B0604020202020204" pitchFamily="34" charset="0"/>
                </a:rPr>
                <a:t>Glog</a:t>
              </a:r>
              <a:r>
                <a:rPr lang="en-GB" sz="1400" b="0" i="0" u="none" strike="noStrike" baseline="0" dirty="0" smtClean="0">
                  <a:latin typeface="Arial" panose="020B0604020202020204" pitchFamily="34" charset="0"/>
                  <a:cs typeface="Arial" panose="020B0604020202020204" pitchFamily="34" charset="0"/>
                </a:rPr>
                <a:t>, who</a:t>
              </a:r>
            </a:p>
            <a:p>
              <a:r>
                <a:rPr lang="en-GB" sz="1400" b="0" i="0" u="none" strike="noStrike" baseline="0" dirty="0" smtClean="0">
                  <a:latin typeface="Arial" panose="020B0604020202020204" pitchFamily="34" charset="0"/>
                  <a:cs typeface="Arial" panose="020B0604020202020204" pitchFamily="34" charset="0"/>
                </a:rPr>
                <a:t>does not know anything about materials. Children will group and sort different materials based on their properties. They will also have the opportunity to investigate different materials to see which material would be best to make an umbrella and curtains.</a:t>
              </a:r>
              <a:endParaRPr lang="en-GB" sz="1400" spc="-30" dirty="0">
                <a:latin typeface="Arial" panose="020B0604020202020204" pitchFamily="34" charset="0"/>
                <a:ea typeface="Arial" panose="020B0604020202020204" pitchFamily="34" charset="0"/>
                <a:cs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6694675" y="1763526"/>
            <a:ext cx="5359579" cy="2579240"/>
            <a:chOff x="6694675" y="1763526"/>
            <a:chExt cx="5145125" cy="1743154"/>
          </a:xfrm>
        </p:grpSpPr>
        <p:sp>
          <p:nvSpPr>
            <p:cNvPr id="16" name="Text Box 3"/>
            <p:cNvSpPr txBox="1">
              <a:spLocks noChangeArrowheads="1"/>
            </p:cNvSpPr>
            <p:nvPr/>
          </p:nvSpPr>
          <p:spPr bwMode="auto">
            <a:xfrm>
              <a:off x="6694676" y="2126185"/>
              <a:ext cx="5145124" cy="138049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of the word ‘material’ meaning fabric</a:t>
              </a:r>
              <a:r>
                <a:rPr lang="en-GB" altLang="en-US" sz="14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r>
                <a:rPr lang="en-GB" altLang="en-US" sz="1400" dirty="0" smtClean="0">
                  <a:solidFill>
                    <a:prstClr val="black"/>
                  </a:solidFill>
                  <a:latin typeface="Arial" panose="020B0604020202020204" pitchFamily="34" charset="0"/>
                  <a:ea typeface="Arial" panose="020B0604020202020204" pitchFamily="34" charset="0"/>
                </a:rPr>
                <a:t> </a:t>
              </a: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need to know that material refers to the matter from which something is made</a:t>
              </a:r>
              <a:r>
                <a:rPr lang="en-GB" altLang="en-US" sz="1400" dirty="0" smtClean="0">
                  <a:solidFill>
                    <a:prstClr val="black"/>
                  </a:solidFill>
                  <a:latin typeface="Arial" panose="020B0604020202020204" pitchFamily="34" charset="0"/>
                  <a:ea typeface="Arial" panose="020B0604020202020204" pitchFamily="34" charset="0"/>
                </a:rPr>
                <a:t>.</a:t>
              </a:r>
            </a:p>
            <a:p>
              <a:pPr marL="285750" lvl="0" indent="-285750" eaLnBrk="0" fontAlgn="base" hangingPunct="0">
                <a:spcBef>
                  <a:spcPct val="0"/>
                </a:spcBef>
                <a:spcAft>
                  <a:spcPct val="0"/>
                </a:spcAft>
                <a:buFontTx/>
                <a:buChar char="-"/>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smtClean="0">
                  <a:solidFill>
                    <a:prstClr val="black"/>
                  </a:solidFill>
                  <a:latin typeface="Arial" panose="020B0604020202020204" pitchFamily="34" charset="0"/>
                  <a:ea typeface="Arial" panose="020B0604020202020204" pitchFamily="34" charset="0"/>
                </a:rPr>
                <a:t>Children </a:t>
              </a:r>
              <a:r>
                <a:rPr lang="en-GB" altLang="en-US" sz="1400" dirty="0">
                  <a:solidFill>
                    <a:prstClr val="black"/>
                  </a:solidFill>
                  <a:latin typeface="Arial" panose="020B0604020202020204" pitchFamily="34" charset="0"/>
                  <a:ea typeface="Arial" panose="020B0604020202020204" pitchFamily="34" charset="0"/>
                </a:rPr>
                <a:t>may also have misconceptions about </a:t>
              </a:r>
              <a:r>
                <a:rPr lang="en-GB" altLang="en-US" sz="1400" dirty="0" err="1">
                  <a:solidFill>
                    <a:prstClr val="black"/>
                  </a:solidFill>
                  <a:latin typeface="Arial" panose="020B0604020202020204" pitchFamily="34" charset="0"/>
                  <a:ea typeface="Arial" panose="020B0604020202020204" pitchFamily="34" charset="0"/>
                </a:rPr>
                <a:t>dierent</a:t>
              </a:r>
              <a:r>
                <a:rPr lang="en-GB" altLang="en-US" sz="1400" dirty="0">
                  <a:solidFill>
                    <a:prstClr val="black"/>
                  </a:solidFill>
                  <a:latin typeface="Arial" panose="020B0604020202020204" pitchFamily="34" charset="0"/>
                  <a:ea typeface="Arial" panose="020B0604020202020204" pitchFamily="34" charset="0"/>
                </a:rPr>
                <a:t> materials. They may think that if something is hard then it must be strong or if something is soft then it must be fragile. Glass is hard but very fragile </a:t>
              </a:r>
              <a:r>
                <a:rPr lang="en-GB" altLang="en-US" sz="1400" dirty="0" smtClean="0">
                  <a:solidFill>
                    <a:prstClr val="black"/>
                  </a:solidFill>
                  <a:latin typeface="Arial" panose="020B0604020202020204" pitchFamily="34" charset="0"/>
                  <a:ea typeface="Arial" panose="020B0604020202020204" pitchFamily="34" charset="0"/>
                </a:rPr>
                <a:t>whilst fabric </a:t>
              </a:r>
              <a:r>
                <a:rPr lang="en-GB" altLang="en-US" sz="1400" dirty="0">
                  <a:solidFill>
                    <a:prstClr val="black"/>
                  </a:solidFill>
                  <a:latin typeface="Arial" panose="020B0604020202020204" pitchFamily="34" charset="0"/>
                  <a:ea typeface="Arial" panose="020B0604020202020204" pitchFamily="34" charset="0"/>
                </a:rPr>
                <a:t>is soft but can be strong.</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6675" y="4782918"/>
            <a:ext cx="7085113" cy="2047959"/>
            <a:chOff x="1996878" y="5144408"/>
            <a:chExt cx="7085113" cy="1758646"/>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1380954"/>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85725">
                <a:spcBef>
                  <a:spcPts val="285"/>
                </a:spcBef>
                <a:spcAft>
                  <a:spcPts val="0"/>
                </a:spcAft>
              </a:pPr>
              <a:r>
                <a:rPr lang="en-GB" sz="1200" dirty="0" smtClean="0">
                  <a:effectLst/>
                  <a:latin typeface="Arial" panose="020B0604020202020204" pitchFamily="34" charset="0"/>
                  <a:ea typeface="Arial MT"/>
                  <a:cs typeface="Arial MT"/>
                </a:rPr>
                <a:t>• distinguish between an object and the material from which it is made</a:t>
              </a:r>
            </a:p>
            <a:p>
              <a:pPr marL="85725">
                <a:spcBef>
                  <a:spcPts val="285"/>
                </a:spcBef>
                <a:spcAft>
                  <a:spcPts val="0"/>
                </a:spcAft>
              </a:pPr>
              <a:r>
                <a:rPr lang="en-GB" sz="1200" dirty="0" smtClean="0">
                  <a:effectLst/>
                  <a:latin typeface="Arial" panose="020B0604020202020204" pitchFamily="34" charset="0"/>
                  <a:ea typeface="Arial MT"/>
                  <a:cs typeface="Arial MT"/>
                </a:rPr>
                <a:t>• identify and name a variety of everyday materials, including wood, plastic, glass, metal, water and rock</a:t>
              </a:r>
            </a:p>
            <a:p>
              <a:pPr marL="85725">
                <a:spcBef>
                  <a:spcPts val="285"/>
                </a:spcBef>
                <a:spcAft>
                  <a:spcPts val="0"/>
                </a:spcAft>
              </a:pPr>
              <a:r>
                <a:rPr lang="en-GB" sz="1200" dirty="0" smtClean="0">
                  <a:effectLst/>
                  <a:latin typeface="Arial" panose="020B0604020202020204" pitchFamily="34" charset="0"/>
                  <a:ea typeface="Arial MT"/>
                  <a:cs typeface="Arial MT"/>
                </a:rPr>
                <a:t>• describe the simple physical properties of a variety of everyday materials</a:t>
              </a:r>
            </a:p>
            <a:p>
              <a:pPr marL="85725">
                <a:spcBef>
                  <a:spcPts val="285"/>
                </a:spcBef>
                <a:spcAft>
                  <a:spcPts val="0"/>
                </a:spcAft>
              </a:pPr>
              <a:r>
                <a:rPr lang="en-GB" sz="1200" dirty="0" smtClean="0">
                  <a:effectLst/>
                  <a:latin typeface="Arial" panose="020B0604020202020204" pitchFamily="34" charset="0"/>
                  <a:ea typeface="Arial MT"/>
                  <a:cs typeface="Arial MT"/>
                </a:rPr>
                <a:t>• compare and group together a variety of everyday materials on the basis of their simple physical</a:t>
              </a:r>
            </a:p>
            <a:p>
              <a:pPr marL="85725">
                <a:spcBef>
                  <a:spcPts val="285"/>
                </a:spcBef>
                <a:spcAft>
                  <a:spcPts val="0"/>
                </a:spcAft>
              </a:pPr>
              <a:r>
                <a:rPr lang="en-GB" sz="1200" dirty="0" smtClean="0">
                  <a:effectLst/>
                  <a:latin typeface="Arial" panose="020B0604020202020204" pitchFamily="34" charset="0"/>
                  <a:ea typeface="Arial MT"/>
                  <a:cs typeface="Arial MT"/>
                </a:rPr>
                <a:t>properties</a:t>
              </a:r>
            </a:p>
          </p:txBody>
        </p:sp>
      </p:grpSp>
      <p:sp>
        <p:nvSpPr>
          <p:cNvPr id="22" name="Content Placeholder 2"/>
          <p:cNvSpPr txBox="1">
            <a:spLocks/>
          </p:cNvSpPr>
          <p:nvPr/>
        </p:nvSpPr>
        <p:spPr>
          <a:xfrm>
            <a:off x="70342" y="1723291"/>
            <a:ext cx="2312372" cy="5046785"/>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200" b="1" dirty="0"/>
              <a:t>material</a:t>
            </a:r>
            <a:r>
              <a:rPr lang="en-GB" sz="1200" dirty="0"/>
              <a:t> – the substance used to make something</a:t>
            </a:r>
          </a:p>
          <a:p>
            <a:pPr marL="0" indent="0">
              <a:lnSpc>
                <a:spcPct val="70000"/>
              </a:lnSpc>
              <a:spcBef>
                <a:spcPts val="1200"/>
              </a:spcBef>
              <a:buNone/>
            </a:pPr>
            <a:r>
              <a:rPr lang="en-GB" sz="1200" b="1" dirty="0"/>
              <a:t>fabric</a:t>
            </a:r>
            <a:r>
              <a:rPr lang="en-GB" sz="1200" dirty="0"/>
              <a:t> – cloth made by knitting or weaving fibres</a:t>
            </a:r>
          </a:p>
          <a:p>
            <a:pPr marL="0" indent="0">
              <a:lnSpc>
                <a:spcPct val="70000"/>
              </a:lnSpc>
              <a:spcBef>
                <a:spcPts val="1200"/>
              </a:spcBef>
              <a:buNone/>
            </a:pPr>
            <a:r>
              <a:rPr lang="en-GB" sz="1200" b="1" dirty="0"/>
              <a:t>object</a:t>
            </a:r>
            <a:r>
              <a:rPr lang="en-GB" sz="1200" dirty="0"/>
              <a:t> – a thing that can be seen or touched</a:t>
            </a:r>
          </a:p>
          <a:p>
            <a:pPr marL="0" indent="0">
              <a:lnSpc>
                <a:spcPct val="70000"/>
              </a:lnSpc>
              <a:spcBef>
                <a:spcPts val="1200"/>
              </a:spcBef>
              <a:buNone/>
            </a:pPr>
            <a:r>
              <a:rPr lang="en-GB" sz="1200" b="1" dirty="0"/>
              <a:t>fragile</a:t>
            </a:r>
            <a:r>
              <a:rPr lang="en-GB" sz="1200" dirty="0"/>
              <a:t> – easily broken or damaged</a:t>
            </a:r>
          </a:p>
          <a:p>
            <a:pPr marL="0" indent="0">
              <a:lnSpc>
                <a:spcPct val="70000"/>
              </a:lnSpc>
              <a:spcBef>
                <a:spcPts val="1200"/>
              </a:spcBef>
              <a:buNone/>
            </a:pPr>
            <a:r>
              <a:rPr lang="en-GB" sz="1200" b="1" dirty="0"/>
              <a:t>waterproof</a:t>
            </a:r>
            <a:r>
              <a:rPr lang="en-GB" sz="1200" dirty="0"/>
              <a:t> – keeps water out</a:t>
            </a:r>
          </a:p>
          <a:p>
            <a:pPr marL="0" indent="0">
              <a:lnSpc>
                <a:spcPct val="70000"/>
              </a:lnSpc>
              <a:spcBef>
                <a:spcPts val="1200"/>
              </a:spcBef>
              <a:buNone/>
            </a:pPr>
            <a:r>
              <a:rPr lang="en-GB" sz="1200" b="1" dirty="0"/>
              <a:t>hard</a:t>
            </a:r>
            <a:r>
              <a:rPr lang="en-GB" sz="1200" dirty="0"/>
              <a:t> – solid or firm, not easily broken</a:t>
            </a:r>
          </a:p>
          <a:p>
            <a:pPr marL="0" indent="0">
              <a:lnSpc>
                <a:spcPct val="70000"/>
              </a:lnSpc>
              <a:spcBef>
                <a:spcPts val="1200"/>
              </a:spcBef>
              <a:buNone/>
            </a:pPr>
            <a:r>
              <a:rPr lang="en-GB" sz="1200" b="1" dirty="0"/>
              <a:t>soft</a:t>
            </a:r>
            <a:r>
              <a:rPr lang="en-GB" sz="1200" dirty="0"/>
              <a:t> – easy to mould, cut, fold or change shape</a:t>
            </a:r>
          </a:p>
          <a:p>
            <a:pPr marL="0" indent="0">
              <a:lnSpc>
                <a:spcPct val="70000"/>
              </a:lnSpc>
              <a:spcBef>
                <a:spcPts val="1200"/>
              </a:spcBef>
              <a:buNone/>
            </a:pPr>
            <a:r>
              <a:rPr lang="en-GB" sz="1200" b="1" dirty="0"/>
              <a:t>rough</a:t>
            </a:r>
            <a:r>
              <a:rPr lang="en-GB" sz="1200" dirty="0"/>
              <a:t> – having an uneven surface.</a:t>
            </a:r>
          </a:p>
          <a:p>
            <a:pPr marL="0" indent="0">
              <a:lnSpc>
                <a:spcPct val="70000"/>
              </a:lnSpc>
              <a:spcBef>
                <a:spcPts val="1200"/>
              </a:spcBef>
              <a:buNone/>
            </a:pPr>
            <a:r>
              <a:rPr lang="en-GB" sz="1200" b="1" dirty="0"/>
              <a:t>smooth</a:t>
            </a:r>
            <a:r>
              <a:rPr lang="en-GB" sz="1200" dirty="0"/>
              <a:t> – having an even surface.</a:t>
            </a:r>
          </a:p>
          <a:p>
            <a:pPr marL="0" indent="0">
              <a:lnSpc>
                <a:spcPct val="70000"/>
              </a:lnSpc>
              <a:spcBef>
                <a:spcPts val="1200"/>
              </a:spcBef>
              <a:buNone/>
            </a:pPr>
            <a:r>
              <a:rPr lang="en-GB" sz="1200" dirty="0"/>
              <a:t>Children should be taught to name types of material such as: wood, metal, plastic, glass, rubber, rock, </a:t>
            </a:r>
            <a:r>
              <a:rPr lang="en-GB" sz="1200" dirty="0" smtClean="0"/>
              <a:t>fabric, paper </a:t>
            </a:r>
            <a:r>
              <a:rPr lang="en-GB" sz="1200" dirty="0"/>
              <a:t>and brick.</a:t>
            </a:r>
          </a:p>
          <a:p>
            <a:pPr marL="0" indent="0">
              <a:lnSpc>
                <a:spcPct val="70000"/>
              </a:lnSpc>
              <a:spcBef>
                <a:spcPts val="1200"/>
              </a:spcBef>
              <a:buNone/>
            </a:pPr>
            <a:r>
              <a:rPr lang="en-GB" sz="1200" dirty="0"/>
              <a:t>They should be able to use words to describe materials such as: hard, soft, rough, bumpy, smooth, </a:t>
            </a:r>
            <a:r>
              <a:rPr lang="en-GB" sz="1200" dirty="0" smtClean="0"/>
              <a:t>fragile, strong</a:t>
            </a:r>
            <a:r>
              <a:rPr lang="en-GB" sz="1200" dirty="0"/>
              <a:t>, heavy, light</a:t>
            </a:r>
          </a:p>
        </p:txBody>
      </p:sp>
      <p:pic>
        <p:nvPicPr>
          <p:cNvPr id="24" name="Picture 23"/>
          <p:cNvPicPr>
            <a:picLocks noChangeAspect="1"/>
          </p:cNvPicPr>
          <p:nvPr/>
        </p:nvPicPr>
        <p:blipFill>
          <a:blip r:embed="rId2"/>
          <a:stretch>
            <a:fillRect/>
          </a:stretch>
        </p:blipFill>
        <p:spPr>
          <a:xfrm>
            <a:off x="11026144" y="5996574"/>
            <a:ext cx="956955" cy="835049"/>
          </a:xfrm>
          <a:prstGeom prst="rect">
            <a:avLst/>
          </a:prstGeom>
        </p:spPr>
      </p:pic>
    </p:spTree>
    <p:extLst>
      <p:ext uri="{BB962C8B-B14F-4D97-AF65-F5344CB8AC3E}">
        <p14:creationId xmlns:p14="http://schemas.microsoft.com/office/powerpoint/2010/main" val="129220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582619714"/>
              </p:ext>
            </p:extLst>
          </p:nvPr>
        </p:nvGraphicFramePr>
        <p:xfrm>
          <a:off x="112292" y="92893"/>
          <a:ext cx="11810076" cy="1540680"/>
        </p:xfrm>
        <a:graphic>
          <a:graphicData uri="http://schemas.openxmlformats.org/drawingml/2006/table">
            <a:tbl>
              <a:tblPr firstRow="1" bandRow="1">
                <a:tableStyleId>{5C22544A-7EE6-4342-B048-85BDC9FD1C3A}</a:tableStyleId>
              </a:tblPr>
              <a:tblGrid>
                <a:gridCol w="1968346">
                  <a:extLst>
                    <a:ext uri="{9D8B030D-6E8A-4147-A177-3AD203B41FA5}">
                      <a16:colId xmlns:a16="http://schemas.microsoft.com/office/drawing/2014/main" val="2492426390"/>
                    </a:ext>
                  </a:extLst>
                </a:gridCol>
                <a:gridCol w="1968346">
                  <a:extLst>
                    <a:ext uri="{9D8B030D-6E8A-4147-A177-3AD203B41FA5}">
                      <a16:colId xmlns:a16="http://schemas.microsoft.com/office/drawing/2014/main" val="356198671"/>
                    </a:ext>
                  </a:extLst>
                </a:gridCol>
                <a:gridCol w="1968346">
                  <a:extLst>
                    <a:ext uri="{9D8B030D-6E8A-4147-A177-3AD203B41FA5}">
                      <a16:colId xmlns:a16="http://schemas.microsoft.com/office/drawing/2014/main" val="2572164240"/>
                    </a:ext>
                  </a:extLst>
                </a:gridCol>
                <a:gridCol w="1968346">
                  <a:extLst>
                    <a:ext uri="{9D8B030D-6E8A-4147-A177-3AD203B41FA5}">
                      <a16:colId xmlns:a16="http://schemas.microsoft.com/office/drawing/2014/main" val="2683159159"/>
                    </a:ext>
                  </a:extLst>
                </a:gridCol>
                <a:gridCol w="1968346">
                  <a:extLst>
                    <a:ext uri="{9D8B030D-6E8A-4147-A177-3AD203B41FA5}">
                      <a16:colId xmlns:a16="http://schemas.microsoft.com/office/drawing/2014/main" val="3043283335"/>
                    </a:ext>
                  </a:extLst>
                </a:gridCol>
                <a:gridCol w="1968346">
                  <a:extLst>
                    <a:ext uri="{9D8B030D-6E8A-4147-A177-3AD203B41FA5}">
                      <a16:colId xmlns:a16="http://schemas.microsoft.com/office/drawing/2014/main" val="1821034652"/>
                    </a:ext>
                  </a:extLst>
                </a:gridCol>
              </a:tblGrid>
              <a:tr h="285211">
                <a:tc gridSpan="6">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1 – Seasonal changes: </a:t>
                      </a:r>
                      <a:r>
                        <a:rPr lang="en-US" sz="1800" b="1" kern="1200" dirty="0" smtClean="0">
                          <a:solidFill>
                            <a:schemeClr val="lt1"/>
                          </a:solidFill>
                          <a:effectLst/>
                          <a:latin typeface="+mn-lt"/>
                          <a:ea typeface="+mn-ea"/>
                          <a:cs typeface="+mn-cs"/>
                        </a:rPr>
                        <a:t>Why does the weather change during the different seasons?</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dirty="0">
                          <a:effectLst/>
                          <a:latin typeface="Grammarsaurus"/>
                          <a:ea typeface="Arial MT"/>
                          <a:cs typeface="Arial MT"/>
                        </a:rPr>
                        <a:t>Key</a:t>
                      </a:r>
                      <a:r>
                        <a:rPr lang="en-US" sz="1400" b="1" spc="-10" dirty="0">
                          <a:effectLst/>
                          <a:latin typeface="Grammarsaurus"/>
                          <a:ea typeface="Arial MT"/>
                          <a:cs typeface="Arial MT"/>
                        </a:rPr>
                        <a:t> </a:t>
                      </a:r>
                      <a:r>
                        <a:rPr lang="en-US" sz="1400" b="1" dirty="0">
                          <a:effectLst/>
                          <a:latin typeface="Grammarsaurus"/>
                          <a:ea typeface="Arial MT"/>
                          <a:cs typeface="Arial MT"/>
                        </a:rPr>
                        <a:t>question:</a:t>
                      </a:r>
                      <a:endParaRPr lang="en-GB" sz="1800" dirty="0">
                        <a:effectLst/>
                        <a:latin typeface="Arial MT"/>
                        <a:ea typeface="Arial MT"/>
                        <a:cs typeface="Arial MT"/>
                      </a:endParaRPr>
                    </a:p>
                    <a:p>
                      <a:pPr marL="102870">
                        <a:spcBef>
                          <a:spcPts val="430"/>
                        </a:spcBef>
                        <a:spcAft>
                          <a:spcPts val="0"/>
                        </a:spcAft>
                      </a:pPr>
                      <a:r>
                        <a:rPr lang="en-US" sz="1400" dirty="0">
                          <a:effectLst/>
                          <a:latin typeface="Grammarsaurus"/>
                          <a:ea typeface="Arial MT"/>
                          <a:cs typeface="Arial" panose="020B0604020202020204" pitchFamily="34" charset="0"/>
                        </a:rPr>
                        <a:t>What </a:t>
                      </a:r>
                      <a:r>
                        <a:rPr lang="en-US" sz="1400" dirty="0" smtClean="0">
                          <a:effectLst/>
                          <a:latin typeface="Grammarsaurus"/>
                          <a:ea typeface="Arial MT"/>
                          <a:cs typeface="Arial" panose="020B0604020202020204" pitchFamily="34" charset="0"/>
                        </a:rPr>
                        <a:t>is</a:t>
                      </a:r>
                      <a:r>
                        <a:rPr lang="en-US" sz="1400" baseline="0" dirty="0" smtClean="0">
                          <a:effectLst/>
                          <a:latin typeface="Grammarsaurus"/>
                          <a:ea typeface="Arial MT"/>
                          <a:cs typeface="Arial" panose="020B0604020202020204" pitchFamily="34" charset="0"/>
                        </a:rPr>
                        <a:t> Spring</a:t>
                      </a:r>
                      <a:r>
                        <a:rPr lang="en-US" sz="140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a:spcBef>
                          <a:spcPts val="435"/>
                        </a:spcBef>
                        <a:spcAft>
                          <a:spcPts val="0"/>
                        </a:spcAft>
                      </a:pPr>
                      <a:r>
                        <a:rPr lang="en-US" sz="1400" spc="-40" dirty="0" smtClean="0">
                          <a:effectLst/>
                          <a:latin typeface="Grammarsaurus"/>
                          <a:ea typeface="Arial MT"/>
                          <a:cs typeface="Arial" panose="020B0604020202020204" pitchFamily="34" charset="0"/>
                        </a:rPr>
                        <a:t>What</a:t>
                      </a:r>
                      <a:r>
                        <a:rPr lang="en-US" sz="1400" spc="-40" baseline="0" dirty="0" smtClean="0">
                          <a:effectLst/>
                          <a:latin typeface="Grammarsaurus"/>
                          <a:ea typeface="Arial MT"/>
                          <a:cs typeface="Arial" panose="020B0604020202020204" pitchFamily="34" charset="0"/>
                        </a:rPr>
                        <a:t> is Summer</a:t>
                      </a:r>
                      <a:r>
                        <a:rPr lang="en-US" sz="1400" spc="-4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What</a:t>
                      </a:r>
                      <a:r>
                        <a:rPr lang="en-US" sz="1400" spc="-30" baseline="0" dirty="0" smtClean="0">
                          <a:effectLst/>
                          <a:latin typeface="Grammarsaurus"/>
                          <a:ea typeface="Arial MT"/>
                          <a:cs typeface="Arial" panose="020B0604020202020204" pitchFamily="34" charset="0"/>
                        </a:rPr>
                        <a:t> is Autumn</a:t>
                      </a:r>
                      <a:r>
                        <a:rPr lang="en-US" sz="1400" spc="-3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100330" marR="184785">
                        <a:lnSpc>
                          <a:spcPct val="95000"/>
                        </a:lnSpc>
                        <a:spcBef>
                          <a:spcPts val="475"/>
                        </a:spcBef>
                        <a:spcAft>
                          <a:spcPts val="0"/>
                        </a:spcAft>
                      </a:pPr>
                      <a:r>
                        <a:rPr lang="en-US" sz="1400" spc="-20" dirty="0">
                          <a:effectLst/>
                          <a:latin typeface="Grammarsaurus"/>
                          <a:ea typeface="Arial MT"/>
                          <a:cs typeface="Arial" panose="020B0604020202020204" pitchFamily="34" charset="0"/>
                        </a:rPr>
                        <a:t>What </a:t>
                      </a:r>
                      <a:r>
                        <a:rPr lang="en-US" sz="1400" spc="-20" dirty="0" smtClean="0">
                          <a:effectLst/>
                          <a:latin typeface="Grammarsaurus"/>
                          <a:ea typeface="Arial MT"/>
                          <a:cs typeface="Arial" panose="020B0604020202020204" pitchFamily="34" charset="0"/>
                        </a:rPr>
                        <a:t>is</a:t>
                      </a:r>
                      <a:r>
                        <a:rPr lang="en-US" sz="1400" spc="-20" baseline="0" dirty="0" smtClean="0">
                          <a:effectLst/>
                          <a:latin typeface="Grammarsaurus"/>
                          <a:ea typeface="Arial MT"/>
                          <a:cs typeface="Arial" panose="020B0604020202020204" pitchFamily="34" charset="0"/>
                        </a:rPr>
                        <a:t> Winter</a:t>
                      </a:r>
                      <a:r>
                        <a:rPr lang="en-US" sz="1400" spc="-2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5885">
                        <a:spcBef>
                          <a:spcPts val="435"/>
                        </a:spcBef>
                        <a:spcAft>
                          <a:spcPts val="0"/>
                        </a:spcAft>
                      </a:pPr>
                      <a:r>
                        <a:rPr lang="en-US" sz="1400" dirty="0" smtClean="0">
                          <a:effectLst/>
                          <a:latin typeface="Grammarsaurus"/>
                          <a:ea typeface="Arial MT"/>
                          <a:cs typeface="Arial" panose="020B0604020202020204" pitchFamily="34" charset="0"/>
                        </a:rPr>
                        <a:t>How</a:t>
                      </a:r>
                      <a:r>
                        <a:rPr lang="en-US" sz="1400" baseline="0" dirty="0" smtClean="0">
                          <a:effectLst/>
                          <a:latin typeface="Grammarsaurus"/>
                          <a:ea typeface="Arial MT"/>
                          <a:cs typeface="Arial" panose="020B0604020202020204" pitchFamily="34" charset="0"/>
                        </a:rPr>
                        <a:t> does the day change</a:t>
                      </a:r>
                      <a:r>
                        <a:rPr lang="en-US" sz="140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200" b="1" dirty="0">
                          <a:effectLst/>
                          <a:latin typeface="Grammarsaurus"/>
                          <a:ea typeface="Arial MT"/>
                          <a:cs typeface="Arial MT"/>
                        </a:rPr>
                        <a:t>Key</a:t>
                      </a:r>
                      <a:r>
                        <a:rPr lang="en-US" sz="1200" b="1" spc="-10" dirty="0">
                          <a:effectLst/>
                          <a:latin typeface="Grammarsaurus"/>
                          <a:ea typeface="Arial MT"/>
                          <a:cs typeface="Arial MT"/>
                        </a:rPr>
                        <a:t> </a:t>
                      </a:r>
                      <a:r>
                        <a:rPr lang="en-US" sz="1200" b="1" dirty="0">
                          <a:effectLst/>
                          <a:latin typeface="Grammarsaurus"/>
                          <a:ea typeface="Arial MT"/>
                          <a:cs typeface="Arial MT"/>
                        </a:rPr>
                        <a:t>question:</a:t>
                      </a:r>
                      <a:endParaRPr lang="en-GB" sz="1800" dirty="0">
                        <a:effectLst/>
                        <a:latin typeface="Arial MT"/>
                        <a:ea typeface="Arial MT"/>
                        <a:cs typeface="Arial MT"/>
                      </a:endParaRPr>
                    </a:p>
                    <a:p>
                      <a:pPr marL="92710">
                        <a:spcBef>
                          <a:spcPts val="435"/>
                        </a:spcBef>
                        <a:spcAft>
                          <a:spcPts val="0"/>
                        </a:spcAft>
                      </a:pPr>
                      <a:r>
                        <a:rPr lang="en-US" sz="1400" spc="-30" dirty="0" smtClean="0">
                          <a:effectLst/>
                          <a:latin typeface="Grammarsaurus"/>
                          <a:ea typeface="Arial MT"/>
                          <a:cs typeface="Arial" panose="020B0604020202020204" pitchFamily="34" charset="0"/>
                        </a:rPr>
                        <a:t>How</a:t>
                      </a:r>
                      <a:r>
                        <a:rPr lang="en-US" sz="1400" spc="-30" baseline="0" dirty="0" smtClean="0">
                          <a:effectLst/>
                          <a:latin typeface="Grammarsaurus"/>
                          <a:ea typeface="Arial MT"/>
                          <a:cs typeface="Arial" panose="020B0604020202020204" pitchFamily="34" charset="0"/>
                        </a:rPr>
                        <a:t> can we keep dry in the rain</a:t>
                      </a:r>
                      <a:r>
                        <a:rPr lang="en-US" sz="1400" spc="-30" dirty="0" smtClean="0">
                          <a:effectLst/>
                          <a:latin typeface="Grammarsaurus"/>
                          <a:ea typeface="Arial MT"/>
                          <a:cs typeface="Arial" panose="020B0604020202020204" pitchFamily="34" charset="0"/>
                        </a:rPr>
                        <a:t>?</a:t>
                      </a: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44259" y="1737151"/>
            <a:ext cx="4143490" cy="1810993"/>
            <a:chOff x="1704781" y="1763526"/>
            <a:chExt cx="4812632" cy="1458409"/>
          </a:xfrm>
        </p:grpSpPr>
        <p:sp>
          <p:nvSpPr>
            <p:cNvPr id="13" name="Rectangle 12"/>
            <p:cNvSpPr/>
            <p:nvPr/>
          </p:nvSpPr>
          <p:spPr>
            <a:xfrm>
              <a:off x="1704781" y="2002487"/>
              <a:ext cx="4812632" cy="1219448"/>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about the four different seasons. This topic is best done throughout the year in the appropriate season so children can observe the season first hand. The first four lessons cover the four seasons and can be completed in any order.</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2446638" y="3607330"/>
            <a:ext cx="5359579" cy="1784618"/>
            <a:chOff x="6694675" y="1763526"/>
            <a:chExt cx="5145125" cy="2034751"/>
          </a:xfrm>
        </p:grpSpPr>
        <p:sp>
          <p:nvSpPr>
            <p:cNvPr id="16" name="Text Box 3"/>
            <p:cNvSpPr txBox="1">
              <a:spLocks noChangeArrowheads="1"/>
            </p:cNvSpPr>
            <p:nvPr/>
          </p:nvSpPr>
          <p:spPr bwMode="auto">
            <a:xfrm>
              <a:off x="6694676" y="2126184"/>
              <a:ext cx="5145124" cy="16720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indent="-285750" eaLnBrk="0" fontAlgn="base" hangingPunct="0">
                <a:spcBef>
                  <a:spcPct val="0"/>
                </a:spcBef>
                <a:spcAft>
                  <a:spcPct val="0"/>
                </a:spcAft>
                <a:buFontTx/>
                <a:buChar char="-"/>
              </a:pPr>
              <a:r>
                <a:rPr lang="en-US" dirty="0"/>
                <a:t>Children may not </a:t>
              </a:r>
              <a:r>
                <a:rPr lang="en-US" dirty="0" err="1"/>
                <a:t>realise</a:t>
              </a:r>
              <a:r>
                <a:rPr lang="en-US" dirty="0"/>
                <a:t> that seasons are different across the world. Children will need to understand that the weather associated with the season may not always happen (e.g. it may not always be sunny in summer</a:t>
              </a:r>
              <a:r>
                <a:rPr lang="en-US" dirty="0" smtClean="0"/>
                <a:t>).</a:t>
              </a:r>
              <a:endParaRPr lang="en-GB" dirty="0"/>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6675" y="5451135"/>
            <a:ext cx="7085113" cy="1247227"/>
            <a:chOff x="1996878" y="5144408"/>
            <a:chExt cx="7085113" cy="1071033"/>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693341"/>
            </a:xfrm>
            <a:prstGeom prst="rect">
              <a:avLst/>
            </a:prstGeom>
            <a:ln>
              <a:solidFill>
                <a:schemeClr val="accent1"/>
              </a:solidFill>
            </a:ln>
          </p:spPr>
          <p:txBody>
            <a:bodyPr wrap="square">
              <a:spAutoFit/>
            </a:bodyPr>
            <a:lstStyle/>
            <a:p>
              <a:pPr marL="94615">
                <a:spcBef>
                  <a:spcPts val="660"/>
                </a:spcBef>
                <a:spcAft>
                  <a:spcPts val="0"/>
                </a:spcAft>
              </a:pPr>
              <a:r>
                <a:rPr lang="en-US" sz="1400" b="1" spc="-40" dirty="0" smtClean="0">
                  <a:effectLst/>
                  <a:latin typeface="Grammarsaurus"/>
                  <a:ea typeface="Arial" panose="020B0604020202020204" pitchFamily="34" charset="0"/>
                </a:rPr>
                <a:t>Pupils should be taught to:</a:t>
              </a:r>
              <a:endParaRPr lang="en-GB" sz="1400" dirty="0" smtClean="0">
                <a:effectLst/>
                <a:latin typeface="Arial" panose="020B0604020202020204" pitchFamily="34" charset="0"/>
                <a:ea typeface="Arial" panose="020B0604020202020204" pitchFamily="34" charset="0"/>
              </a:endParaRPr>
            </a:p>
            <a:p>
              <a:pPr marL="342900" lvl="0" indent="-342900">
                <a:lnSpc>
                  <a:spcPts val="1230"/>
                </a:lnSpc>
                <a:spcBef>
                  <a:spcPts val="1140"/>
                </a:spcBef>
                <a:spcAft>
                  <a:spcPts val="0"/>
                </a:spcAft>
                <a:buSzPts val="1100"/>
                <a:buFont typeface="Arial" panose="020B0604020202020204" pitchFamily="34" charset="0"/>
                <a:buChar char="•"/>
                <a:tabLst>
                  <a:tab pos="208280" algn="l"/>
                </a:tabLst>
              </a:pPr>
              <a:r>
                <a:rPr lang="en-US" sz="1400" spc="-40" dirty="0" smtClean="0">
                  <a:effectLst/>
                  <a:latin typeface="Grammarsaurus"/>
                  <a:ea typeface="Arial" panose="020B0604020202020204" pitchFamily="34" charset="0"/>
                </a:rPr>
                <a:t>observe changes across the four seasons</a:t>
              </a:r>
              <a:endParaRPr lang="en-GB" sz="1400" dirty="0" smtClean="0">
                <a:effectLst/>
                <a:latin typeface="Arial" panose="020B0604020202020204" pitchFamily="34" charset="0"/>
                <a:ea typeface="Arial" panose="020B0604020202020204" pitchFamily="34" charset="0"/>
              </a:endParaRPr>
            </a:p>
            <a:p>
              <a:pPr marL="342900" lvl="0" indent="-342900">
                <a:lnSpc>
                  <a:spcPct val="95000"/>
                </a:lnSpc>
                <a:spcBef>
                  <a:spcPts val="15"/>
                </a:spcBef>
                <a:spcAft>
                  <a:spcPts val="0"/>
                </a:spcAft>
                <a:buSzPts val="1100"/>
                <a:buFont typeface="Arial" panose="020B0604020202020204" pitchFamily="34" charset="0"/>
                <a:buChar char="•"/>
                <a:tabLst>
                  <a:tab pos="208280" algn="l"/>
                </a:tabLst>
              </a:pPr>
              <a:r>
                <a:rPr lang="en-US" sz="1400" spc="-40" dirty="0" smtClean="0">
                  <a:effectLst/>
                  <a:latin typeface="Grammarsaurus"/>
                  <a:ea typeface="Arial" panose="020B0604020202020204" pitchFamily="34" charset="0"/>
                </a:rPr>
                <a:t>observe and describe weather associated with the seasons and how day length varies</a:t>
              </a:r>
              <a:endParaRPr lang="en-GB" sz="1400" dirty="0">
                <a:effectLst/>
                <a:latin typeface="Arial" panose="020B0604020202020204" pitchFamily="34" charset="0"/>
                <a:ea typeface="Arial" panose="020B0604020202020204" pitchFamily="34" charset="0"/>
              </a:endParaRPr>
            </a:p>
          </p:txBody>
        </p:sp>
      </p:grpSp>
      <p:sp>
        <p:nvSpPr>
          <p:cNvPr id="22" name="Content Placeholder 2"/>
          <p:cNvSpPr txBox="1">
            <a:spLocks/>
          </p:cNvSpPr>
          <p:nvPr/>
        </p:nvSpPr>
        <p:spPr>
          <a:xfrm>
            <a:off x="70342" y="1723292"/>
            <a:ext cx="2312372" cy="4988290"/>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400" b="1" dirty="0" smtClean="0"/>
              <a:t>Key vocabulary </a:t>
            </a:r>
            <a:endParaRPr lang="en-GB" sz="2400" dirty="0" smtClean="0"/>
          </a:p>
          <a:p>
            <a:pPr marL="0" indent="0">
              <a:lnSpc>
                <a:spcPts val="1230"/>
              </a:lnSpc>
              <a:spcBef>
                <a:spcPts val="615"/>
              </a:spcBef>
              <a:spcAft>
                <a:spcPts val="0"/>
              </a:spcAft>
              <a:buNone/>
            </a:pPr>
            <a:r>
              <a:rPr lang="en-US" sz="1400" b="1" spc="-40" dirty="0">
                <a:latin typeface="Arial" panose="020B0604020202020204" pitchFamily="34" charset="0"/>
                <a:ea typeface="Arial" panose="020B0604020202020204" pitchFamily="34" charset="0"/>
                <a:cs typeface="Arial" panose="020B0604020202020204" pitchFamily="34" charset="0"/>
              </a:rPr>
              <a:t>spring – </a:t>
            </a:r>
            <a:r>
              <a:rPr lang="en-US" sz="1400" spc="-40" dirty="0">
                <a:latin typeface="Arial" panose="020B0604020202020204" pitchFamily="34" charset="0"/>
                <a:ea typeface="Arial" panose="020B0604020202020204" pitchFamily="34" charset="0"/>
                <a:cs typeface="Arial" panose="020B0604020202020204" pitchFamily="34" charset="0"/>
              </a:rPr>
              <a:t>the season in which plants begin to grow</a:t>
            </a:r>
            <a:endParaRPr lang="en-GB" sz="1400" dirty="0">
              <a:latin typeface="Arial" panose="020B0604020202020204" pitchFamily="34" charset="0"/>
              <a:ea typeface="Arial" panose="020B0604020202020204" pitchFamily="34" charset="0"/>
              <a:cs typeface="Arial" panose="020B0604020202020204" pitchFamily="34" charset="0"/>
            </a:endParaRPr>
          </a:p>
          <a:p>
            <a:pPr marL="0" indent="0">
              <a:lnSpc>
                <a:spcPts val="1200"/>
              </a:lnSpc>
              <a:spcAft>
                <a:spcPts val="0"/>
              </a:spcAft>
              <a:buNone/>
            </a:pPr>
            <a:r>
              <a:rPr lang="en-US" sz="1400" b="1" spc="-40" dirty="0">
                <a:latin typeface="Arial" panose="020B0604020202020204" pitchFamily="34" charset="0"/>
                <a:ea typeface="Arial" panose="020B0604020202020204" pitchFamily="34" charset="0"/>
                <a:cs typeface="Arial" panose="020B0604020202020204" pitchFamily="34" charset="0"/>
              </a:rPr>
              <a:t>summer – </a:t>
            </a:r>
            <a:r>
              <a:rPr lang="en-US" sz="1400" spc="-40" dirty="0">
                <a:latin typeface="Arial" panose="020B0604020202020204" pitchFamily="34" charset="0"/>
                <a:ea typeface="Arial" panose="020B0604020202020204" pitchFamily="34" charset="0"/>
                <a:cs typeface="Arial" panose="020B0604020202020204" pitchFamily="34" charset="0"/>
              </a:rPr>
              <a:t>the warmest season of the year</a:t>
            </a:r>
            <a:endParaRPr lang="en-GB" sz="1400" dirty="0">
              <a:latin typeface="Arial" panose="020B0604020202020204" pitchFamily="34" charset="0"/>
              <a:ea typeface="Arial" panose="020B0604020202020204" pitchFamily="34" charset="0"/>
              <a:cs typeface="Arial" panose="020B0604020202020204" pitchFamily="34" charset="0"/>
            </a:endParaRPr>
          </a:p>
          <a:p>
            <a:pPr marL="0" indent="0">
              <a:lnSpc>
                <a:spcPts val="1200"/>
              </a:lnSpc>
              <a:spcAft>
                <a:spcPts val="0"/>
              </a:spcAft>
              <a:buNone/>
            </a:pPr>
            <a:r>
              <a:rPr lang="en-US" sz="1400" b="1" spc="-40" dirty="0">
                <a:latin typeface="Arial" panose="020B0604020202020204" pitchFamily="34" charset="0"/>
                <a:ea typeface="Arial" panose="020B0604020202020204" pitchFamily="34" charset="0"/>
                <a:cs typeface="Arial" panose="020B0604020202020204" pitchFamily="34" charset="0"/>
              </a:rPr>
              <a:t>autumn – </a:t>
            </a:r>
            <a:r>
              <a:rPr lang="en-US" sz="1400" spc="-40" dirty="0">
                <a:latin typeface="Arial" panose="020B0604020202020204" pitchFamily="34" charset="0"/>
                <a:ea typeface="Arial" panose="020B0604020202020204" pitchFamily="34" charset="0"/>
                <a:cs typeface="Arial" panose="020B0604020202020204" pitchFamily="34" charset="0"/>
              </a:rPr>
              <a:t>the season in which some trees lose their leaves</a:t>
            </a:r>
            <a:endParaRPr lang="en-GB" sz="1400" dirty="0">
              <a:latin typeface="Arial" panose="020B0604020202020204" pitchFamily="34" charset="0"/>
              <a:ea typeface="Arial" panose="020B0604020202020204" pitchFamily="34" charset="0"/>
              <a:cs typeface="Arial" panose="020B0604020202020204" pitchFamily="34" charset="0"/>
            </a:endParaRPr>
          </a:p>
          <a:p>
            <a:pPr marL="0" indent="0">
              <a:lnSpc>
                <a:spcPts val="1200"/>
              </a:lnSpc>
              <a:spcAft>
                <a:spcPts val="0"/>
              </a:spcAft>
              <a:buNone/>
            </a:pPr>
            <a:r>
              <a:rPr lang="en-US" sz="1400" b="1" spc="-40" dirty="0">
                <a:latin typeface="Arial" panose="020B0604020202020204" pitchFamily="34" charset="0"/>
                <a:ea typeface="Arial" panose="020B0604020202020204" pitchFamily="34" charset="0"/>
                <a:cs typeface="Arial" panose="020B0604020202020204" pitchFamily="34" charset="0"/>
              </a:rPr>
              <a:t>winter – </a:t>
            </a:r>
            <a:r>
              <a:rPr lang="en-US" sz="1400" spc="-40" dirty="0">
                <a:latin typeface="Arial" panose="020B0604020202020204" pitchFamily="34" charset="0"/>
                <a:ea typeface="Arial" panose="020B0604020202020204" pitchFamily="34" charset="0"/>
                <a:cs typeface="Arial" panose="020B0604020202020204" pitchFamily="34" charset="0"/>
              </a:rPr>
              <a:t>the coldest season of the year</a:t>
            </a:r>
            <a:endParaRPr lang="en-GB" sz="1400" dirty="0">
              <a:latin typeface="Arial" panose="020B0604020202020204" pitchFamily="34" charset="0"/>
              <a:ea typeface="Arial" panose="020B0604020202020204" pitchFamily="34" charset="0"/>
              <a:cs typeface="Arial" panose="020B0604020202020204" pitchFamily="34" charset="0"/>
            </a:endParaRPr>
          </a:p>
          <a:p>
            <a:pPr marL="0" indent="0">
              <a:lnSpc>
                <a:spcPts val="1200"/>
              </a:lnSpc>
              <a:spcAft>
                <a:spcPts val="0"/>
              </a:spcAft>
              <a:buNone/>
            </a:pPr>
            <a:r>
              <a:rPr lang="en-US" sz="1400" b="1" spc="-40" dirty="0">
                <a:latin typeface="Arial" panose="020B0604020202020204" pitchFamily="34" charset="0"/>
                <a:ea typeface="Arial" panose="020B0604020202020204" pitchFamily="34" charset="0"/>
                <a:cs typeface="Arial" panose="020B0604020202020204" pitchFamily="34" charset="0"/>
              </a:rPr>
              <a:t>rain – </a:t>
            </a:r>
            <a:r>
              <a:rPr lang="en-US" sz="1400" spc="-40" dirty="0">
                <a:latin typeface="Arial" panose="020B0604020202020204" pitchFamily="34" charset="0"/>
                <a:ea typeface="Arial" panose="020B0604020202020204" pitchFamily="34" charset="0"/>
                <a:cs typeface="Arial" panose="020B0604020202020204" pitchFamily="34" charset="0"/>
              </a:rPr>
              <a:t>when water falls from the clouds</a:t>
            </a:r>
            <a:endParaRPr lang="en-GB" sz="1400" dirty="0">
              <a:latin typeface="Arial" panose="020B0604020202020204" pitchFamily="34" charset="0"/>
              <a:ea typeface="Arial" panose="020B0604020202020204" pitchFamily="34" charset="0"/>
              <a:cs typeface="Arial" panose="020B0604020202020204" pitchFamily="34" charset="0"/>
            </a:endParaRPr>
          </a:p>
          <a:p>
            <a:pPr marL="0" indent="0">
              <a:lnSpc>
                <a:spcPts val="1200"/>
              </a:lnSpc>
              <a:spcAft>
                <a:spcPts val="0"/>
              </a:spcAft>
              <a:buNone/>
            </a:pPr>
            <a:r>
              <a:rPr lang="en-US" sz="1400" b="1" spc="-40" dirty="0">
                <a:latin typeface="Arial" panose="020B0604020202020204" pitchFamily="34" charset="0"/>
                <a:ea typeface="Arial" panose="020B0604020202020204" pitchFamily="34" charset="0"/>
                <a:cs typeface="Arial" panose="020B0604020202020204" pitchFamily="34" charset="0"/>
              </a:rPr>
              <a:t>sun – </a:t>
            </a:r>
            <a:r>
              <a:rPr lang="en-US" sz="1400" spc="-40" dirty="0">
                <a:latin typeface="Arial" panose="020B0604020202020204" pitchFamily="34" charset="0"/>
                <a:ea typeface="Arial" panose="020B0604020202020204" pitchFamily="34" charset="0"/>
                <a:cs typeface="Arial" panose="020B0604020202020204" pitchFamily="34" charset="0"/>
              </a:rPr>
              <a:t>the bright sphere in the sky that provides light and warmth</a:t>
            </a:r>
            <a:endParaRPr lang="en-GB" sz="1400" dirty="0">
              <a:latin typeface="Arial" panose="020B0604020202020204" pitchFamily="34" charset="0"/>
              <a:ea typeface="Arial" panose="020B0604020202020204" pitchFamily="34" charset="0"/>
              <a:cs typeface="Arial" panose="020B0604020202020204" pitchFamily="34" charset="0"/>
            </a:endParaRPr>
          </a:p>
          <a:p>
            <a:pPr marL="0" indent="0">
              <a:lnSpc>
                <a:spcPts val="1230"/>
              </a:lnSpc>
              <a:spcAft>
                <a:spcPts val="0"/>
              </a:spcAft>
              <a:buNone/>
            </a:pPr>
            <a:r>
              <a:rPr lang="en-US" sz="1400" b="1" spc="-40" dirty="0">
                <a:latin typeface="Arial" panose="020B0604020202020204" pitchFamily="34" charset="0"/>
                <a:ea typeface="Arial" panose="020B0604020202020204" pitchFamily="34" charset="0"/>
                <a:cs typeface="Arial" panose="020B0604020202020204" pitchFamily="34" charset="0"/>
              </a:rPr>
              <a:t>change – </a:t>
            </a:r>
            <a:r>
              <a:rPr lang="en-US" sz="1400" spc="-40" dirty="0">
                <a:latin typeface="Arial" panose="020B0604020202020204" pitchFamily="34" charset="0"/>
                <a:ea typeface="Arial" panose="020B0604020202020204" pitchFamily="34" charset="0"/>
                <a:cs typeface="Arial" panose="020B0604020202020204" pitchFamily="34" charset="0"/>
              </a:rPr>
              <a:t>when something is different</a:t>
            </a:r>
            <a:endParaRPr lang="en-GB" sz="1400" dirty="0">
              <a:effectLst/>
              <a:latin typeface="Arial" panose="020B0604020202020204" pitchFamily="34" charset="0"/>
              <a:ea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0374924" y="5447449"/>
            <a:ext cx="1465215" cy="1278562"/>
          </a:xfrm>
          <a:prstGeom prst="rect">
            <a:avLst/>
          </a:prstGeom>
        </p:spPr>
      </p:pic>
      <p:pic>
        <p:nvPicPr>
          <p:cNvPr id="2" name="Picture 1"/>
          <p:cNvPicPr>
            <a:picLocks noChangeAspect="1"/>
          </p:cNvPicPr>
          <p:nvPr/>
        </p:nvPicPr>
        <p:blipFill>
          <a:blip r:embed="rId3"/>
          <a:stretch>
            <a:fillRect/>
          </a:stretch>
        </p:blipFill>
        <p:spPr>
          <a:xfrm>
            <a:off x="8122715" y="2506094"/>
            <a:ext cx="3799653" cy="2717551"/>
          </a:xfrm>
          <a:prstGeom prst="rect">
            <a:avLst/>
          </a:prstGeom>
        </p:spPr>
      </p:pic>
    </p:spTree>
    <p:extLst>
      <p:ext uri="{BB962C8B-B14F-4D97-AF65-F5344CB8AC3E}">
        <p14:creationId xmlns:p14="http://schemas.microsoft.com/office/powerpoint/2010/main" val="395394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2</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8181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9566919" y="1783510"/>
            <a:ext cx="2606266" cy="364267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340377005"/>
              </p:ext>
            </p:extLst>
          </p:nvPr>
        </p:nvGraphicFramePr>
        <p:xfrm>
          <a:off x="112292" y="92893"/>
          <a:ext cx="11938860" cy="1540680"/>
        </p:xfrm>
        <a:graphic>
          <a:graphicData uri="http://schemas.openxmlformats.org/drawingml/2006/table">
            <a:tbl>
              <a:tblPr firstRow="1" bandRow="1">
                <a:tableStyleId>{5C22544A-7EE6-4342-B048-85BDC9FD1C3A}</a:tableStyleId>
              </a:tblPr>
              <a:tblGrid>
                <a:gridCol w="2387772">
                  <a:extLst>
                    <a:ext uri="{9D8B030D-6E8A-4147-A177-3AD203B41FA5}">
                      <a16:colId xmlns:a16="http://schemas.microsoft.com/office/drawing/2014/main" val="2492426390"/>
                    </a:ext>
                  </a:extLst>
                </a:gridCol>
                <a:gridCol w="2387772">
                  <a:extLst>
                    <a:ext uri="{9D8B030D-6E8A-4147-A177-3AD203B41FA5}">
                      <a16:colId xmlns:a16="http://schemas.microsoft.com/office/drawing/2014/main" val="356198671"/>
                    </a:ext>
                  </a:extLst>
                </a:gridCol>
                <a:gridCol w="2387772">
                  <a:extLst>
                    <a:ext uri="{9D8B030D-6E8A-4147-A177-3AD203B41FA5}">
                      <a16:colId xmlns:a16="http://schemas.microsoft.com/office/drawing/2014/main" val="2572164240"/>
                    </a:ext>
                  </a:extLst>
                </a:gridCol>
                <a:gridCol w="2387772">
                  <a:extLst>
                    <a:ext uri="{9D8B030D-6E8A-4147-A177-3AD203B41FA5}">
                      <a16:colId xmlns:a16="http://schemas.microsoft.com/office/drawing/2014/main" val="2683159159"/>
                    </a:ext>
                  </a:extLst>
                </a:gridCol>
                <a:gridCol w="2387772">
                  <a:extLst>
                    <a:ext uri="{9D8B030D-6E8A-4147-A177-3AD203B41FA5}">
                      <a16:colId xmlns:a16="http://schemas.microsoft.com/office/drawing/2014/main" val="3043283335"/>
                    </a:ext>
                  </a:extLst>
                </a:gridCol>
              </a:tblGrid>
              <a:tr h="285211">
                <a:tc gridSpan="5">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2 – Plants: </a:t>
                      </a:r>
                      <a:r>
                        <a:rPr lang="en-US" sz="1800" b="1" kern="1200" dirty="0" smtClean="0">
                          <a:solidFill>
                            <a:schemeClr val="lt1"/>
                          </a:solidFill>
                          <a:effectLst/>
                          <a:latin typeface="+mn-lt"/>
                          <a:ea typeface="+mn-ea"/>
                          <a:cs typeface="+mn-cs"/>
                        </a:rPr>
                        <a:t>How do seeds and bulbs grow into healthy plants?</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47846119"/>
                  </a:ext>
                </a:extLst>
              </a:tr>
              <a:tr h="237676">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extLst>
                  <a:ext uri="{0D108BD9-81ED-4DB2-BD59-A6C34878D82A}">
                    <a16:rowId xmlns:a16="http://schemas.microsoft.com/office/drawing/2014/main" val="248177855"/>
                  </a:ext>
                </a:extLst>
              </a:tr>
              <a:tr h="870120">
                <a:tc>
                  <a:txBody>
                    <a:bodyPr/>
                    <a:lstStyle/>
                    <a:p>
                      <a:pPr marL="99060">
                        <a:spcBef>
                          <a:spcPts val="660"/>
                        </a:spcBef>
                        <a:spcAft>
                          <a:spcPts val="0"/>
                        </a:spcAft>
                      </a:pPr>
                      <a:r>
                        <a:rPr lang="en-US" sz="14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102870">
                        <a:spcBef>
                          <a:spcPts val="430"/>
                        </a:spcBef>
                        <a:spcAft>
                          <a:spcPts val="0"/>
                        </a:spcAft>
                      </a:pPr>
                      <a:r>
                        <a:rPr lang="en-US" sz="1400">
                          <a:effectLst/>
                          <a:latin typeface="Arial MT"/>
                          <a:ea typeface="Arial MT"/>
                          <a:cs typeface="Arial MT"/>
                        </a:rPr>
                        <a:t>Which plants can we eat?</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660"/>
                        </a:spcBef>
                        <a:spcAft>
                          <a:spcPts val="0"/>
                        </a:spcAft>
                      </a:pPr>
                      <a:r>
                        <a:rPr lang="en-US" sz="14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102870">
                        <a:spcBef>
                          <a:spcPts val="430"/>
                        </a:spcBef>
                        <a:spcAft>
                          <a:spcPts val="0"/>
                        </a:spcAft>
                      </a:pPr>
                      <a:r>
                        <a:rPr lang="en-US" sz="1400">
                          <a:effectLst/>
                          <a:latin typeface="Arial MT"/>
                          <a:ea typeface="Arial MT"/>
                          <a:cs typeface="Arial MT"/>
                        </a:rPr>
                        <a:t>Are all seeds the same?</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6520">
                        <a:spcBef>
                          <a:spcPts val="660"/>
                        </a:spcBef>
                        <a:spcAft>
                          <a:spcPts val="0"/>
                        </a:spcAft>
                      </a:pPr>
                      <a:r>
                        <a:rPr lang="en-US" sz="14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99695">
                        <a:spcBef>
                          <a:spcPts val="430"/>
                        </a:spcBef>
                        <a:spcAft>
                          <a:spcPts val="0"/>
                        </a:spcAft>
                      </a:pPr>
                      <a:r>
                        <a:rPr lang="en-US" sz="1400">
                          <a:effectLst/>
                          <a:latin typeface="Arial MT"/>
                          <a:ea typeface="Arial MT"/>
                          <a:cs typeface="Arial MT"/>
                        </a:rPr>
                        <a:t>What do plants need?</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6520">
                        <a:spcBef>
                          <a:spcPts val="660"/>
                        </a:spcBef>
                        <a:spcAft>
                          <a:spcPts val="0"/>
                        </a:spcAft>
                      </a:pPr>
                      <a:r>
                        <a:rPr lang="en-US" sz="1400" b="1">
                          <a:effectLst/>
                          <a:latin typeface="Arial" panose="020B0604020202020204" pitchFamily="34" charset="0"/>
                          <a:ea typeface="Arial MT"/>
                          <a:cs typeface="Arial MT"/>
                        </a:rPr>
                        <a:t>Key question:</a:t>
                      </a:r>
                      <a:endParaRPr lang="en-GB" sz="2000">
                        <a:effectLst/>
                        <a:latin typeface="Arial MT"/>
                        <a:ea typeface="Arial MT"/>
                        <a:cs typeface="Arial MT"/>
                      </a:endParaRPr>
                    </a:p>
                    <a:p>
                      <a:pPr marL="99695">
                        <a:spcBef>
                          <a:spcPts val="430"/>
                        </a:spcBef>
                        <a:spcAft>
                          <a:spcPts val="0"/>
                        </a:spcAft>
                      </a:pPr>
                      <a:r>
                        <a:rPr lang="en-US" sz="1400">
                          <a:effectLst/>
                          <a:latin typeface="Arial MT"/>
                          <a:ea typeface="Arial MT"/>
                          <a:cs typeface="Arial MT"/>
                        </a:rPr>
                        <a:t>Where will they grow?</a:t>
                      </a:r>
                      <a:endParaRPr lang="en-GB" sz="2000">
                        <a:effectLst/>
                        <a:latin typeface="Arial MT"/>
                        <a:ea typeface="Arial MT"/>
                        <a:cs typeface="Arial MT"/>
                      </a:endParaRPr>
                    </a:p>
                  </a:txBody>
                  <a:tcPr marL="0" marR="0" marT="0" marB="0">
                    <a:solidFill>
                      <a:schemeClr val="accent2">
                        <a:lumMod val="20000"/>
                        <a:lumOff val="80000"/>
                      </a:schemeClr>
                    </a:solidFill>
                  </a:tcPr>
                </a:tc>
                <a:tc>
                  <a:txBody>
                    <a:bodyPr/>
                    <a:lstStyle/>
                    <a:p>
                      <a:pPr marL="99695">
                        <a:spcBef>
                          <a:spcPts val="660"/>
                        </a:spcBef>
                        <a:spcAft>
                          <a:spcPts val="0"/>
                        </a:spcAft>
                      </a:pPr>
                      <a:r>
                        <a:rPr lang="en-US" sz="1400" b="1" dirty="0">
                          <a:effectLst/>
                          <a:latin typeface="Arial" panose="020B0604020202020204" pitchFamily="34" charset="0"/>
                          <a:ea typeface="Arial MT"/>
                          <a:cs typeface="Arial MT"/>
                        </a:rPr>
                        <a:t>Key question:</a:t>
                      </a:r>
                      <a:endParaRPr lang="en-GB" sz="2000" dirty="0">
                        <a:effectLst/>
                        <a:latin typeface="Arial MT"/>
                        <a:ea typeface="Arial MT"/>
                        <a:cs typeface="Arial MT"/>
                      </a:endParaRPr>
                    </a:p>
                    <a:p>
                      <a:pPr marL="88900">
                        <a:spcBef>
                          <a:spcPts val="430"/>
                        </a:spcBef>
                        <a:spcAft>
                          <a:spcPts val="0"/>
                        </a:spcAft>
                      </a:pPr>
                      <a:r>
                        <a:rPr lang="en-US" sz="1400" dirty="0" smtClean="0">
                          <a:effectLst/>
                          <a:latin typeface="Arial MT"/>
                          <a:ea typeface="Arial MT"/>
                          <a:cs typeface="Arial MT"/>
                        </a:rPr>
                        <a:t>How </a:t>
                      </a:r>
                      <a:r>
                        <a:rPr lang="en-US" sz="1400" dirty="0">
                          <a:effectLst/>
                          <a:latin typeface="Arial MT"/>
                          <a:ea typeface="Arial MT"/>
                          <a:cs typeface="Arial MT"/>
                        </a:rPr>
                        <a:t>do plants grow and change?</a:t>
                      </a:r>
                      <a:endParaRPr lang="en-GB" sz="20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4" y="1737151"/>
            <a:ext cx="6101863" cy="1574006"/>
            <a:chOff x="1704781" y="1763526"/>
            <a:chExt cx="4812632" cy="1267562"/>
          </a:xfrm>
        </p:grpSpPr>
        <p:sp>
          <p:nvSpPr>
            <p:cNvPr id="13" name="Rectangle 12"/>
            <p:cNvSpPr/>
            <p:nvPr/>
          </p:nvSpPr>
          <p:spPr>
            <a:xfrm>
              <a:off x="1704781" y="2002488"/>
              <a:ext cx="4812632" cy="1028600"/>
            </a:xfrm>
            <a:prstGeom prst="rect">
              <a:avLst/>
            </a:prstGeom>
            <a:ln>
              <a:solidFill>
                <a:schemeClr val="accent1"/>
              </a:solidFill>
            </a:ln>
          </p:spPr>
          <p:txBody>
            <a:bodyPr wrap="square">
              <a:spAutoFit/>
            </a:bodyPr>
            <a:lstStyle/>
            <a:p>
              <a:pPr marL="90805" marR="123825">
                <a:lnSpc>
                  <a:spcPct val="110000"/>
                </a:lnSpc>
                <a:spcBef>
                  <a:spcPts val="240"/>
                </a:spcBef>
                <a:spcAft>
                  <a:spcPts val="0"/>
                </a:spcAft>
              </a:pPr>
              <a:r>
                <a:rPr lang="en-GB" sz="1400" spc="-30" dirty="0">
                  <a:latin typeface="Arial" panose="020B0604020202020204" pitchFamily="34" charset="0"/>
                  <a:ea typeface="Arial" panose="020B0604020202020204" pitchFamily="34" charset="0"/>
                </a:rPr>
                <a:t>C</a:t>
              </a:r>
              <a:r>
                <a:rPr lang="en-GB" sz="1400" spc="-30" dirty="0" smtClean="0">
                  <a:latin typeface="Arial" panose="020B0604020202020204" pitchFamily="34" charset="0"/>
                  <a:ea typeface="Arial" panose="020B0604020202020204" pitchFamily="34" charset="0"/>
                </a:rPr>
                <a:t>hildren will learn about different seeds and bulbs. They will learn about plants we can eat and begin to gather seeds. They will also look at what plants need to grow and what they need to continue to grow and stay healthy.</a:t>
              </a:r>
              <a:endParaRPr lang="en-GB" sz="1400" spc="-30" dirty="0">
                <a:latin typeface="Arial" panose="020B0604020202020204" pitchFamily="34" charset="0"/>
                <a:ea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2471300" y="3516922"/>
            <a:ext cx="6716661" cy="1591299"/>
            <a:chOff x="6694675" y="1763526"/>
            <a:chExt cx="5145125" cy="1631394"/>
          </a:xfrm>
        </p:grpSpPr>
        <p:sp>
          <p:nvSpPr>
            <p:cNvPr id="16" name="Text Box 3"/>
            <p:cNvSpPr txBox="1">
              <a:spLocks noChangeArrowheads="1"/>
            </p:cNvSpPr>
            <p:nvPr/>
          </p:nvSpPr>
          <p:spPr bwMode="auto">
            <a:xfrm>
              <a:off x="6694676" y="2126185"/>
              <a:ext cx="5145124" cy="126873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not realise that plants are living things and that they can die. They may think only things with faces and brains are alive. </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not know that plants have roots in the ground that help the plant.</a:t>
              </a: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think that all seeds look the same, so we need to make sure that we allow them to explore and observe a variety of seeds and bulbs.</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26675" y="5301760"/>
            <a:ext cx="7447087" cy="1224656"/>
            <a:chOff x="1996878" y="5144408"/>
            <a:chExt cx="7085113" cy="1051650"/>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100"/>
              <a:ext cx="7065150" cy="673958"/>
            </a:xfrm>
            <a:prstGeom prst="rect">
              <a:avLst/>
            </a:prstGeom>
            <a:ln>
              <a:solidFill>
                <a:schemeClr val="accent1"/>
              </a:solidFill>
            </a:ln>
          </p:spPr>
          <p:txBody>
            <a:bodyPr wrap="square">
              <a:spAutoFit/>
            </a:bodyPr>
            <a:lstStyle/>
            <a:p>
              <a:pPr marL="85725">
                <a:spcBef>
                  <a:spcPts val="285"/>
                </a:spcBef>
                <a:spcAft>
                  <a:spcPts val="0"/>
                </a:spcAft>
              </a:pPr>
              <a:r>
                <a:rPr lang="en-GB" sz="1600" dirty="0" smtClean="0">
                  <a:effectLst/>
                  <a:latin typeface="Arial" panose="020B0604020202020204" pitchFamily="34" charset="0"/>
                  <a:ea typeface="Arial MT"/>
                  <a:cs typeface="Arial MT"/>
                </a:rPr>
                <a:t>Pupils should be taught to:</a:t>
              </a:r>
            </a:p>
            <a:p>
              <a:pPr marL="85725">
                <a:spcBef>
                  <a:spcPts val="285"/>
                </a:spcBef>
                <a:spcAft>
                  <a:spcPts val="0"/>
                </a:spcAft>
              </a:pPr>
              <a:r>
                <a:rPr lang="en-GB" sz="1200" dirty="0" smtClean="0">
                  <a:effectLst/>
                  <a:latin typeface="Arial" panose="020B0604020202020204" pitchFamily="34" charset="0"/>
                  <a:ea typeface="Arial MT"/>
                  <a:cs typeface="Arial MT"/>
                </a:rPr>
                <a:t>• observe and describe how seeds and bulbs grow into mature plants</a:t>
              </a:r>
            </a:p>
            <a:p>
              <a:pPr marL="85725">
                <a:spcBef>
                  <a:spcPts val="285"/>
                </a:spcBef>
                <a:spcAft>
                  <a:spcPts val="0"/>
                </a:spcAft>
              </a:pPr>
              <a:r>
                <a:rPr lang="en-GB" sz="1200" dirty="0" smtClean="0">
                  <a:effectLst/>
                  <a:latin typeface="Arial" panose="020B0604020202020204" pitchFamily="34" charset="0"/>
                  <a:ea typeface="Arial MT"/>
                  <a:cs typeface="Arial MT"/>
                </a:rPr>
                <a:t>• find out and describe how plants need water, light and a suitable temperature to grow and stay healthy.</a:t>
              </a:r>
            </a:p>
          </p:txBody>
        </p:sp>
      </p:grpSp>
      <p:sp>
        <p:nvSpPr>
          <p:cNvPr id="22" name="Content Placeholder 2"/>
          <p:cNvSpPr txBox="1">
            <a:spLocks/>
          </p:cNvSpPr>
          <p:nvPr/>
        </p:nvSpPr>
        <p:spPr>
          <a:xfrm>
            <a:off x="70342" y="1723292"/>
            <a:ext cx="2312372" cy="4988290"/>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plant</a:t>
            </a:r>
            <a:r>
              <a:rPr lang="en-GB" sz="1400" dirty="0">
                <a:latin typeface="Arial" panose="020B0604020202020204" pitchFamily="34" charset="0"/>
                <a:cs typeface="Arial" panose="020B0604020202020204" pitchFamily="34" charset="0"/>
              </a:rPr>
              <a:t> – a living organism</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tree</a:t>
            </a:r>
            <a:r>
              <a:rPr lang="en-GB" sz="1400" dirty="0">
                <a:latin typeface="Arial" panose="020B0604020202020204" pitchFamily="34" charset="0"/>
                <a:cs typeface="Arial" panose="020B0604020202020204" pitchFamily="34" charset="0"/>
              </a:rPr>
              <a:t> – a woody plant</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flower</a:t>
            </a:r>
            <a:r>
              <a:rPr lang="en-GB" sz="1400" dirty="0">
                <a:latin typeface="Arial" panose="020B0604020202020204" pitchFamily="34" charset="0"/>
                <a:cs typeface="Arial" panose="020B0604020202020204" pitchFamily="34" charset="0"/>
              </a:rPr>
              <a:t> – the seed-bearing part of a plant that is usually surrounded by brightly coloured petals</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roots</a:t>
            </a:r>
            <a:r>
              <a:rPr lang="en-GB" sz="1400" dirty="0">
                <a:latin typeface="Arial" panose="020B0604020202020204" pitchFamily="34" charset="0"/>
                <a:cs typeface="Arial" panose="020B0604020202020204" pitchFamily="34" charset="0"/>
              </a:rPr>
              <a:t> – the part of the plant that attaches into the ground for support and nutrient collection</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stem</a:t>
            </a:r>
            <a:r>
              <a:rPr lang="en-GB" sz="1400" dirty="0">
                <a:latin typeface="Arial" panose="020B0604020202020204" pitchFamily="34" charset="0"/>
                <a:cs typeface="Arial" panose="020B0604020202020204" pitchFamily="34" charset="0"/>
              </a:rPr>
              <a:t> – the main stalk of a plant</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leaf</a:t>
            </a:r>
            <a:r>
              <a:rPr lang="en-GB" sz="1400" dirty="0">
                <a:latin typeface="Arial" panose="020B0604020202020204" pitchFamily="34" charset="0"/>
                <a:cs typeface="Arial" panose="020B0604020202020204" pitchFamily="34" charset="0"/>
              </a:rPr>
              <a:t> – part of a plant that is typically flat and hangs off the stem</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seed</a:t>
            </a:r>
            <a:r>
              <a:rPr lang="en-GB" sz="1400" dirty="0">
                <a:latin typeface="Arial" panose="020B0604020202020204" pitchFamily="34" charset="0"/>
                <a:cs typeface="Arial" panose="020B0604020202020204" pitchFamily="34" charset="0"/>
              </a:rPr>
              <a:t> – a small part of a plant that can grow another plant</a:t>
            </a:r>
          </a:p>
          <a:p>
            <a:pPr marL="0" indent="0">
              <a:lnSpc>
                <a:spcPct val="70000"/>
              </a:lnSpc>
              <a:spcBef>
                <a:spcPts val="1200"/>
              </a:spcBef>
              <a:buNone/>
            </a:pPr>
            <a:r>
              <a:rPr lang="en-GB" sz="1400" b="1" dirty="0">
                <a:latin typeface="Arial" panose="020B0604020202020204" pitchFamily="34" charset="0"/>
                <a:cs typeface="Arial" panose="020B0604020202020204" pitchFamily="34" charset="0"/>
              </a:rPr>
              <a:t>bulb</a:t>
            </a:r>
            <a:r>
              <a:rPr lang="en-GB" sz="1400" dirty="0">
                <a:latin typeface="Arial" panose="020B0604020202020204" pitchFamily="34" charset="0"/>
                <a:cs typeface="Arial" panose="020B0604020202020204" pitchFamily="34" charset="0"/>
              </a:rPr>
              <a:t> – a fleshy base of a plant that can grow another plant</a:t>
            </a:r>
          </a:p>
        </p:txBody>
      </p:sp>
      <p:pic>
        <p:nvPicPr>
          <p:cNvPr id="24" name="Picture 23"/>
          <p:cNvPicPr>
            <a:picLocks noChangeAspect="1"/>
          </p:cNvPicPr>
          <p:nvPr/>
        </p:nvPicPr>
        <p:blipFill>
          <a:blip r:embed="rId3"/>
          <a:stretch>
            <a:fillRect/>
          </a:stretch>
        </p:blipFill>
        <p:spPr>
          <a:xfrm>
            <a:off x="10902462" y="5888648"/>
            <a:ext cx="1080637" cy="942975"/>
          </a:xfrm>
          <a:prstGeom prst="rect">
            <a:avLst/>
          </a:prstGeom>
        </p:spPr>
      </p:pic>
    </p:spTree>
    <p:extLst>
      <p:ext uri="{BB962C8B-B14F-4D97-AF65-F5344CB8AC3E}">
        <p14:creationId xmlns:p14="http://schemas.microsoft.com/office/powerpoint/2010/main" val="43419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974259871"/>
              </p:ext>
            </p:extLst>
          </p:nvPr>
        </p:nvGraphicFramePr>
        <p:xfrm>
          <a:off x="112288" y="92893"/>
          <a:ext cx="11938864" cy="1869440"/>
        </p:xfrm>
        <a:graphic>
          <a:graphicData uri="http://schemas.openxmlformats.org/drawingml/2006/table">
            <a:tbl>
              <a:tblPr firstRow="1" bandRow="1">
                <a:tableStyleId>{5C22544A-7EE6-4342-B048-85BDC9FD1C3A}</a:tableStyleId>
              </a:tblPr>
              <a:tblGrid>
                <a:gridCol w="1705552">
                  <a:extLst>
                    <a:ext uri="{9D8B030D-6E8A-4147-A177-3AD203B41FA5}">
                      <a16:colId xmlns:a16="http://schemas.microsoft.com/office/drawing/2014/main" val="2492426390"/>
                    </a:ext>
                  </a:extLst>
                </a:gridCol>
                <a:gridCol w="1705552">
                  <a:extLst>
                    <a:ext uri="{9D8B030D-6E8A-4147-A177-3AD203B41FA5}">
                      <a16:colId xmlns:a16="http://schemas.microsoft.com/office/drawing/2014/main" val="356198671"/>
                    </a:ext>
                  </a:extLst>
                </a:gridCol>
                <a:gridCol w="1705552">
                  <a:extLst>
                    <a:ext uri="{9D8B030D-6E8A-4147-A177-3AD203B41FA5}">
                      <a16:colId xmlns:a16="http://schemas.microsoft.com/office/drawing/2014/main" val="2572164240"/>
                    </a:ext>
                  </a:extLst>
                </a:gridCol>
                <a:gridCol w="1705552">
                  <a:extLst>
                    <a:ext uri="{9D8B030D-6E8A-4147-A177-3AD203B41FA5}">
                      <a16:colId xmlns:a16="http://schemas.microsoft.com/office/drawing/2014/main" val="2683159159"/>
                    </a:ext>
                  </a:extLst>
                </a:gridCol>
                <a:gridCol w="1705552">
                  <a:extLst>
                    <a:ext uri="{9D8B030D-6E8A-4147-A177-3AD203B41FA5}">
                      <a16:colId xmlns:a16="http://schemas.microsoft.com/office/drawing/2014/main" val="3043283335"/>
                    </a:ext>
                  </a:extLst>
                </a:gridCol>
                <a:gridCol w="1705552">
                  <a:extLst>
                    <a:ext uri="{9D8B030D-6E8A-4147-A177-3AD203B41FA5}">
                      <a16:colId xmlns:a16="http://schemas.microsoft.com/office/drawing/2014/main" val="1821034652"/>
                    </a:ext>
                  </a:extLst>
                </a:gridCol>
                <a:gridCol w="1705552">
                  <a:extLst>
                    <a:ext uri="{9D8B030D-6E8A-4147-A177-3AD203B41FA5}">
                      <a16:colId xmlns:a16="http://schemas.microsoft.com/office/drawing/2014/main" val="1811700215"/>
                    </a:ext>
                  </a:extLst>
                </a:gridCol>
              </a:tblGrid>
              <a:tr h="275615">
                <a:tc gridSpan="7">
                  <a:txBody>
                    <a:bodyPr/>
                    <a:lstStyle/>
                    <a:p>
                      <a:pPr algn="ctr"/>
                      <a:r>
                        <a:rPr lang="en-US" sz="1800" b="1" kern="1200" dirty="0" smtClean="0">
                          <a:solidFill>
                            <a:schemeClr val="lt1"/>
                          </a:solidFill>
                          <a:effectLst/>
                          <a:latin typeface="+mn-lt"/>
                          <a:ea typeface="+mn-ea"/>
                          <a:cs typeface="+mn-cs"/>
                        </a:rPr>
                        <a:t>Year</a:t>
                      </a:r>
                      <a:r>
                        <a:rPr lang="en-US" sz="1800" b="1" kern="1200" baseline="0" dirty="0" smtClean="0">
                          <a:solidFill>
                            <a:schemeClr val="lt1"/>
                          </a:solidFill>
                          <a:effectLst/>
                          <a:latin typeface="+mn-lt"/>
                          <a:ea typeface="+mn-ea"/>
                          <a:cs typeface="+mn-cs"/>
                        </a:rPr>
                        <a:t> 2 – Animals including humans: </a:t>
                      </a:r>
                      <a:r>
                        <a:rPr lang="en-GB" sz="1800" b="1" kern="1200" baseline="0" dirty="0" smtClean="0">
                          <a:solidFill>
                            <a:schemeClr val="lt1"/>
                          </a:solidFill>
                          <a:effectLst/>
                          <a:latin typeface="+mn-lt"/>
                          <a:ea typeface="+mn-ea"/>
                          <a:cs typeface="+mn-cs"/>
                        </a:rPr>
                        <a:t>Why do we need to keep healthy?</a:t>
                      </a:r>
                      <a:endParaRPr lang="en-GB" sz="1800" b="1" kern="1200" dirty="0">
                        <a:solidFill>
                          <a:schemeClr val="lt1"/>
                        </a:solidFill>
                        <a:effectLst/>
                        <a:latin typeface="+mn-lt"/>
                        <a:ea typeface="+mn-ea"/>
                        <a:cs typeface="+mn-cs"/>
                      </a:endParaRPr>
                    </a:p>
                  </a:txBody>
                  <a:tcPr>
                    <a:solidFill>
                      <a:schemeClr val="accent2"/>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pPr algn="ctr"/>
                      <a:endParaRPr lang="en-GB" sz="1800" b="1" kern="1200" dirty="0">
                        <a:solidFill>
                          <a:schemeClr val="lt1"/>
                        </a:solidFill>
                        <a:effectLst/>
                        <a:latin typeface="+mn-lt"/>
                        <a:ea typeface="+mn-ea"/>
                        <a:cs typeface="+mn-cs"/>
                      </a:endParaRPr>
                    </a:p>
                  </a:txBody>
                  <a:tcPr>
                    <a:solidFill>
                      <a:schemeClr val="accent2"/>
                    </a:solidFill>
                  </a:tcPr>
                </a:tc>
                <a:extLst>
                  <a:ext uri="{0D108BD9-81ED-4DB2-BD59-A6C34878D82A}">
                    <a16:rowId xmlns:a16="http://schemas.microsoft.com/office/drawing/2014/main" val="1347846119"/>
                  </a:ext>
                </a:extLst>
              </a:tr>
              <a:tr h="229679">
                <a:tc>
                  <a:txBody>
                    <a:bodyPr/>
                    <a:lstStyle/>
                    <a:p>
                      <a:r>
                        <a:rPr lang="en-US" sz="1400" kern="1200" dirty="0" smtClean="0">
                          <a:solidFill>
                            <a:schemeClr val="dk1"/>
                          </a:solidFill>
                          <a:effectLst/>
                          <a:latin typeface="+mn-lt"/>
                          <a:ea typeface="+mn-ea"/>
                          <a:cs typeface="+mn-cs"/>
                        </a:rPr>
                        <a:t>Lesson 1</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2</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3</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4</a:t>
                      </a:r>
                      <a:endParaRPr lang="en-GB" sz="1400" dirty="0"/>
                    </a:p>
                  </a:txBody>
                  <a:tcPr>
                    <a:solidFill>
                      <a:schemeClr val="bg1">
                        <a:lumMod val="95000"/>
                      </a:schemeClr>
                    </a:solidFill>
                  </a:tcPr>
                </a:tc>
                <a:tc>
                  <a:txBody>
                    <a:bodyPr/>
                    <a:lstStyle/>
                    <a:p>
                      <a:r>
                        <a:rPr lang="en-US" sz="1400" kern="1200" dirty="0" smtClean="0">
                          <a:solidFill>
                            <a:schemeClr val="dk1"/>
                          </a:solidFill>
                          <a:effectLst/>
                          <a:latin typeface="+mn-lt"/>
                          <a:ea typeface="+mn-ea"/>
                          <a:cs typeface="+mn-cs"/>
                        </a:rPr>
                        <a:t>Lesson 5</a:t>
                      </a:r>
                      <a:endParaRPr lang="en-GB" sz="1400" dirty="0"/>
                    </a:p>
                  </a:txBody>
                  <a:tcPr>
                    <a:solidFill>
                      <a:schemeClr val="accent2"/>
                    </a:solidFill>
                  </a:tcPr>
                </a:tc>
                <a:tc>
                  <a:txBody>
                    <a:bodyPr/>
                    <a:lstStyle/>
                    <a:p>
                      <a:r>
                        <a:rPr lang="en-US" sz="1400" kern="1200" dirty="0" smtClean="0">
                          <a:solidFill>
                            <a:schemeClr val="dk1"/>
                          </a:solidFill>
                          <a:effectLst/>
                          <a:latin typeface="+mn-lt"/>
                          <a:ea typeface="+mn-ea"/>
                          <a:cs typeface="+mn-cs"/>
                        </a:rPr>
                        <a:t>Lesson 6</a:t>
                      </a:r>
                      <a:endParaRPr lang="en-GB" sz="1400" dirty="0"/>
                    </a:p>
                  </a:txBody>
                  <a:tcPr>
                    <a:solidFill>
                      <a:schemeClr val="bg1">
                        <a:lumMod val="95000"/>
                      </a:schemeClr>
                    </a:solidFill>
                  </a:tcPr>
                </a:tc>
                <a:tc>
                  <a:txBody>
                    <a:bodyPr/>
                    <a:lstStyle/>
                    <a:p>
                      <a:r>
                        <a:rPr lang="en-GB" sz="1400" dirty="0" smtClean="0"/>
                        <a:t>Lesson</a:t>
                      </a:r>
                      <a:r>
                        <a:rPr lang="en-GB" sz="1400" baseline="0" dirty="0" smtClean="0"/>
                        <a:t> 7 </a:t>
                      </a:r>
                      <a:endParaRPr lang="en-GB" sz="1400" dirty="0"/>
                    </a:p>
                  </a:txBody>
                  <a:tcPr>
                    <a:solidFill>
                      <a:schemeClr val="bg1">
                        <a:lumMod val="95000"/>
                      </a:schemeClr>
                    </a:solidFill>
                  </a:tcPr>
                </a:tc>
                <a:extLst>
                  <a:ext uri="{0D108BD9-81ED-4DB2-BD59-A6C34878D82A}">
                    <a16:rowId xmlns:a16="http://schemas.microsoft.com/office/drawing/2014/main" val="248177855"/>
                  </a:ext>
                </a:extLst>
              </a:tr>
              <a:tr h="903405">
                <a:tc>
                  <a:txBody>
                    <a:bodyPr/>
                    <a:lstStyle/>
                    <a:p>
                      <a:pPr marL="99060">
                        <a:spcBef>
                          <a:spcPts val="660"/>
                        </a:spcBef>
                        <a:spcAft>
                          <a:spcPts val="0"/>
                        </a:spcAft>
                      </a:pPr>
                      <a:r>
                        <a:rPr lang="en-US" sz="1400" b="1" dirty="0" smtClean="0">
                          <a:effectLst/>
                          <a:latin typeface="Grammarsaurus"/>
                          <a:ea typeface="Arial MT"/>
                          <a:cs typeface="Arial MT"/>
                        </a:rPr>
                        <a:t>Key</a:t>
                      </a:r>
                      <a:r>
                        <a:rPr lang="en-US" sz="1400" b="1" spc="-10" dirty="0" smtClean="0">
                          <a:effectLst/>
                          <a:latin typeface="Grammarsaurus"/>
                          <a:ea typeface="Arial MT"/>
                          <a:cs typeface="Arial MT"/>
                        </a:rPr>
                        <a:t> </a:t>
                      </a:r>
                      <a:r>
                        <a:rPr lang="en-US" sz="1400" b="1" dirty="0" smtClean="0">
                          <a:effectLst/>
                          <a:latin typeface="Grammarsaurus"/>
                          <a:ea typeface="Arial MT"/>
                          <a:cs typeface="Arial MT"/>
                        </a:rPr>
                        <a:t>question:</a:t>
                      </a:r>
                      <a:endParaRPr lang="en-GB" sz="1800" dirty="0" smtClean="0">
                        <a:effectLst/>
                        <a:latin typeface="Arial MT"/>
                        <a:ea typeface="Arial MT"/>
                        <a:cs typeface="Arial MT"/>
                      </a:endParaRPr>
                    </a:p>
                    <a:p>
                      <a:pPr marL="102870">
                        <a:spcBef>
                          <a:spcPts val="430"/>
                        </a:spcBef>
                        <a:spcAft>
                          <a:spcPts val="0"/>
                        </a:spcAft>
                      </a:pPr>
                      <a:r>
                        <a:rPr lang="en-US" sz="1400" dirty="0" smtClean="0">
                          <a:effectLst/>
                          <a:latin typeface="Grammarsaurus"/>
                          <a:ea typeface="Arial MT"/>
                          <a:cs typeface="Arial" panose="020B0604020202020204" pitchFamily="34" charset="0"/>
                        </a:rPr>
                        <a:t>What do</a:t>
                      </a:r>
                      <a:r>
                        <a:rPr lang="en-US" sz="1400" baseline="0" dirty="0" smtClean="0">
                          <a:effectLst/>
                          <a:latin typeface="Grammarsaurus"/>
                          <a:ea typeface="Arial MT"/>
                          <a:cs typeface="Arial" panose="020B0604020202020204" pitchFamily="34" charset="0"/>
                        </a:rPr>
                        <a:t> humans need?</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9060">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100330">
                        <a:spcBef>
                          <a:spcPts val="435"/>
                        </a:spcBef>
                        <a:spcAft>
                          <a:spcPts val="0"/>
                        </a:spcAft>
                      </a:pPr>
                      <a:r>
                        <a:rPr lang="en-US" sz="1400" spc="-40" dirty="0" smtClean="0">
                          <a:effectLst/>
                          <a:latin typeface="Grammarsaurus"/>
                          <a:ea typeface="Arial MT"/>
                          <a:cs typeface="Arial" panose="020B0604020202020204" pitchFamily="34" charset="0"/>
                        </a:rPr>
                        <a:t>What</a:t>
                      </a:r>
                      <a:r>
                        <a:rPr lang="en-US" sz="1400" spc="-40" baseline="0" dirty="0" smtClean="0">
                          <a:effectLst/>
                          <a:latin typeface="Grammarsaurus"/>
                          <a:ea typeface="Arial MT"/>
                          <a:cs typeface="Arial" panose="020B0604020202020204" pitchFamily="34" charset="0"/>
                        </a:rPr>
                        <a:t> are offspring?</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0805">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101600">
                        <a:lnSpc>
                          <a:spcPct val="95000"/>
                        </a:lnSpc>
                        <a:spcBef>
                          <a:spcPts val="475"/>
                        </a:spcBef>
                        <a:spcAft>
                          <a:spcPts val="0"/>
                        </a:spcAft>
                      </a:pPr>
                      <a:r>
                        <a:rPr lang="en-US" sz="1400" spc="-30" dirty="0" smtClean="0">
                          <a:effectLst/>
                          <a:latin typeface="Grammarsaurus"/>
                          <a:ea typeface="Arial MT"/>
                          <a:cs typeface="Arial" panose="020B0604020202020204" pitchFamily="34" charset="0"/>
                        </a:rPr>
                        <a:t>How</a:t>
                      </a:r>
                      <a:r>
                        <a:rPr lang="en-US" sz="1400" spc="-30" baseline="0" dirty="0" smtClean="0">
                          <a:effectLst/>
                          <a:latin typeface="Grammarsaurus"/>
                          <a:ea typeface="Arial MT"/>
                          <a:cs typeface="Arial" panose="020B0604020202020204" pitchFamily="34" charset="0"/>
                        </a:rPr>
                        <a:t> do animals change as they grow into adults?</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95885">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100330" marR="184785">
                        <a:lnSpc>
                          <a:spcPct val="95000"/>
                        </a:lnSpc>
                        <a:spcBef>
                          <a:spcPts val="475"/>
                        </a:spcBef>
                        <a:spcAft>
                          <a:spcPts val="0"/>
                        </a:spcAft>
                      </a:pPr>
                      <a:r>
                        <a:rPr lang="en-US" sz="1400" spc="-20" dirty="0" smtClean="0">
                          <a:effectLst/>
                          <a:latin typeface="Grammarsaurus"/>
                          <a:ea typeface="Arial MT"/>
                          <a:cs typeface="Arial" panose="020B0604020202020204" pitchFamily="34" charset="0"/>
                        </a:rPr>
                        <a:t>Do</a:t>
                      </a:r>
                      <a:r>
                        <a:rPr lang="en-US" sz="1400" spc="-20" baseline="0" dirty="0" smtClean="0">
                          <a:effectLst/>
                          <a:latin typeface="Grammarsaurus"/>
                          <a:ea typeface="Arial MT"/>
                          <a:cs typeface="Arial" panose="020B0604020202020204" pitchFamily="34" charset="0"/>
                        </a:rPr>
                        <a:t> we all grow the same?</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7630">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95885">
                        <a:spcBef>
                          <a:spcPts val="435"/>
                        </a:spcBef>
                        <a:spcAft>
                          <a:spcPts val="0"/>
                        </a:spcAft>
                      </a:pPr>
                      <a:r>
                        <a:rPr lang="en-US" sz="1400" dirty="0" smtClean="0">
                          <a:effectLst/>
                          <a:latin typeface="Grammarsaurus"/>
                          <a:ea typeface="Arial MT"/>
                          <a:cs typeface="Arial" panose="020B0604020202020204" pitchFamily="34" charset="0"/>
                        </a:rPr>
                        <a:t>Do</a:t>
                      </a:r>
                      <a:r>
                        <a:rPr lang="en-US" sz="1400" baseline="0" dirty="0" smtClean="0">
                          <a:effectLst/>
                          <a:latin typeface="Grammarsaurus"/>
                          <a:ea typeface="Arial MT"/>
                          <a:cs typeface="Arial" panose="020B0604020202020204" pitchFamily="34" charset="0"/>
                        </a:rPr>
                        <a:t> we need to exercise?</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a:spcBef>
                          <a:spcPts val="710"/>
                        </a:spcBef>
                        <a:spcAft>
                          <a:spcPts val="0"/>
                        </a:spcAft>
                      </a:pPr>
                      <a:r>
                        <a:rPr lang="en-US" sz="1200" b="1" dirty="0" smtClean="0">
                          <a:effectLst/>
                          <a:latin typeface="Grammarsaurus"/>
                          <a:ea typeface="Arial MT"/>
                          <a:cs typeface="Arial MT"/>
                        </a:rPr>
                        <a:t>Key</a:t>
                      </a:r>
                      <a:r>
                        <a:rPr lang="en-US" sz="1200" b="1" spc="-10" dirty="0" smtClean="0">
                          <a:effectLst/>
                          <a:latin typeface="Grammarsaurus"/>
                          <a:ea typeface="Arial MT"/>
                          <a:cs typeface="Arial MT"/>
                        </a:rPr>
                        <a:t> </a:t>
                      </a:r>
                      <a:r>
                        <a:rPr lang="en-US" sz="1200" b="1" dirty="0" smtClean="0">
                          <a:effectLst/>
                          <a:latin typeface="Grammarsaurus"/>
                          <a:ea typeface="Arial MT"/>
                          <a:cs typeface="Arial MT"/>
                        </a:rPr>
                        <a:t>question:</a:t>
                      </a:r>
                      <a:endParaRPr lang="en-GB" sz="1800" dirty="0" smtClean="0">
                        <a:effectLst/>
                        <a:latin typeface="Arial MT"/>
                        <a:ea typeface="Arial MT"/>
                        <a:cs typeface="Arial MT"/>
                      </a:endParaRPr>
                    </a:p>
                    <a:p>
                      <a:pPr marL="92710">
                        <a:spcBef>
                          <a:spcPts val="435"/>
                        </a:spcBef>
                        <a:spcAft>
                          <a:spcPts val="0"/>
                        </a:spcAft>
                      </a:pPr>
                      <a:r>
                        <a:rPr lang="en-US" sz="1400" spc="-30" dirty="0" smtClean="0">
                          <a:effectLst/>
                          <a:latin typeface="Grammarsaurus"/>
                          <a:ea typeface="Arial MT"/>
                          <a:cs typeface="Arial" panose="020B0604020202020204" pitchFamily="34" charset="0"/>
                        </a:rPr>
                        <a:t>What</a:t>
                      </a:r>
                      <a:r>
                        <a:rPr lang="en-US" sz="1400" spc="-30" baseline="0" dirty="0" smtClean="0">
                          <a:effectLst/>
                          <a:latin typeface="Grammarsaurus"/>
                          <a:ea typeface="Arial MT"/>
                          <a:cs typeface="Arial" panose="020B0604020202020204" pitchFamily="34" charset="0"/>
                        </a:rPr>
                        <a:t> is a healthy diet?</a:t>
                      </a:r>
                      <a:endParaRPr lang="en-GB" sz="1800" dirty="0">
                        <a:effectLst/>
                        <a:latin typeface="Arial MT"/>
                        <a:ea typeface="Arial MT"/>
                        <a:cs typeface="Arial MT"/>
                      </a:endParaRPr>
                    </a:p>
                  </a:txBody>
                  <a:tcPr marL="0" marR="0" marT="0" marB="0">
                    <a:solidFill>
                      <a:schemeClr val="accent2">
                        <a:lumMod val="20000"/>
                        <a:lumOff val="80000"/>
                      </a:schemeClr>
                    </a:solidFill>
                  </a:tcPr>
                </a:tc>
                <a:tc>
                  <a:txBody>
                    <a:bodyPr/>
                    <a:lstStyle/>
                    <a:p>
                      <a:pPr marL="83820" marR="0" lvl="0" indent="0" algn="l" defTabSz="914400" rtl="0" eaLnBrk="1" fontAlgn="auto" latinLnBrk="0" hangingPunct="1">
                        <a:lnSpc>
                          <a:spcPct val="100000"/>
                        </a:lnSpc>
                        <a:spcBef>
                          <a:spcPts val="71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Grammarsaurus"/>
                          <a:ea typeface="Arial MT"/>
                          <a:cs typeface="Arial MT"/>
                        </a:rPr>
                        <a:t>Key</a:t>
                      </a:r>
                      <a:r>
                        <a:rPr kumimoji="0" lang="en-US" sz="1200" b="1" i="0" u="none" strike="noStrike" kern="1200" cap="none" spc="-10" normalizeH="0" baseline="0" noProof="0" dirty="0" smtClean="0">
                          <a:ln>
                            <a:noFill/>
                          </a:ln>
                          <a:solidFill>
                            <a:prstClr val="black"/>
                          </a:solidFill>
                          <a:effectLst/>
                          <a:uLnTx/>
                          <a:uFillTx/>
                          <a:latin typeface="Grammarsaurus"/>
                          <a:ea typeface="Arial MT"/>
                          <a:cs typeface="Arial MT"/>
                        </a:rPr>
                        <a:t> </a:t>
                      </a:r>
                      <a:r>
                        <a:rPr kumimoji="0" lang="en-US" sz="1200" b="1" i="0" u="none" strike="noStrike" kern="1200" cap="none" spc="0" normalizeH="0" baseline="0" noProof="0" dirty="0" smtClean="0">
                          <a:ln>
                            <a:noFill/>
                          </a:ln>
                          <a:solidFill>
                            <a:prstClr val="black"/>
                          </a:solidFill>
                          <a:effectLst/>
                          <a:uLnTx/>
                          <a:uFillTx/>
                          <a:latin typeface="Grammarsaurus"/>
                          <a:ea typeface="Arial MT"/>
                          <a:cs typeface="Arial MT"/>
                        </a:rPr>
                        <a:t>question:</a:t>
                      </a:r>
                      <a:endParaRPr kumimoji="0" lang="en-GB" sz="1800" b="0" i="0" u="none" strike="noStrike" kern="1200" cap="none" spc="0" normalizeH="0" baseline="0" noProof="0" dirty="0" smtClean="0">
                        <a:ln>
                          <a:noFill/>
                        </a:ln>
                        <a:solidFill>
                          <a:prstClr val="black"/>
                        </a:solidFill>
                        <a:effectLst/>
                        <a:uLnTx/>
                        <a:uFillTx/>
                        <a:latin typeface="Arial MT"/>
                        <a:ea typeface="Arial MT"/>
                        <a:cs typeface="Arial MT"/>
                      </a:endParaRPr>
                    </a:p>
                    <a:p>
                      <a:pPr marL="92710" marR="0" lvl="0" indent="0" algn="l" defTabSz="914400" rtl="0" eaLnBrk="1" fontAlgn="auto" latinLnBrk="0" hangingPunct="1">
                        <a:lnSpc>
                          <a:spcPct val="100000"/>
                        </a:lnSpc>
                        <a:spcBef>
                          <a:spcPts val="435"/>
                        </a:spcBef>
                        <a:spcAft>
                          <a:spcPts val="0"/>
                        </a:spcAft>
                        <a:buClrTx/>
                        <a:buSzTx/>
                        <a:buFontTx/>
                        <a:buNone/>
                        <a:tabLst/>
                        <a:defRPr/>
                      </a:pPr>
                      <a:r>
                        <a:rPr kumimoji="0" lang="en-US" sz="1400" b="0" i="0" u="none" strike="noStrike" kern="1200" cap="none" spc="-30" normalizeH="0" baseline="0" noProof="0" dirty="0" smtClean="0">
                          <a:ln>
                            <a:noFill/>
                          </a:ln>
                          <a:solidFill>
                            <a:prstClr val="black"/>
                          </a:solidFill>
                          <a:effectLst/>
                          <a:uLnTx/>
                          <a:uFillTx/>
                          <a:latin typeface="Grammarsaurus"/>
                          <a:ea typeface="Arial MT"/>
                          <a:cs typeface="Arial" panose="020B0604020202020204" pitchFamily="34" charset="0"/>
                        </a:rPr>
                        <a:t>How can we feel better when we are ill?</a:t>
                      </a:r>
                      <a:endParaRPr kumimoji="0" lang="en-GB" sz="1800" b="0" i="0" u="none" strike="noStrike" kern="1200" cap="none" spc="0" normalizeH="0" baseline="0" noProof="0" dirty="0" smtClean="0">
                        <a:ln>
                          <a:noFill/>
                        </a:ln>
                        <a:solidFill>
                          <a:prstClr val="black"/>
                        </a:solidFill>
                        <a:effectLst/>
                        <a:uLnTx/>
                        <a:uFillTx/>
                        <a:latin typeface="Arial MT"/>
                        <a:ea typeface="Arial MT"/>
                        <a:cs typeface="Arial MT"/>
                      </a:endParaRPr>
                    </a:p>
                    <a:p>
                      <a:pPr marL="92710">
                        <a:spcBef>
                          <a:spcPts val="435"/>
                        </a:spcBef>
                        <a:spcAft>
                          <a:spcPts val="0"/>
                        </a:spcAft>
                      </a:pPr>
                      <a:endParaRPr lang="en-GB" sz="1800" dirty="0">
                        <a:effectLst/>
                        <a:latin typeface="Arial MT"/>
                        <a:ea typeface="Arial MT"/>
                        <a:cs typeface="Arial MT"/>
                      </a:endParaRPr>
                    </a:p>
                  </a:txBody>
                  <a:tcPr marL="0" marR="0" marT="0" marB="0">
                    <a:solidFill>
                      <a:schemeClr val="accent2">
                        <a:lumMod val="20000"/>
                        <a:lumOff val="80000"/>
                      </a:schemeClr>
                    </a:solidFill>
                  </a:tcPr>
                </a:tc>
                <a:extLst>
                  <a:ext uri="{0D108BD9-81ED-4DB2-BD59-A6C34878D82A}">
                    <a16:rowId xmlns:a16="http://schemas.microsoft.com/office/drawing/2014/main" val="1608076672"/>
                  </a:ext>
                </a:extLst>
              </a:tr>
            </a:tbl>
          </a:graphicData>
        </a:graphic>
      </p:graphicFrame>
      <p:grpSp>
        <p:nvGrpSpPr>
          <p:cNvPr id="15" name="Group 14"/>
          <p:cNvGrpSpPr/>
          <p:nvPr/>
        </p:nvGrpSpPr>
        <p:grpSpPr>
          <a:xfrm>
            <a:off x="2426675" y="2019776"/>
            <a:ext cx="4143490" cy="2328057"/>
            <a:chOff x="1704781" y="1763526"/>
            <a:chExt cx="4812632" cy="1874806"/>
          </a:xfrm>
        </p:grpSpPr>
        <p:sp>
          <p:nvSpPr>
            <p:cNvPr id="13" name="Rectangle 12"/>
            <p:cNvSpPr/>
            <p:nvPr/>
          </p:nvSpPr>
          <p:spPr>
            <a:xfrm>
              <a:off x="1704781" y="2002487"/>
              <a:ext cx="4812632" cy="1635845"/>
            </a:xfrm>
            <a:prstGeom prst="rect">
              <a:avLst/>
            </a:prstGeom>
            <a:ln>
              <a:solidFill>
                <a:schemeClr val="accent1"/>
              </a:solidFill>
            </a:ln>
          </p:spPr>
          <p:txBody>
            <a:bodyPr wrap="square">
              <a:spAutoFit/>
            </a:bodyPr>
            <a:lstStyle/>
            <a:p>
              <a:r>
                <a:rPr lang="en-GB" sz="1400" dirty="0">
                  <a:latin typeface="Arial" panose="020B0604020202020204" pitchFamily="34" charset="0"/>
                  <a:cs typeface="Arial" panose="020B0604020202020204" pitchFamily="34" charset="0"/>
                </a:rPr>
                <a:t>C</a:t>
              </a:r>
              <a:r>
                <a:rPr lang="en-GB" sz="1400" dirty="0" smtClean="0">
                  <a:latin typeface="Arial" panose="020B0604020202020204" pitchFamily="34" charset="0"/>
                  <a:cs typeface="Arial" panose="020B0604020202020204" pitchFamily="34" charset="0"/>
                </a:rPr>
                <a:t>hildren will learn about the basic needs that all humans need to survive and live. They will study more closely the importance of exercise, a healthy diet and good hygiene as ways to keep us healthy. They will also look at offspring of different animals and how they develop and change into adults as they grow. Finally, children will also look at ways to keep themselves from becoming ill as well as things they can do if they do become ill.</a:t>
              </a:r>
              <a:endParaRPr lang="en-GB" sz="1400" spc="-30" dirty="0">
                <a:latin typeface="Arial" panose="020B0604020202020204" pitchFamily="34" charset="0"/>
                <a:ea typeface="Arial" panose="020B0604020202020204" pitchFamily="34" charset="0"/>
                <a:cs typeface="Arial" panose="020B0604020202020204" pitchFamily="34" charset="0"/>
              </a:endParaRPr>
            </a:p>
          </p:txBody>
        </p:sp>
        <p:sp>
          <p:nvSpPr>
            <p:cNvPr id="14" name="Text Box 2"/>
            <p:cNvSpPr txBox="1">
              <a:spLocks noChangeArrowheads="1"/>
            </p:cNvSpPr>
            <p:nvPr/>
          </p:nvSpPr>
          <p:spPr bwMode="auto">
            <a:xfrm>
              <a:off x="1704781" y="1763526"/>
              <a:ext cx="4812632" cy="271045"/>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smtClean="0">
                  <a:solidFill>
                    <a:srgbClr val="FFFFFF"/>
                  </a:solidFill>
                  <a:latin typeface="Arial" panose="020B0604020202020204" pitchFamily="34" charset="0"/>
                </a:rPr>
                <a:t>Overview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8" name="Group 17"/>
          <p:cNvGrpSpPr/>
          <p:nvPr/>
        </p:nvGrpSpPr>
        <p:grpSpPr>
          <a:xfrm>
            <a:off x="6694675" y="1996276"/>
            <a:ext cx="5359579" cy="3232248"/>
            <a:chOff x="6694675" y="1763526"/>
            <a:chExt cx="5145125" cy="2184483"/>
          </a:xfrm>
        </p:grpSpPr>
        <p:sp>
          <p:nvSpPr>
            <p:cNvPr id="16" name="Text Box 3"/>
            <p:cNvSpPr txBox="1">
              <a:spLocks noChangeArrowheads="1"/>
            </p:cNvSpPr>
            <p:nvPr/>
          </p:nvSpPr>
          <p:spPr bwMode="auto">
            <a:xfrm>
              <a:off x="6694676" y="2126185"/>
              <a:ext cx="5145124" cy="1821824"/>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might need a thorough explanation of the difference between a “need” and a “want” – needs are things that humans cannot survive without</a:t>
              </a:r>
              <a:r>
                <a:rPr lang="en-GB" altLang="en-US" sz="14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have heard the word diet in a negative way when someone is trying to lose weight. Children need to be told that diet just means the food that someone eats</a:t>
              </a:r>
              <a:r>
                <a:rPr lang="en-GB" altLang="en-US" sz="1400" dirty="0" smtClean="0">
                  <a:solidFill>
                    <a:prstClr val="black"/>
                  </a:solidFill>
                  <a:latin typeface="Arial" panose="020B0604020202020204" pitchFamily="34" charset="0"/>
                  <a:ea typeface="Arial" panose="020B0604020202020204" pitchFamily="34" charset="0"/>
                </a:rPr>
                <a:t>.</a:t>
              </a:r>
            </a:p>
            <a:p>
              <a:pPr lvl="0" eaLnBrk="0" fontAlgn="base" hangingPunct="0">
                <a:spcBef>
                  <a:spcPct val="0"/>
                </a:spcBef>
                <a:spcAft>
                  <a:spcPct val="0"/>
                </a:spcAft>
              </a:pPr>
              <a:endParaRPr lang="en-GB" altLang="en-US" sz="1400" dirty="0">
                <a:solidFill>
                  <a:prstClr val="black"/>
                </a:solidFill>
                <a:latin typeface="Arial" panose="020B0604020202020204" pitchFamily="34" charset="0"/>
                <a:ea typeface="Arial" panose="020B0604020202020204" pitchFamily="34" charset="0"/>
              </a:endParaRPr>
            </a:p>
            <a:p>
              <a:pPr marL="285750" lvl="0" indent="-285750" eaLnBrk="0" fontAlgn="base" hangingPunct="0">
                <a:spcBef>
                  <a:spcPct val="0"/>
                </a:spcBef>
                <a:spcAft>
                  <a:spcPct val="0"/>
                </a:spcAft>
                <a:buFontTx/>
                <a:buChar char="-"/>
              </a:pPr>
              <a:r>
                <a:rPr lang="en-GB" altLang="en-US" sz="1400" dirty="0">
                  <a:solidFill>
                    <a:prstClr val="black"/>
                  </a:solidFill>
                  <a:latin typeface="Arial" panose="020B0604020202020204" pitchFamily="34" charset="0"/>
                  <a:ea typeface="Arial" panose="020B0604020202020204" pitchFamily="34" charset="0"/>
                </a:rPr>
                <a:t>Children may not understand that medicine must only be taken when you are ill and a trusted adult has given it to you. Certain medicines might taste nice but you cannot digest them if you are not ill.</a:t>
              </a:r>
            </a:p>
          </p:txBody>
        </p:sp>
        <p:sp>
          <p:nvSpPr>
            <p:cNvPr id="17" name="Text Box 2"/>
            <p:cNvSpPr txBox="1">
              <a:spLocks noChangeArrowheads="1"/>
            </p:cNvSpPr>
            <p:nvPr/>
          </p:nvSpPr>
          <p:spPr bwMode="auto">
            <a:xfrm>
              <a:off x="6694675" y="1763526"/>
              <a:ext cx="5142148" cy="345174"/>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Arial" panose="020B0604020202020204" pitchFamily="34" charset="0"/>
                  <a:ea typeface="Arial" panose="020B0604020202020204" pitchFamily="34" charset="0"/>
                </a:rPr>
                <a:t>Misconceptions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1" name="Group 20"/>
          <p:cNvGrpSpPr/>
          <p:nvPr/>
        </p:nvGrpSpPr>
        <p:grpSpPr>
          <a:xfrm>
            <a:off x="2410049" y="5257707"/>
            <a:ext cx="7930984" cy="1556334"/>
            <a:chOff x="1996878" y="5144408"/>
            <a:chExt cx="7085113" cy="1567026"/>
          </a:xfrm>
        </p:grpSpPr>
        <p:sp>
          <p:nvSpPr>
            <p:cNvPr id="19" name="Text Box 2"/>
            <p:cNvSpPr txBox="1">
              <a:spLocks noChangeArrowheads="1"/>
            </p:cNvSpPr>
            <p:nvPr/>
          </p:nvSpPr>
          <p:spPr bwMode="auto">
            <a:xfrm>
              <a:off x="1996878" y="5144408"/>
              <a:ext cx="7085112" cy="380243"/>
            </a:xfrm>
            <a:prstGeom prst="rect">
              <a:avLst/>
            </a:prstGeom>
            <a:solidFill>
              <a:schemeClr val="accent5">
                <a:lumMod val="60000"/>
                <a:lumOff val="40000"/>
              </a:schemeClr>
            </a:solidFill>
            <a:ln>
              <a:noFill/>
            </a:ln>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b="1" dirty="0" smtClean="0">
                  <a:solidFill>
                    <a:schemeClr val="bg1"/>
                  </a:solidFill>
                  <a:latin typeface="Arial" panose="020B0604020202020204" pitchFamily="34" charset="0"/>
                </a:rPr>
                <a:t>Knowledge And Understanding Objectives</a:t>
              </a:r>
              <a:endParaRPr kumimoji="0" lang="en-US"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20" name="Rectangle 19"/>
            <p:cNvSpPr/>
            <p:nvPr/>
          </p:nvSpPr>
          <p:spPr>
            <a:xfrm>
              <a:off x="2016841" y="5522098"/>
              <a:ext cx="7065150" cy="1189336"/>
            </a:xfrm>
            <a:prstGeom prst="rect">
              <a:avLst/>
            </a:prstGeom>
            <a:ln>
              <a:solidFill>
                <a:schemeClr val="accent1"/>
              </a:solidFill>
            </a:ln>
          </p:spPr>
          <p:txBody>
            <a:bodyPr wrap="square">
              <a:spAutoFit/>
            </a:bodyPr>
            <a:lstStyle/>
            <a:p>
              <a:pPr marL="85725">
                <a:spcBef>
                  <a:spcPts val="285"/>
                </a:spcBef>
                <a:spcAft>
                  <a:spcPts val="0"/>
                </a:spcAft>
              </a:pPr>
              <a:r>
                <a:rPr lang="en-GB" sz="1400" dirty="0" smtClean="0">
                  <a:effectLst/>
                  <a:latin typeface="Arial" panose="020B0604020202020204" pitchFamily="34" charset="0"/>
                  <a:ea typeface="Arial MT"/>
                  <a:cs typeface="Arial MT"/>
                </a:rPr>
                <a:t>Pupils should be taught to:</a:t>
              </a:r>
            </a:p>
            <a:p>
              <a:pPr marL="85725">
                <a:spcBef>
                  <a:spcPts val="285"/>
                </a:spcBef>
                <a:spcAft>
                  <a:spcPts val="0"/>
                </a:spcAft>
              </a:pPr>
              <a:r>
                <a:rPr lang="en-GB" sz="1200" dirty="0" smtClean="0">
                  <a:effectLst/>
                  <a:latin typeface="Arial" panose="020B0604020202020204" pitchFamily="34" charset="0"/>
                  <a:ea typeface="Arial MT"/>
                  <a:cs typeface="Arial MT"/>
                </a:rPr>
                <a:t>• notice that animals, including humans, have offspring which grow into adults</a:t>
              </a:r>
            </a:p>
            <a:p>
              <a:pPr marL="85725">
                <a:spcBef>
                  <a:spcPts val="285"/>
                </a:spcBef>
                <a:spcAft>
                  <a:spcPts val="0"/>
                </a:spcAft>
              </a:pPr>
              <a:r>
                <a:rPr lang="en-GB" sz="1200" dirty="0" smtClean="0">
                  <a:effectLst/>
                  <a:latin typeface="Arial" panose="020B0604020202020204" pitchFamily="34" charset="0"/>
                  <a:ea typeface="Arial MT"/>
                  <a:cs typeface="Arial MT"/>
                </a:rPr>
                <a:t>• find out about and describe the basic needs of animals, including humans, for survival (water, food and air)</a:t>
              </a:r>
            </a:p>
            <a:p>
              <a:pPr marL="85725">
                <a:spcBef>
                  <a:spcPts val="285"/>
                </a:spcBef>
                <a:spcAft>
                  <a:spcPts val="0"/>
                </a:spcAft>
              </a:pPr>
              <a:r>
                <a:rPr lang="en-GB" sz="1200" dirty="0" smtClean="0">
                  <a:effectLst/>
                  <a:latin typeface="Arial" panose="020B0604020202020204" pitchFamily="34" charset="0"/>
                  <a:ea typeface="Arial MT"/>
                  <a:cs typeface="Arial MT"/>
                </a:rPr>
                <a:t>• describe the importance for humans of exercise, eating the right amounts of different types of</a:t>
              </a:r>
            </a:p>
            <a:p>
              <a:pPr marL="85725">
                <a:spcBef>
                  <a:spcPts val="285"/>
                </a:spcBef>
                <a:spcAft>
                  <a:spcPts val="0"/>
                </a:spcAft>
              </a:pPr>
              <a:r>
                <a:rPr lang="en-GB" sz="1200" dirty="0" smtClean="0">
                  <a:effectLst/>
                  <a:latin typeface="Arial" panose="020B0604020202020204" pitchFamily="34" charset="0"/>
                  <a:ea typeface="Arial MT"/>
                  <a:cs typeface="Arial MT"/>
                </a:rPr>
                <a:t>food, and hygiene.</a:t>
              </a:r>
            </a:p>
          </p:txBody>
        </p:sp>
      </p:grpSp>
      <p:sp>
        <p:nvSpPr>
          <p:cNvPr id="22" name="Content Placeholder 2"/>
          <p:cNvSpPr txBox="1">
            <a:spLocks/>
          </p:cNvSpPr>
          <p:nvPr/>
        </p:nvSpPr>
        <p:spPr>
          <a:xfrm>
            <a:off x="70342" y="2019776"/>
            <a:ext cx="2312372" cy="4750300"/>
          </a:xfrm>
          <a:prstGeom prst="rect">
            <a:avLst/>
          </a:prstGeom>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1200"/>
              </a:spcBef>
              <a:buFont typeface="Arial" panose="020B0604020202020204" pitchFamily="34" charset="0"/>
              <a:buNone/>
            </a:pPr>
            <a:r>
              <a:rPr lang="en-GB" sz="2000" b="1" dirty="0" smtClean="0"/>
              <a:t>Key vocabulary </a:t>
            </a:r>
            <a:r>
              <a:rPr lang="en-GB" sz="2000" dirty="0" smtClean="0"/>
              <a:t>– </a:t>
            </a:r>
          </a:p>
          <a:p>
            <a:pPr marL="0" indent="0">
              <a:lnSpc>
                <a:spcPct val="70000"/>
              </a:lnSpc>
              <a:spcBef>
                <a:spcPts val="1200"/>
              </a:spcBef>
              <a:buNone/>
            </a:pPr>
            <a:r>
              <a:rPr lang="en-GB" sz="1600" b="1" dirty="0"/>
              <a:t>basic needs </a:t>
            </a:r>
            <a:r>
              <a:rPr lang="en-GB" sz="1600" dirty="0"/>
              <a:t>– the things humans need to survive</a:t>
            </a:r>
          </a:p>
          <a:p>
            <a:pPr marL="0" indent="0">
              <a:lnSpc>
                <a:spcPct val="70000"/>
              </a:lnSpc>
              <a:spcBef>
                <a:spcPts val="1200"/>
              </a:spcBef>
              <a:buNone/>
            </a:pPr>
            <a:r>
              <a:rPr lang="en-GB" sz="1600" b="1" dirty="0"/>
              <a:t>diet</a:t>
            </a:r>
            <a:r>
              <a:rPr lang="en-GB" sz="1600" dirty="0"/>
              <a:t> – the food we eat exercise – moving our bodies hygiene - keeping clean</a:t>
            </a:r>
          </a:p>
          <a:p>
            <a:pPr marL="0" indent="0">
              <a:lnSpc>
                <a:spcPct val="70000"/>
              </a:lnSpc>
              <a:spcBef>
                <a:spcPts val="1200"/>
              </a:spcBef>
              <a:buNone/>
            </a:pPr>
            <a:r>
              <a:rPr lang="en-GB" sz="1600" b="1" dirty="0"/>
              <a:t>illness</a:t>
            </a:r>
            <a:r>
              <a:rPr lang="en-GB" sz="1600" dirty="0"/>
              <a:t> – when we do not feel well/ feel sick/ have a disease </a:t>
            </a:r>
            <a:endParaRPr lang="en-GB" sz="1600" dirty="0" smtClean="0"/>
          </a:p>
          <a:p>
            <a:pPr marL="0" indent="0">
              <a:lnSpc>
                <a:spcPct val="70000"/>
              </a:lnSpc>
              <a:spcBef>
                <a:spcPts val="1200"/>
              </a:spcBef>
              <a:buNone/>
            </a:pPr>
            <a:r>
              <a:rPr lang="en-GB" sz="1600" b="1" dirty="0" smtClean="0"/>
              <a:t>medicine</a:t>
            </a:r>
            <a:r>
              <a:rPr lang="en-GB" sz="1600" dirty="0" smtClean="0"/>
              <a:t> </a:t>
            </a:r>
            <a:r>
              <a:rPr lang="en-GB" sz="1600" dirty="0"/>
              <a:t>– something we might take to feel better </a:t>
            </a:r>
            <a:endParaRPr lang="en-GB" sz="1600" dirty="0" smtClean="0"/>
          </a:p>
          <a:p>
            <a:pPr marL="0" indent="0">
              <a:lnSpc>
                <a:spcPct val="70000"/>
              </a:lnSpc>
              <a:spcBef>
                <a:spcPts val="1200"/>
              </a:spcBef>
              <a:buNone/>
            </a:pPr>
            <a:r>
              <a:rPr lang="en-GB" sz="1600" b="1" dirty="0" smtClean="0"/>
              <a:t>offspring</a:t>
            </a:r>
            <a:r>
              <a:rPr lang="en-GB" sz="1600" dirty="0" smtClean="0"/>
              <a:t> </a:t>
            </a:r>
            <a:r>
              <a:rPr lang="en-GB" sz="1600" dirty="0"/>
              <a:t>– the babies of an animal</a:t>
            </a:r>
          </a:p>
          <a:p>
            <a:pPr marL="0" indent="0">
              <a:lnSpc>
                <a:spcPct val="70000"/>
              </a:lnSpc>
              <a:spcBef>
                <a:spcPts val="1200"/>
              </a:spcBef>
              <a:buNone/>
            </a:pPr>
            <a:r>
              <a:rPr lang="en-GB" sz="1600" b="1" dirty="0"/>
              <a:t>seven basic needs </a:t>
            </a:r>
            <a:r>
              <a:rPr lang="en-GB" sz="1600" dirty="0"/>
              <a:t>– movement, respiration, sensitivity, growth, reproduction, excretion and nutrition</a:t>
            </a:r>
          </a:p>
          <a:p>
            <a:pPr marL="0" indent="0">
              <a:lnSpc>
                <a:spcPct val="70000"/>
              </a:lnSpc>
              <a:spcBef>
                <a:spcPts val="1200"/>
              </a:spcBef>
              <a:buNone/>
            </a:pPr>
            <a:r>
              <a:rPr lang="en-GB" sz="1600" b="1" dirty="0"/>
              <a:t>survive</a:t>
            </a:r>
            <a:r>
              <a:rPr lang="en-GB" sz="1600" dirty="0"/>
              <a:t> – to live</a:t>
            </a:r>
          </a:p>
        </p:txBody>
      </p:sp>
      <p:pic>
        <p:nvPicPr>
          <p:cNvPr id="24" name="Picture 23"/>
          <p:cNvPicPr>
            <a:picLocks noChangeAspect="1"/>
          </p:cNvPicPr>
          <p:nvPr/>
        </p:nvPicPr>
        <p:blipFill>
          <a:blip r:embed="rId2"/>
          <a:stretch>
            <a:fillRect/>
          </a:stretch>
        </p:blipFill>
        <p:spPr>
          <a:xfrm>
            <a:off x="5687845" y="4397708"/>
            <a:ext cx="956955" cy="835049"/>
          </a:xfrm>
          <a:prstGeom prst="rect">
            <a:avLst/>
          </a:prstGeom>
        </p:spPr>
      </p:pic>
      <p:pic>
        <p:nvPicPr>
          <p:cNvPr id="25" name="Picture 24"/>
          <p:cNvPicPr>
            <a:picLocks noChangeAspect="1"/>
          </p:cNvPicPr>
          <p:nvPr/>
        </p:nvPicPr>
        <p:blipFill>
          <a:blip r:embed="rId3"/>
          <a:stretch>
            <a:fillRect/>
          </a:stretch>
        </p:blipFill>
        <p:spPr>
          <a:xfrm>
            <a:off x="10461727" y="5263692"/>
            <a:ext cx="1642403" cy="1565730"/>
          </a:xfrm>
          <a:prstGeom prst="rect">
            <a:avLst/>
          </a:prstGeom>
        </p:spPr>
      </p:pic>
    </p:spTree>
    <p:extLst>
      <p:ext uri="{BB962C8B-B14F-4D97-AF65-F5344CB8AC3E}">
        <p14:creationId xmlns:p14="http://schemas.microsoft.com/office/powerpoint/2010/main" val="1944072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13311</Words>
  <Application>Microsoft Office PowerPoint</Application>
  <PresentationFormat>Widescreen</PresentationFormat>
  <Paragraphs>1186</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MT</vt:lpstr>
      <vt:lpstr>Calibri</vt:lpstr>
      <vt:lpstr>Calibri Light</vt:lpstr>
      <vt:lpstr>Grammarsaurus</vt:lpstr>
      <vt:lpstr>Symbol</vt:lpstr>
      <vt:lpstr>Office Theme</vt:lpstr>
      <vt:lpstr>PowerPoint Presentation</vt:lpstr>
      <vt:lpstr>Year 1</vt:lpstr>
      <vt:lpstr>PowerPoint Presentation</vt:lpstr>
      <vt:lpstr>PowerPoint Presentation</vt:lpstr>
      <vt:lpstr>PowerPoint Presentation</vt:lpstr>
      <vt:lpstr>PowerPoint Presentation</vt:lpstr>
      <vt:lpstr>Year 2</vt:lpstr>
      <vt:lpstr>PowerPoint Presentation</vt:lpstr>
      <vt:lpstr>PowerPoint Presentation</vt:lpstr>
      <vt:lpstr>PowerPoint Presentation</vt:lpstr>
      <vt:lpstr>PowerPoint Presentation</vt:lpstr>
      <vt:lpstr>Year 3</vt:lpstr>
      <vt:lpstr>PowerPoint Presentation</vt:lpstr>
      <vt:lpstr>PowerPoint Presentation</vt:lpstr>
      <vt:lpstr>PowerPoint Presentation</vt:lpstr>
      <vt:lpstr>PowerPoint Presentation</vt:lpstr>
      <vt:lpstr>PowerPoint Presentation</vt:lpstr>
      <vt:lpstr>Year 4</vt:lpstr>
      <vt:lpstr>PowerPoint Presentation</vt:lpstr>
      <vt:lpstr>PowerPoint Presentation</vt:lpstr>
      <vt:lpstr>PowerPoint Presentation</vt:lpstr>
      <vt:lpstr>PowerPoint Presentation</vt:lpstr>
      <vt:lpstr>PowerPoint Presentation</vt:lpstr>
      <vt:lpstr>Year 5</vt:lpstr>
      <vt:lpstr>PowerPoint Presentation</vt:lpstr>
      <vt:lpstr>PowerPoint Presentation</vt:lpstr>
      <vt:lpstr>PowerPoint Presentation</vt:lpstr>
      <vt:lpstr>PowerPoint Presentation</vt:lpstr>
      <vt:lpstr>PowerPoint Presentation</vt:lpstr>
      <vt:lpstr>Year 6</vt:lpstr>
      <vt:lpstr>PowerPoint Presentation</vt:lpstr>
      <vt:lpstr>PowerPoint Presentation</vt:lpstr>
      <vt:lpstr>PowerPoint Presentation</vt:lpstr>
      <vt:lpstr>PowerPoint Presentation</vt:lpstr>
      <vt:lpstr>PowerPoint Presentation</vt:lpstr>
    </vt:vector>
  </TitlesOfParts>
  <Company>Truro and Penwith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Rutterford</dc:creator>
  <cp:lastModifiedBy>Jack Rutterford</cp:lastModifiedBy>
  <cp:revision>38</cp:revision>
  <dcterms:created xsi:type="dcterms:W3CDTF">2023-12-08T08:32:45Z</dcterms:created>
  <dcterms:modified xsi:type="dcterms:W3CDTF">2023-12-08T14:22:43Z</dcterms:modified>
</cp:coreProperties>
</file>