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57" r:id="rId9"/>
    <p:sldId id="258" r:id="rId10"/>
    <p:sldId id="263" r:id="rId11"/>
    <p:sldId id="274" r:id="rId12"/>
    <p:sldId id="264" r:id="rId13"/>
    <p:sldId id="275" r:id="rId14"/>
    <p:sldId id="276" r:id="rId15"/>
    <p:sldId id="278" r:id="rId16"/>
    <p:sldId id="280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022B2-AEB4-43D7-A8D0-66D9C52DA3DD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648E-5BF8-4E47-8859-85FD88905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9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15e5af9_2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57415e5af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61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98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2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2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5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2129051" y="2005712"/>
            <a:ext cx="7934000" cy="17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Sen"/>
              <a:buNone/>
              <a:defRPr sz="6600" b="0" i="0" u="none" strike="noStrike" cap="none">
                <a:solidFill>
                  <a:schemeClr val="lt1"/>
                </a:solidFill>
                <a:latin typeface="Sen"/>
                <a:ea typeface="Sen"/>
                <a:cs typeface="Sen"/>
                <a:sym typeface="S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2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0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7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1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6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7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C4E7B-0863-4DBB-B427-F17F0775964F}" type="datetimeFigureOut">
              <a:rPr lang="en-GB" smtClean="0"/>
              <a:t>09/10/2023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638B1-46D2-4B8D-867E-A986C7177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7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FC36D2-415D-FA42-B2EF-83F63FA804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2" name="Picture 28" descr="Image result for 100 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31" y="4352081"/>
            <a:ext cx="3245239" cy="2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992" y="280035"/>
            <a:ext cx="7413938" cy="702369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Sassoon Primary" pitchFamily="50" charset="0"/>
              </a:rPr>
              <a:t>Resources we use in Maths</a:t>
            </a:r>
          </a:p>
        </p:txBody>
      </p:sp>
      <p:pic>
        <p:nvPicPr>
          <p:cNvPr id="3" name="Picture 4" descr="Helix Clear Shatter Resistant Ruler 30cm/300mm Pk100">
            <a:extLst>
              <a:ext uri="{FF2B5EF4-FFF2-40B4-BE49-F238E27FC236}">
                <a16:creationId xmlns:a16="http://schemas.microsoft.com/office/drawing/2014/main" id="{0959A691-9E04-49DC-8CAE-4FB663F32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359" y="4655693"/>
            <a:ext cx="1963186" cy="196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elix Meter Long Ruler, divided in to 1cm and 10cm blocks">
            <a:extLst>
              <a:ext uri="{FF2B5EF4-FFF2-40B4-BE49-F238E27FC236}">
                <a16:creationId xmlns:a16="http://schemas.microsoft.com/office/drawing/2014/main" id="{973486FE-DE04-42E7-956A-B2C71E762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2" b="48076"/>
          <a:stretch/>
        </p:blipFill>
        <p:spPr bwMode="auto">
          <a:xfrm rot="18976173">
            <a:off x="8335274" y="5156376"/>
            <a:ext cx="4572000" cy="1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B71E6E-D32A-41DD-B3C2-2127D17A1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148" y="1846055"/>
            <a:ext cx="3663113" cy="20986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0807" y="184638"/>
            <a:ext cx="1851630" cy="1851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4447" y="4919240"/>
            <a:ext cx="2067093" cy="1561315"/>
          </a:xfrm>
          <a:prstGeom prst="rect">
            <a:avLst/>
          </a:prstGeom>
        </p:spPr>
      </p:pic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B1A280E-C48F-436B-AE23-D9A805F99F1B}"/>
              </a:ext>
            </a:extLst>
          </p:cNvPr>
          <p:cNvGraphicFramePr>
            <a:graphicFrameLocks noGrp="1"/>
          </p:cNvGraphicFramePr>
          <p:nvPr/>
        </p:nvGraphicFramePr>
        <p:xfrm>
          <a:off x="403820" y="4116722"/>
          <a:ext cx="2721835" cy="11087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4367">
                  <a:extLst>
                    <a:ext uri="{9D8B030D-6E8A-4147-A177-3AD203B41FA5}">
                      <a16:colId xmlns:a16="http://schemas.microsoft.com/office/drawing/2014/main" val="2455702387"/>
                    </a:ext>
                  </a:extLst>
                </a:gridCol>
                <a:gridCol w="544367">
                  <a:extLst>
                    <a:ext uri="{9D8B030D-6E8A-4147-A177-3AD203B41FA5}">
                      <a16:colId xmlns:a16="http://schemas.microsoft.com/office/drawing/2014/main" val="132402122"/>
                    </a:ext>
                  </a:extLst>
                </a:gridCol>
                <a:gridCol w="544367">
                  <a:extLst>
                    <a:ext uri="{9D8B030D-6E8A-4147-A177-3AD203B41FA5}">
                      <a16:colId xmlns:a16="http://schemas.microsoft.com/office/drawing/2014/main" val="2091438275"/>
                    </a:ext>
                  </a:extLst>
                </a:gridCol>
                <a:gridCol w="544367">
                  <a:extLst>
                    <a:ext uri="{9D8B030D-6E8A-4147-A177-3AD203B41FA5}">
                      <a16:colId xmlns:a16="http://schemas.microsoft.com/office/drawing/2014/main" val="1593120065"/>
                    </a:ext>
                  </a:extLst>
                </a:gridCol>
                <a:gridCol w="544367">
                  <a:extLst>
                    <a:ext uri="{9D8B030D-6E8A-4147-A177-3AD203B41FA5}">
                      <a16:colId xmlns:a16="http://schemas.microsoft.com/office/drawing/2014/main" val="2038146640"/>
                    </a:ext>
                  </a:extLst>
                </a:gridCol>
              </a:tblGrid>
              <a:tr h="5543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66526"/>
                  </a:ext>
                </a:extLst>
              </a:tr>
              <a:tr h="55437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37872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144" y="1216433"/>
            <a:ext cx="3613200" cy="24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18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89" y="-13595"/>
            <a:ext cx="12205250" cy="6870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046D24-61E2-FCA0-111C-FA4940164435}"/>
              </a:ext>
            </a:extLst>
          </p:cNvPr>
          <p:cNvSpPr txBox="1"/>
          <p:nvPr/>
        </p:nvSpPr>
        <p:spPr>
          <a:xfrm>
            <a:off x="2333243" y="491751"/>
            <a:ext cx="752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C9CC2-E66E-F851-3715-70CC47BB6771}"/>
              </a:ext>
            </a:extLst>
          </p:cNvPr>
          <p:cNvSpPr txBox="1"/>
          <p:nvPr/>
        </p:nvSpPr>
        <p:spPr>
          <a:xfrm>
            <a:off x="2294979" y="1520317"/>
            <a:ext cx="752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5       	9      	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E5F4D5-0FF7-9C58-C999-88604BCAFB1F}"/>
              </a:ext>
            </a:extLst>
          </p:cNvPr>
          <p:cNvGrpSpPr/>
          <p:nvPr/>
        </p:nvGrpSpPr>
        <p:grpSpPr>
          <a:xfrm>
            <a:off x="4482522" y="2950809"/>
            <a:ext cx="409627" cy="1352575"/>
            <a:chOff x="2939203" y="3233507"/>
            <a:chExt cx="500569" cy="16528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A34125-B424-39E6-45A1-95F76A2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9203" y="4179190"/>
              <a:ext cx="500569" cy="7071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17EFBD-8EA2-4BFC-4F33-975110504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9203" y="3945058"/>
              <a:ext cx="500569" cy="7071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B892F5-37DA-2792-549E-238B1304D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9203" y="3708167"/>
              <a:ext cx="500569" cy="7071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65EA82-7132-C4B9-A6EA-B77BE6758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9203" y="3469963"/>
              <a:ext cx="500569" cy="7071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A4A444-C230-B0A5-DA63-A26D00B0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9203" y="3233507"/>
              <a:ext cx="500569" cy="70718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FAF145-144C-98CB-D4C4-97EB72D32A08}"/>
              </a:ext>
            </a:extLst>
          </p:cNvPr>
          <p:cNvGrpSpPr/>
          <p:nvPr/>
        </p:nvGrpSpPr>
        <p:grpSpPr>
          <a:xfrm>
            <a:off x="7247546" y="3374199"/>
            <a:ext cx="409627" cy="964150"/>
            <a:chOff x="5704227" y="3743134"/>
            <a:chExt cx="500569" cy="1178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B54143-5705-5A4A-00E4-2AFC452B7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4227" y="4214157"/>
              <a:ext cx="500569" cy="7071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E5C309-6FB5-4120-612A-16F072BD8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4227" y="3980025"/>
              <a:ext cx="500569" cy="7071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A580F8-D789-1CDF-9B65-ED5BEA4DA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4227" y="3743134"/>
              <a:ext cx="500569" cy="7071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833890-01C6-6346-B61C-AE5017C86DA0}"/>
              </a:ext>
            </a:extLst>
          </p:cNvPr>
          <p:cNvGrpSpPr/>
          <p:nvPr/>
        </p:nvGrpSpPr>
        <p:grpSpPr>
          <a:xfrm>
            <a:off x="5865032" y="2210392"/>
            <a:ext cx="409628" cy="2127958"/>
            <a:chOff x="4321714" y="2320947"/>
            <a:chExt cx="500570" cy="26003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74A097-C3D1-8FF7-0D04-80373FA89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1715" y="4214157"/>
              <a:ext cx="500569" cy="7071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7B18D0-321F-B83A-EEEC-A0C6F344C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1715" y="3980025"/>
              <a:ext cx="500569" cy="7071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E52130-0071-DFBC-81D0-E771CE1CB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1715" y="3743134"/>
              <a:ext cx="500569" cy="70718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CA15C4-3FA9-706F-340B-88C03B629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1715" y="3504930"/>
              <a:ext cx="500569" cy="7071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B93EA1-5DD2-0377-956C-E81116DC3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1715" y="3268474"/>
              <a:ext cx="500569" cy="70718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B39B802-8781-237A-962D-7F7B36CFA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1715" y="3031583"/>
              <a:ext cx="500569" cy="70718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32E2550-C166-E8D8-4719-46696BB0A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1715" y="2793379"/>
              <a:ext cx="500569" cy="7071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20070F-97B1-C9E1-9CBC-97A0759DB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1715" y="2556923"/>
              <a:ext cx="500569" cy="70718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9E47BD-B3DA-65F9-EA0E-71BFD200D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1714" y="2320947"/>
              <a:ext cx="500569" cy="70718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30C8BB5-0DE7-87AC-90D5-553DA894AC44}"/>
              </a:ext>
            </a:extLst>
          </p:cNvPr>
          <p:cNvSpPr txBox="1"/>
          <p:nvPr/>
        </p:nvSpPr>
        <p:spPr>
          <a:xfrm>
            <a:off x="3748515" y="5593136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omic Sans MS" panose="030F0702030302020204" pitchFamily="66" charset="0"/>
              </a:rPr>
              <a:t>greatest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34ACD4-6AA1-4911-C006-BE1352341571}"/>
              </a:ext>
            </a:extLst>
          </p:cNvPr>
          <p:cNvSpPr/>
          <p:nvPr/>
        </p:nvSpPr>
        <p:spPr>
          <a:xfrm>
            <a:off x="4375167" y="4958020"/>
            <a:ext cx="676640" cy="676640"/>
          </a:xfrm>
          <a:prstGeom prst="rect">
            <a:avLst/>
          </a:prstGeom>
          <a:noFill/>
          <a:ln w="19050">
            <a:solidFill>
              <a:srgbClr val="EC6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9A879F-AEB2-BBDC-A96A-1B6670BB7B5F}"/>
              </a:ext>
            </a:extLst>
          </p:cNvPr>
          <p:cNvSpPr/>
          <p:nvPr/>
        </p:nvSpPr>
        <p:spPr>
          <a:xfrm>
            <a:off x="5797300" y="4958020"/>
            <a:ext cx="676640" cy="676640"/>
          </a:xfrm>
          <a:prstGeom prst="rect">
            <a:avLst/>
          </a:prstGeom>
          <a:noFill/>
          <a:ln w="19050">
            <a:solidFill>
              <a:srgbClr val="EC6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4BADEA-D916-67CD-5BEA-1EEB98DAB715}"/>
              </a:ext>
            </a:extLst>
          </p:cNvPr>
          <p:cNvSpPr/>
          <p:nvPr/>
        </p:nvSpPr>
        <p:spPr>
          <a:xfrm>
            <a:off x="7219432" y="4958020"/>
            <a:ext cx="676640" cy="676640"/>
          </a:xfrm>
          <a:prstGeom prst="rect">
            <a:avLst/>
          </a:prstGeom>
          <a:noFill/>
          <a:ln w="19050">
            <a:solidFill>
              <a:srgbClr val="EC6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05CD62-2AF6-E5EF-F475-DB839E625423}"/>
              </a:ext>
            </a:extLst>
          </p:cNvPr>
          <p:cNvSpPr txBox="1"/>
          <p:nvPr/>
        </p:nvSpPr>
        <p:spPr>
          <a:xfrm>
            <a:off x="6611918" y="5608040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omic Sans MS" panose="030F0702030302020204" pitchFamily="66" charset="0"/>
              </a:rPr>
              <a:t>smallest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290D48-46C7-54C1-A5E0-956209B3A1EB}"/>
              </a:ext>
            </a:extLst>
          </p:cNvPr>
          <p:cNvSpPr txBox="1"/>
          <p:nvPr/>
        </p:nvSpPr>
        <p:spPr>
          <a:xfrm>
            <a:off x="4292086" y="5048505"/>
            <a:ext cx="84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accent1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287A24-A146-788A-D4D8-DAC505347920}"/>
              </a:ext>
            </a:extLst>
          </p:cNvPr>
          <p:cNvSpPr txBox="1"/>
          <p:nvPr/>
        </p:nvSpPr>
        <p:spPr>
          <a:xfrm>
            <a:off x="7130837" y="5048505"/>
            <a:ext cx="84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3D745B-CEEE-B5C6-7020-71D47098EF1A}"/>
              </a:ext>
            </a:extLst>
          </p:cNvPr>
          <p:cNvSpPr txBox="1"/>
          <p:nvPr/>
        </p:nvSpPr>
        <p:spPr>
          <a:xfrm>
            <a:off x="5708419" y="5048505"/>
            <a:ext cx="84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96715" y="156508"/>
            <a:ext cx="1600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Sassoon Primary" pitchFamily="50" charset="0"/>
              </a:rPr>
              <a:t>Teach it</a:t>
            </a:r>
          </a:p>
        </p:txBody>
      </p:sp>
    </p:spTree>
    <p:extLst>
      <p:ext uri="{BB962C8B-B14F-4D97-AF65-F5344CB8AC3E}">
        <p14:creationId xmlns:p14="http://schemas.microsoft.com/office/powerpoint/2010/main" val="1153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" y="0"/>
            <a:ext cx="12205250" cy="6870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046D24-61E2-FCA0-111C-FA4940164435}"/>
              </a:ext>
            </a:extLst>
          </p:cNvPr>
          <p:cNvSpPr txBox="1"/>
          <p:nvPr/>
        </p:nvSpPr>
        <p:spPr>
          <a:xfrm>
            <a:off x="2333243" y="491751"/>
            <a:ext cx="7525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omic Sans MS" panose="030F0702030302020204" pitchFamily="66" charset="0"/>
              </a:rPr>
              <a:t>Write the numbers in order </a:t>
            </a:r>
          </a:p>
          <a:p>
            <a:pPr algn="ctr"/>
            <a:r>
              <a:rPr lang="en-GB" sz="2800">
                <a:latin typeface="Comic Sans MS" panose="030F0702030302020204" pitchFamily="66" charset="0"/>
              </a:rPr>
              <a:t>from greatest to smallest.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0C8BB5-0DE7-87AC-90D5-553DA894AC44}"/>
              </a:ext>
            </a:extLst>
          </p:cNvPr>
          <p:cNvSpPr txBox="1"/>
          <p:nvPr/>
        </p:nvSpPr>
        <p:spPr>
          <a:xfrm>
            <a:off x="3748515" y="5593136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omic Sans MS" panose="030F0702030302020204" pitchFamily="66" charset="0"/>
              </a:rPr>
              <a:t>greatest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34ACD4-6AA1-4911-C006-BE1352341571}"/>
              </a:ext>
            </a:extLst>
          </p:cNvPr>
          <p:cNvSpPr/>
          <p:nvPr/>
        </p:nvSpPr>
        <p:spPr>
          <a:xfrm>
            <a:off x="4375167" y="4958020"/>
            <a:ext cx="676640" cy="676640"/>
          </a:xfrm>
          <a:prstGeom prst="rect">
            <a:avLst/>
          </a:prstGeom>
          <a:noFill/>
          <a:ln w="19050">
            <a:solidFill>
              <a:srgbClr val="EC6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9A879F-AEB2-BBDC-A96A-1B6670BB7B5F}"/>
              </a:ext>
            </a:extLst>
          </p:cNvPr>
          <p:cNvSpPr/>
          <p:nvPr/>
        </p:nvSpPr>
        <p:spPr>
          <a:xfrm>
            <a:off x="5797300" y="4958020"/>
            <a:ext cx="676640" cy="676640"/>
          </a:xfrm>
          <a:prstGeom prst="rect">
            <a:avLst/>
          </a:prstGeom>
          <a:noFill/>
          <a:ln w="19050">
            <a:solidFill>
              <a:srgbClr val="EC6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4BADEA-D916-67CD-5BEA-1EEB98DAB715}"/>
              </a:ext>
            </a:extLst>
          </p:cNvPr>
          <p:cNvSpPr/>
          <p:nvPr/>
        </p:nvSpPr>
        <p:spPr>
          <a:xfrm>
            <a:off x="7219432" y="4958020"/>
            <a:ext cx="676640" cy="676640"/>
          </a:xfrm>
          <a:prstGeom prst="rect">
            <a:avLst/>
          </a:prstGeom>
          <a:noFill/>
          <a:ln w="19050">
            <a:solidFill>
              <a:srgbClr val="EC6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05CD62-2AF6-E5EF-F475-DB839E625423}"/>
              </a:ext>
            </a:extLst>
          </p:cNvPr>
          <p:cNvSpPr txBox="1"/>
          <p:nvPr/>
        </p:nvSpPr>
        <p:spPr>
          <a:xfrm>
            <a:off x="6611918" y="5608040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omic Sans MS" panose="030F0702030302020204" pitchFamily="66" charset="0"/>
              </a:rPr>
              <a:t>smallest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96715" y="156508"/>
            <a:ext cx="1600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Sassoon Primary" pitchFamily="50" charset="0"/>
              </a:rPr>
              <a:t>Teach it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314" r="55217" b="35972"/>
          <a:stretch/>
        </p:blipFill>
        <p:spPr>
          <a:xfrm>
            <a:off x="495303" y="2801367"/>
            <a:ext cx="3711673" cy="15244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35" t="76748"/>
          <a:stretch/>
        </p:blipFill>
        <p:spPr>
          <a:xfrm>
            <a:off x="4375167" y="2817777"/>
            <a:ext cx="3609649" cy="13292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899" b="76031"/>
          <a:stretch/>
        </p:blipFill>
        <p:spPr>
          <a:xfrm>
            <a:off x="8153007" y="2792266"/>
            <a:ext cx="3642838" cy="1354798"/>
          </a:xfrm>
          <a:prstGeom prst="rect">
            <a:avLst/>
          </a:prstGeom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B29CF89A-94B8-82AE-3E8A-18B1D4BFE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11809"/>
              </p:ext>
            </p:extLst>
          </p:nvPr>
        </p:nvGraphicFramePr>
        <p:xfrm>
          <a:off x="2152886" y="6172352"/>
          <a:ext cx="7553822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711">
                  <a:extLst>
                    <a:ext uri="{9D8B030D-6E8A-4147-A177-3AD203B41FA5}">
                      <a16:colId xmlns:a16="http://schemas.microsoft.com/office/drawing/2014/main" val="3431372556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3294780147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316157478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1091719119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3515314655"/>
                    </a:ext>
                  </a:extLst>
                </a:gridCol>
                <a:gridCol w="697954">
                  <a:extLst>
                    <a:ext uri="{9D8B030D-6E8A-4147-A177-3AD203B41FA5}">
                      <a16:colId xmlns:a16="http://schemas.microsoft.com/office/drawing/2014/main" val="2318648470"/>
                    </a:ext>
                  </a:extLst>
                </a:gridCol>
                <a:gridCol w="675469">
                  <a:extLst>
                    <a:ext uri="{9D8B030D-6E8A-4147-A177-3AD203B41FA5}">
                      <a16:colId xmlns:a16="http://schemas.microsoft.com/office/drawing/2014/main" val="803010546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2943804401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1638447957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275238816"/>
                    </a:ext>
                  </a:extLst>
                </a:gridCol>
                <a:gridCol w="686711">
                  <a:extLst>
                    <a:ext uri="{9D8B030D-6E8A-4147-A177-3AD203B41FA5}">
                      <a16:colId xmlns:a16="http://schemas.microsoft.com/office/drawing/2014/main" val="3784574450"/>
                    </a:ext>
                  </a:extLst>
                </a:gridCol>
              </a:tblGrid>
              <a:tr h="32076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828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5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2787"/>
            <a:ext cx="12205250" cy="6870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DF0DDC-0CAF-BF9E-918A-DF3744435345}"/>
              </a:ext>
            </a:extLst>
          </p:cNvPr>
          <p:cNvSpPr txBox="1"/>
          <p:nvPr/>
        </p:nvSpPr>
        <p:spPr>
          <a:xfrm>
            <a:off x="2333243" y="491751"/>
            <a:ext cx="7525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Comic Sans MS" panose="030F0702030302020204" pitchFamily="66" charset="0"/>
              </a:rPr>
              <a:t>Write the numbers in order </a:t>
            </a:r>
          </a:p>
          <a:p>
            <a:pPr algn="ctr"/>
            <a:r>
              <a:rPr lang="en-GB" sz="2800">
                <a:latin typeface="Comic Sans MS" panose="030F0702030302020204" pitchFamily="66" charset="0"/>
              </a:rPr>
              <a:t>from smallest to greatest.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9CF89A-94B8-82AE-3E8A-18B1D4BFE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750467"/>
              </p:ext>
            </p:extLst>
          </p:nvPr>
        </p:nvGraphicFramePr>
        <p:xfrm>
          <a:off x="2168217" y="6042808"/>
          <a:ext cx="7525518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138">
                  <a:extLst>
                    <a:ext uri="{9D8B030D-6E8A-4147-A177-3AD203B41FA5}">
                      <a16:colId xmlns:a16="http://schemas.microsoft.com/office/drawing/2014/main" val="3431372556"/>
                    </a:ext>
                  </a:extLst>
                </a:gridCol>
                <a:gridCol w="684138">
                  <a:extLst>
                    <a:ext uri="{9D8B030D-6E8A-4147-A177-3AD203B41FA5}">
                      <a16:colId xmlns:a16="http://schemas.microsoft.com/office/drawing/2014/main" val="3294780147"/>
                    </a:ext>
                  </a:extLst>
                </a:gridCol>
                <a:gridCol w="684138">
                  <a:extLst>
                    <a:ext uri="{9D8B030D-6E8A-4147-A177-3AD203B41FA5}">
                      <a16:colId xmlns:a16="http://schemas.microsoft.com/office/drawing/2014/main" val="316157478"/>
                    </a:ext>
                  </a:extLst>
                </a:gridCol>
                <a:gridCol w="684138">
                  <a:extLst>
                    <a:ext uri="{9D8B030D-6E8A-4147-A177-3AD203B41FA5}">
                      <a16:colId xmlns:a16="http://schemas.microsoft.com/office/drawing/2014/main" val="1091719119"/>
                    </a:ext>
                  </a:extLst>
                </a:gridCol>
                <a:gridCol w="684138">
                  <a:extLst>
                    <a:ext uri="{9D8B030D-6E8A-4147-A177-3AD203B41FA5}">
                      <a16:colId xmlns:a16="http://schemas.microsoft.com/office/drawing/2014/main" val="3515314655"/>
                    </a:ext>
                  </a:extLst>
                </a:gridCol>
                <a:gridCol w="684138">
                  <a:extLst>
                    <a:ext uri="{9D8B030D-6E8A-4147-A177-3AD203B41FA5}">
                      <a16:colId xmlns:a16="http://schemas.microsoft.com/office/drawing/2014/main" val="2318648470"/>
                    </a:ext>
                  </a:extLst>
                </a:gridCol>
                <a:gridCol w="684138">
                  <a:extLst>
                    <a:ext uri="{9D8B030D-6E8A-4147-A177-3AD203B41FA5}">
                      <a16:colId xmlns:a16="http://schemas.microsoft.com/office/drawing/2014/main" val="803010546"/>
                    </a:ext>
                  </a:extLst>
                </a:gridCol>
                <a:gridCol w="684138">
                  <a:extLst>
                    <a:ext uri="{9D8B030D-6E8A-4147-A177-3AD203B41FA5}">
                      <a16:colId xmlns:a16="http://schemas.microsoft.com/office/drawing/2014/main" val="2943804401"/>
                    </a:ext>
                  </a:extLst>
                </a:gridCol>
                <a:gridCol w="684138">
                  <a:extLst>
                    <a:ext uri="{9D8B030D-6E8A-4147-A177-3AD203B41FA5}">
                      <a16:colId xmlns:a16="http://schemas.microsoft.com/office/drawing/2014/main" val="1638447957"/>
                    </a:ext>
                  </a:extLst>
                </a:gridCol>
                <a:gridCol w="684138">
                  <a:extLst>
                    <a:ext uri="{9D8B030D-6E8A-4147-A177-3AD203B41FA5}">
                      <a16:colId xmlns:a16="http://schemas.microsoft.com/office/drawing/2014/main" val="275238816"/>
                    </a:ext>
                  </a:extLst>
                </a:gridCol>
                <a:gridCol w="684138">
                  <a:extLst>
                    <a:ext uri="{9D8B030D-6E8A-4147-A177-3AD203B41FA5}">
                      <a16:colId xmlns:a16="http://schemas.microsoft.com/office/drawing/2014/main" val="3784574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8280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0C47CA0-AC50-3DE0-6803-6D1EECA19939}"/>
              </a:ext>
            </a:extLst>
          </p:cNvPr>
          <p:cNvSpPr txBox="1"/>
          <p:nvPr/>
        </p:nvSpPr>
        <p:spPr>
          <a:xfrm>
            <a:off x="2479123" y="5022400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678E4F-0A85-1BAC-958B-8767B0EC39FC}"/>
              </a:ext>
            </a:extLst>
          </p:cNvPr>
          <p:cNvSpPr/>
          <p:nvPr/>
        </p:nvSpPr>
        <p:spPr>
          <a:xfrm>
            <a:off x="3161763" y="4313095"/>
            <a:ext cx="676640" cy="676640"/>
          </a:xfrm>
          <a:prstGeom prst="rect">
            <a:avLst/>
          </a:prstGeom>
          <a:noFill/>
          <a:ln w="19050">
            <a:solidFill>
              <a:srgbClr val="EC6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AEC43E-8F05-3B3A-C0F5-DCA29F609398}"/>
              </a:ext>
            </a:extLst>
          </p:cNvPr>
          <p:cNvSpPr/>
          <p:nvPr/>
        </p:nvSpPr>
        <p:spPr>
          <a:xfrm>
            <a:off x="5036889" y="4347251"/>
            <a:ext cx="676640" cy="676640"/>
          </a:xfrm>
          <a:prstGeom prst="rect">
            <a:avLst/>
          </a:prstGeom>
          <a:noFill/>
          <a:ln w="19050">
            <a:solidFill>
              <a:srgbClr val="EC6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A26FC-CCE7-E4DE-462A-BB010AEB90DD}"/>
              </a:ext>
            </a:extLst>
          </p:cNvPr>
          <p:cNvSpPr/>
          <p:nvPr/>
        </p:nvSpPr>
        <p:spPr>
          <a:xfrm>
            <a:off x="7015074" y="4318847"/>
            <a:ext cx="676640" cy="676640"/>
          </a:xfrm>
          <a:prstGeom prst="rect">
            <a:avLst/>
          </a:prstGeom>
          <a:noFill/>
          <a:ln w="19050">
            <a:solidFill>
              <a:srgbClr val="EC69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2D37F9-B0F9-31E1-58A5-CFE7FFA98276}"/>
              </a:ext>
            </a:extLst>
          </p:cNvPr>
          <p:cNvSpPr txBox="1"/>
          <p:nvPr/>
        </p:nvSpPr>
        <p:spPr>
          <a:xfrm>
            <a:off x="6413074" y="4984593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02" r="62920"/>
          <a:stretch/>
        </p:blipFill>
        <p:spPr>
          <a:xfrm>
            <a:off x="2901462" y="1903674"/>
            <a:ext cx="483576" cy="21050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24" t="39652" b="11164"/>
          <a:stretch/>
        </p:blipFill>
        <p:spPr>
          <a:xfrm>
            <a:off x="7104185" y="2664069"/>
            <a:ext cx="928230" cy="10374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01" y="1983847"/>
            <a:ext cx="932769" cy="10364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808" y="2920647"/>
            <a:ext cx="932769" cy="10364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96715" y="156508"/>
            <a:ext cx="1600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Sassoon Primary" pitchFamily="50" charset="0"/>
              </a:rPr>
              <a:t>Teach it</a:t>
            </a:r>
          </a:p>
        </p:txBody>
      </p:sp>
    </p:spTree>
    <p:extLst>
      <p:ext uri="{BB962C8B-B14F-4D97-AF65-F5344CB8AC3E}">
        <p14:creationId xmlns:p14="http://schemas.microsoft.com/office/powerpoint/2010/main" val="38560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2787"/>
            <a:ext cx="12205250" cy="6870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B0408-FA30-88AE-4A4B-3F6ABEE1BFE9}"/>
              </a:ext>
            </a:extLst>
          </p:cNvPr>
          <p:cNvSpPr txBox="1"/>
          <p:nvPr/>
        </p:nvSpPr>
        <p:spPr>
          <a:xfrm>
            <a:off x="3332632" y="156508"/>
            <a:ext cx="910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On your whiteboard write these numbers in order.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96715" y="156508"/>
            <a:ext cx="30861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Sassoon Primary" pitchFamily="50" charset="0"/>
              </a:rPr>
              <a:t>Guided 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870" r="56962"/>
          <a:stretch/>
        </p:blipFill>
        <p:spPr>
          <a:xfrm>
            <a:off x="1311736" y="842030"/>
            <a:ext cx="2751993" cy="10785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707" r="56901" b="54223"/>
          <a:stretch/>
        </p:blipFill>
        <p:spPr>
          <a:xfrm>
            <a:off x="7068502" y="931604"/>
            <a:ext cx="2795955" cy="9961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6" t="67718" r="3778"/>
          <a:stretch/>
        </p:blipFill>
        <p:spPr>
          <a:xfrm>
            <a:off x="4275168" y="894210"/>
            <a:ext cx="2699238" cy="103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971" y="2066993"/>
            <a:ext cx="695004" cy="6950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730" y="2078125"/>
            <a:ext cx="695004" cy="6950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354" y="2080672"/>
            <a:ext cx="695004" cy="6950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0C47CA0-AC50-3DE0-6803-6D1EECA19939}"/>
              </a:ext>
            </a:extLst>
          </p:cNvPr>
          <p:cNvSpPr txBox="1"/>
          <p:nvPr/>
        </p:nvSpPr>
        <p:spPr>
          <a:xfrm>
            <a:off x="2906705" y="2944814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2D37F9-B0F9-31E1-58A5-CFE7FFA98276}"/>
              </a:ext>
            </a:extLst>
          </p:cNvPr>
          <p:cNvSpPr txBox="1"/>
          <p:nvPr/>
        </p:nvSpPr>
        <p:spPr>
          <a:xfrm>
            <a:off x="5624787" y="2902679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36" t="43780" b="36589"/>
          <a:stretch/>
        </p:blipFill>
        <p:spPr>
          <a:xfrm>
            <a:off x="3511804" y="3736023"/>
            <a:ext cx="989337" cy="4132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42" t="40718" b="13755"/>
          <a:stretch/>
        </p:blipFill>
        <p:spPr>
          <a:xfrm>
            <a:off x="5043017" y="4149262"/>
            <a:ext cx="914399" cy="9583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53" r="64069"/>
          <a:stretch/>
        </p:blipFill>
        <p:spPr>
          <a:xfrm>
            <a:off x="6788476" y="3348278"/>
            <a:ext cx="404167" cy="17593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36" t="43780" b="36589"/>
          <a:stretch/>
        </p:blipFill>
        <p:spPr>
          <a:xfrm>
            <a:off x="4965770" y="3736022"/>
            <a:ext cx="989337" cy="413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978" y="5205721"/>
            <a:ext cx="695004" cy="6950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017" y="5234133"/>
            <a:ext cx="695004" cy="6950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558" y="5205721"/>
            <a:ext cx="695004" cy="69500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72D37F9-B0F9-31E1-58A5-CFE7FFA98276}"/>
              </a:ext>
            </a:extLst>
          </p:cNvPr>
          <p:cNvSpPr txBox="1"/>
          <p:nvPr/>
        </p:nvSpPr>
        <p:spPr>
          <a:xfrm>
            <a:off x="2830034" y="6149612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C47CA0-AC50-3DE0-6803-6D1EECA19939}"/>
              </a:ext>
            </a:extLst>
          </p:cNvPr>
          <p:cNvSpPr txBox="1"/>
          <p:nvPr/>
        </p:nvSpPr>
        <p:spPr>
          <a:xfrm>
            <a:off x="6009304" y="6149612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</a:t>
            </a:r>
          </a:p>
        </p:txBody>
      </p:sp>
    </p:spTree>
    <p:extLst>
      <p:ext uri="{BB962C8B-B14F-4D97-AF65-F5344CB8AC3E}">
        <p14:creationId xmlns:p14="http://schemas.microsoft.com/office/powerpoint/2010/main" val="22336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6" grpId="0"/>
      <p:bldP spid="37" grpId="0"/>
      <p:bldP spid="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50304"/>
            <a:ext cx="12205250" cy="6870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96715" y="156508"/>
            <a:ext cx="16002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Sassoon Primary" pitchFamily="50" charset="0"/>
              </a:rPr>
              <a:t>Teach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321" y="1177191"/>
            <a:ext cx="10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1, 8, 5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219" y="3966154"/>
            <a:ext cx="149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 Primary" pitchFamily="50" charset="0"/>
              </a:rPr>
              <a:t>0, 1, 8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513" y="1006940"/>
            <a:ext cx="695004" cy="69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450" y="1006940"/>
            <a:ext cx="695004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17" y="1007297"/>
            <a:ext cx="695004" cy="6950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00" y="3880262"/>
            <a:ext cx="695004" cy="6950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73" y="3846952"/>
            <a:ext cx="695004" cy="695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830" y="3880262"/>
            <a:ext cx="695004" cy="6950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2D37F9-B0F9-31E1-58A5-CFE7FFA98276}"/>
              </a:ext>
            </a:extLst>
          </p:cNvPr>
          <p:cNvSpPr txBox="1"/>
          <p:nvPr/>
        </p:nvSpPr>
        <p:spPr>
          <a:xfrm>
            <a:off x="3344825" y="5211628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44" y="5095253"/>
            <a:ext cx="2042337" cy="7559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44" y="1945557"/>
            <a:ext cx="2042337" cy="7559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72D37F9-B0F9-31E1-58A5-CFE7FFA98276}"/>
              </a:ext>
            </a:extLst>
          </p:cNvPr>
          <p:cNvSpPr txBox="1"/>
          <p:nvPr/>
        </p:nvSpPr>
        <p:spPr>
          <a:xfrm>
            <a:off x="6366371" y="1979616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</a:t>
            </a:r>
          </a:p>
        </p:txBody>
      </p:sp>
    </p:spTree>
    <p:extLst>
      <p:ext uri="{BB962C8B-B14F-4D97-AF65-F5344CB8AC3E}">
        <p14:creationId xmlns:p14="http://schemas.microsoft.com/office/powerpoint/2010/main" val="7209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33955"/>
            <a:ext cx="12205250" cy="6870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513" y="1006940"/>
            <a:ext cx="695004" cy="695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450" y="1006940"/>
            <a:ext cx="695004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17" y="1007297"/>
            <a:ext cx="695004" cy="6950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00" y="3880262"/>
            <a:ext cx="695004" cy="6950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873" y="3846952"/>
            <a:ext cx="695004" cy="695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830" y="3880262"/>
            <a:ext cx="695004" cy="6950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2D37F9-B0F9-31E1-58A5-CFE7FFA98276}"/>
              </a:ext>
            </a:extLst>
          </p:cNvPr>
          <p:cNvSpPr txBox="1"/>
          <p:nvPr/>
        </p:nvSpPr>
        <p:spPr>
          <a:xfrm>
            <a:off x="3344825" y="5211628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944" y="5095253"/>
            <a:ext cx="2042337" cy="7559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44" y="1945557"/>
            <a:ext cx="2042337" cy="7559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72D37F9-B0F9-31E1-58A5-CFE7FFA98276}"/>
              </a:ext>
            </a:extLst>
          </p:cNvPr>
          <p:cNvSpPr txBox="1"/>
          <p:nvPr/>
        </p:nvSpPr>
        <p:spPr>
          <a:xfrm>
            <a:off x="6366371" y="1979616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82006" y="1258044"/>
            <a:ext cx="12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assoon Primary" pitchFamily="50" charset="0"/>
              </a:rPr>
              <a:t>9, 4, 2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07174" y="3932844"/>
            <a:ext cx="129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3, 7, 10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96715" y="156508"/>
            <a:ext cx="30861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Sassoon Primary" pitchFamily="50" charset="0"/>
              </a:rPr>
              <a:t>Guided 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9B0408-FA30-88AE-4A4B-3F6ABEE1BFE9}"/>
              </a:ext>
            </a:extLst>
          </p:cNvPr>
          <p:cNvSpPr txBox="1"/>
          <p:nvPr/>
        </p:nvSpPr>
        <p:spPr>
          <a:xfrm>
            <a:off x="9293817" y="2278053"/>
            <a:ext cx="2461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On your whiteboard write these numbers in order. </a:t>
            </a:r>
          </a:p>
        </p:txBody>
      </p:sp>
    </p:spTree>
    <p:extLst>
      <p:ext uri="{BB962C8B-B14F-4D97-AF65-F5344CB8AC3E}">
        <p14:creationId xmlns:p14="http://schemas.microsoft.com/office/powerpoint/2010/main" val="42919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12787"/>
            <a:ext cx="12205250" cy="68707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192" y="2772277"/>
            <a:ext cx="695004" cy="6950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40" y="2783752"/>
            <a:ext cx="695004" cy="695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98" y="2783752"/>
            <a:ext cx="695004" cy="6950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2D37F9-B0F9-31E1-58A5-CFE7FFA98276}"/>
              </a:ext>
            </a:extLst>
          </p:cNvPr>
          <p:cNvSpPr txBox="1"/>
          <p:nvPr/>
        </p:nvSpPr>
        <p:spPr>
          <a:xfrm>
            <a:off x="3467918" y="3739542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680" y="3721422"/>
            <a:ext cx="2042337" cy="7559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72D37F9-B0F9-31E1-58A5-CFE7FFA98276}"/>
              </a:ext>
            </a:extLst>
          </p:cNvPr>
          <p:cNvSpPr txBox="1"/>
          <p:nvPr/>
        </p:nvSpPr>
        <p:spPr>
          <a:xfrm>
            <a:off x="3007709" y="1316090"/>
            <a:ext cx="645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could the missing number be?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65786" y="2858169"/>
            <a:ext cx="50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96715" y="156508"/>
            <a:ext cx="30861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Sassoon Primary" pitchFamily="50" charset="0"/>
              </a:rPr>
              <a:t>Discuss 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66582" y="2858169"/>
            <a:ext cx="50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97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-35168"/>
            <a:ext cx="12205250" cy="68707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2D37F9-B0F9-31E1-58A5-CFE7FFA98276}"/>
              </a:ext>
            </a:extLst>
          </p:cNvPr>
          <p:cNvSpPr txBox="1"/>
          <p:nvPr/>
        </p:nvSpPr>
        <p:spPr>
          <a:xfrm>
            <a:off x="6713873" y="4569584"/>
            <a:ext cx="20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567" y="4581006"/>
            <a:ext cx="2042337" cy="7559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96715" y="156508"/>
            <a:ext cx="30861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latin typeface="Sassoon Primary" pitchFamily="50" charset="0"/>
              </a:rPr>
              <a:t>Plenary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9B0408-FA30-88AE-4A4B-3F6ABEE1BFE9}"/>
              </a:ext>
            </a:extLst>
          </p:cNvPr>
          <p:cNvSpPr txBox="1"/>
          <p:nvPr/>
        </p:nvSpPr>
        <p:spPr>
          <a:xfrm>
            <a:off x="4836651" y="548008"/>
            <a:ext cx="289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True or False?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9B0408-FA30-88AE-4A4B-3F6ABEE1BFE9}"/>
              </a:ext>
            </a:extLst>
          </p:cNvPr>
          <p:cNvSpPr txBox="1"/>
          <p:nvPr/>
        </p:nvSpPr>
        <p:spPr>
          <a:xfrm>
            <a:off x="1116623" y="1837495"/>
            <a:ext cx="10163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Miss Catterall has ordered these numbers from smallest to greatest?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45" t="78007" r="2321"/>
          <a:stretch/>
        </p:blipFill>
        <p:spPr>
          <a:xfrm>
            <a:off x="2541858" y="3394204"/>
            <a:ext cx="2110155" cy="762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371" r="53450" b="35922"/>
          <a:stretch/>
        </p:blipFill>
        <p:spPr>
          <a:xfrm>
            <a:off x="5137810" y="3216297"/>
            <a:ext cx="2295864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0" r="56773" b="36557"/>
          <a:stretch/>
        </p:blipFill>
        <p:spPr>
          <a:xfrm>
            <a:off x="7734834" y="3303838"/>
            <a:ext cx="2131984" cy="8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FC36D2-415D-FA42-B2EF-83F63FA804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DE23B-371C-ECC0-81F4-D399AB27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59" y="128928"/>
            <a:ext cx="10509282" cy="74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5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FC36D2-415D-FA42-B2EF-83F63FA804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730F8-93CD-7C52-08B7-2F6D58E3DD8D}"/>
              </a:ext>
            </a:extLst>
          </p:cNvPr>
          <p:cNvSpPr txBox="1"/>
          <p:nvPr/>
        </p:nvSpPr>
        <p:spPr>
          <a:xfrm>
            <a:off x="1524001" y="108253"/>
            <a:ext cx="9143999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0000"/>
                </a:solidFill>
                <a:latin typeface="Sassoon Primary" pitchFamily="50" charset="0"/>
              </a:rPr>
              <a:t>What I need to have ready…</a:t>
            </a:r>
          </a:p>
          <a:p>
            <a:pPr algn="ctr"/>
            <a:endParaRPr lang="en-GB" sz="3600" dirty="0">
              <a:solidFill>
                <a:srgbClr val="000000"/>
              </a:solidFill>
              <a:latin typeface="Helvetic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9" b="97490" l="4739" r="95735">
                        <a14:foregroundMark x1="64692" y1="52317" x2="47393" y2="51737"/>
                        <a14:foregroundMark x1="47393" y1="52317" x2="46445" y2="90154"/>
                        <a14:foregroundMark x1="47867" y1="90734" x2="94787" y2="91506"/>
                        <a14:foregroundMark x1="94787" y1="90541" x2="94076" y2="50772"/>
                        <a14:foregroundMark x1="94076" y1="50772" x2="64455" y2="51351"/>
                        <a14:foregroundMark x1="81517" y1="53282" x2="63033" y2="53282"/>
                        <a14:foregroundMark x1="91469" y1="53668" x2="76066" y2="53475"/>
                        <a14:foregroundMark x1="85782" y1="51351" x2="85071" y2="5405"/>
                        <a14:foregroundMark x1="85071" y1="5405" x2="7346" y2="5019"/>
                        <a14:foregroundMark x1="7346" y1="6564" x2="6398" y2="94981"/>
                        <a14:foregroundMark x1="6398" y1="95174" x2="84834" y2="96525"/>
                        <a14:foregroundMark x1="84834" y1="95946" x2="84834" y2="90347"/>
                        <a14:foregroundMark x1="12085" y1="8687" x2="74408" y2="36680"/>
                        <a14:foregroundMark x1="72275" y1="9846" x2="28910" y2="64286"/>
                        <a14:foregroundMark x1="28910" y1="64286" x2="28910" y2="64286"/>
                        <a14:foregroundMark x1="46209" y1="57915" x2="46209" y2="57915"/>
                        <a14:foregroundMark x1="50237" y1="57143" x2="82227" y2="68340"/>
                        <a14:foregroundMark x1="53791" y1="59266" x2="63744" y2="75097"/>
                        <a14:foregroundMark x1="51422" y1="59846" x2="51185" y2="84363"/>
                        <a14:foregroundMark x1="57583" y1="56564" x2="58057" y2="84942"/>
                        <a14:foregroundMark x1="64218" y1="55792" x2="64218" y2="88031"/>
                        <a14:foregroundMark x1="70616" y1="55792" x2="72038" y2="86486"/>
                        <a14:foregroundMark x1="80806" y1="56178" x2="81280" y2="87066"/>
                        <a14:foregroundMark x1="69194" y1="71236" x2="70379" y2="88031"/>
                        <a14:foregroundMark x1="86493" y1="56950" x2="86493" y2="85521"/>
                        <a14:foregroundMark x1="91232" y1="60425" x2="89810" y2="86293"/>
                        <a14:foregroundMark x1="74171" y1="55405" x2="77488" y2="59846"/>
                        <a14:backgroundMark x1="95261" y1="21236" x2="95261" y2="21236"/>
                        <a14:backgroundMark x1="95261" y1="21236" x2="95498" y2="4092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2845"/>
          <a:stretch/>
        </p:blipFill>
        <p:spPr>
          <a:xfrm>
            <a:off x="2146059" y="1576876"/>
            <a:ext cx="2027837" cy="241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3F1EF"/>
              </a:clrFrom>
              <a:clrTo>
                <a:srgbClr val="F3F1EF">
                  <a:alpha val="0"/>
                </a:srgbClr>
              </a:clrTo>
            </a:clrChange>
          </a:blip>
          <a:srcRect b="16365"/>
          <a:stretch/>
        </p:blipFill>
        <p:spPr>
          <a:xfrm rot="5400000">
            <a:off x="4523913" y="2231852"/>
            <a:ext cx="3116113" cy="1145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7" b="99206" l="0" r="98400">
                        <a14:foregroundMark x1="2800" y1="48810" x2="75200" y2="15873"/>
                        <a14:foregroundMark x1="2800" y1="50397" x2="2000" y2="60317"/>
                        <a14:foregroundMark x1="2800" y1="61111" x2="18000" y2="76984"/>
                        <a14:foregroundMark x1="20000" y1="78968" x2="94800" y2="46032"/>
                        <a14:foregroundMark x1="94800" y1="46032" x2="94400" y2="32143"/>
                        <a14:foregroundMark x1="94400" y1="32143" x2="76000" y2="14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4681" y="1576875"/>
            <a:ext cx="1843768" cy="1858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255" y="1576876"/>
            <a:ext cx="265009" cy="25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7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FC36D2-415D-FA42-B2EF-83F63FA804C1}"/>
              </a:ext>
            </a:extLst>
          </p:cNvPr>
          <p:cNvSpPr/>
          <p:nvPr/>
        </p:nvSpPr>
        <p:spPr>
          <a:xfrm>
            <a:off x="0" y="95215"/>
            <a:ext cx="12192000" cy="6858000"/>
          </a:xfrm>
          <a:prstGeom prst="rect">
            <a:avLst/>
          </a:prstGeom>
          <a:solidFill>
            <a:srgbClr val="F6F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ED9A9-2A07-7082-5635-5CFD7F4FB1F3}"/>
              </a:ext>
            </a:extLst>
          </p:cNvPr>
          <p:cNvSpPr txBox="1"/>
          <p:nvPr/>
        </p:nvSpPr>
        <p:spPr>
          <a:xfrm>
            <a:off x="1112704" y="9521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solidFill>
                  <a:srgbClr val="000000"/>
                </a:solidFill>
                <a:effectLst/>
                <a:latin typeface="Sassoon Primary" pitchFamily="50" charset="0"/>
              </a:rPr>
              <a:t>Complete the following in your small Maths Fluency Books please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9" b="97490" l="4739" r="95735">
                        <a14:foregroundMark x1="64692" y1="52317" x2="47393" y2="51737"/>
                        <a14:foregroundMark x1="47393" y1="52317" x2="46445" y2="90154"/>
                        <a14:foregroundMark x1="47867" y1="90734" x2="94787" y2="91506"/>
                        <a14:foregroundMark x1="94787" y1="90541" x2="94076" y2="50772"/>
                        <a14:foregroundMark x1="94076" y1="50772" x2="64455" y2="51351"/>
                        <a14:foregroundMark x1="81517" y1="53282" x2="63033" y2="53282"/>
                        <a14:foregroundMark x1="91469" y1="53668" x2="76066" y2="53475"/>
                        <a14:foregroundMark x1="85782" y1="51351" x2="85071" y2="5405"/>
                        <a14:foregroundMark x1="85071" y1="5405" x2="7346" y2="5019"/>
                        <a14:foregroundMark x1="7346" y1="6564" x2="6398" y2="94981"/>
                        <a14:foregroundMark x1="6398" y1="95174" x2="84834" y2="96525"/>
                        <a14:foregroundMark x1="84834" y1="95946" x2="84834" y2="90347"/>
                        <a14:foregroundMark x1="12085" y1="8687" x2="74408" y2="36680"/>
                        <a14:foregroundMark x1="72275" y1="9846" x2="28910" y2="64286"/>
                        <a14:foregroundMark x1="28910" y1="64286" x2="28910" y2="64286"/>
                        <a14:foregroundMark x1="46209" y1="57915" x2="46209" y2="57915"/>
                        <a14:foregroundMark x1="50237" y1="57143" x2="82227" y2="68340"/>
                        <a14:foregroundMark x1="53791" y1="59266" x2="63744" y2="75097"/>
                        <a14:foregroundMark x1="51422" y1="59846" x2="51185" y2="84363"/>
                        <a14:foregroundMark x1="57583" y1="56564" x2="58057" y2="84942"/>
                        <a14:foregroundMark x1="64218" y1="55792" x2="64218" y2="88031"/>
                        <a14:foregroundMark x1="70616" y1="55792" x2="72038" y2="86486"/>
                        <a14:foregroundMark x1="80806" y1="56178" x2="81280" y2="87066"/>
                        <a14:foregroundMark x1="69194" y1="71236" x2="70379" y2="88031"/>
                        <a14:foregroundMark x1="86493" y1="56950" x2="86493" y2="85521"/>
                        <a14:foregroundMark x1="91232" y1="60425" x2="89810" y2="86293"/>
                        <a14:foregroundMark x1="74171" y1="55405" x2="77488" y2="59846"/>
                        <a14:backgroundMark x1="95261" y1="21236" x2="95261" y2="21236"/>
                        <a14:backgroundMark x1="95261" y1="21236" x2="95498" y2="4092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2845"/>
          <a:stretch/>
        </p:blipFill>
        <p:spPr>
          <a:xfrm>
            <a:off x="756875" y="785568"/>
            <a:ext cx="1177433" cy="1404171"/>
          </a:xfrm>
          <a:prstGeom prst="rect">
            <a:avLst/>
          </a:prstGeom>
        </p:spPr>
      </p:pic>
      <p:pic>
        <p:nvPicPr>
          <p:cNvPr id="8" name="Picture 7" descr="A graph paper with black text&#10;&#10;Description automatically generated">
            <a:extLst>
              <a:ext uri="{FF2B5EF4-FFF2-40B4-BE49-F238E27FC236}">
                <a16:creationId xmlns:a16="http://schemas.microsoft.com/office/drawing/2014/main" id="{55A3590F-D435-C08B-480E-AA9DDFC1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36" t="34786" r="19444"/>
          <a:stretch/>
        </p:blipFill>
        <p:spPr>
          <a:xfrm>
            <a:off x="7747620" y="2356407"/>
            <a:ext cx="3777498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59615" y="2670530"/>
            <a:ext cx="5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71610" y="2670530"/>
            <a:ext cx="5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3605" y="2670530"/>
            <a:ext cx="53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942387" y="1801555"/>
            <a:ext cx="559775" cy="77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900218" y="1953367"/>
            <a:ext cx="268166" cy="670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822" y="1067872"/>
            <a:ext cx="3711262" cy="49610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47620" y="879231"/>
            <a:ext cx="271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rimary" pitchFamily="50" charset="0"/>
              </a:rPr>
              <a:t>Remember a digit per box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464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FC36D2-415D-FA42-B2EF-83F63FA804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CFB0FE-ABD3-FB98-7B99-8DF3A3CBFAA3}"/>
              </a:ext>
            </a:extLst>
          </p:cNvPr>
          <p:cNvSpPr txBox="1"/>
          <p:nvPr/>
        </p:nvSpPr>
        <p:spPr>
          <a:xfrm>
            <a:off x="971526" y="111060"/>
            <a:ext cx="109875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chemeClr val="tx1"/>
                </a:solidFill>
                <a:latin typeface="Sassoon Primary" pitchFamily="50" charset="0"/>
                <a:cs typeface="Calibri" panose="020F0502020204030204" pitchFamily="34" charset="0"/>
              </a:rPr>
              <a:t>Recap </a:t>
            </a:r>
          </a:p>
          <a:p>
            <a:pPr marL="514350" indent="-514350" algn="ctr">
              <a:buFont typeface="+mj-lt"/>
              <a:buAutoNum type="arabicPeriod"/>
            </a:pPr>
            <a:endParaRPr lang="en-GB" sz="3600" b="1" u="sng" dirty="0">
              <a:solidFill>
                <a:schemeClr val="tx1"/>
              </a:solidFill>
              <a:effectLst/>
              <a:latin typeface="Sassoon Primary" pitchFamily="50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600" b="1" dirty="0">
                <a:solidFill>
                  <a:schemeClr val="tx1"/>
                </a:solidFill>
                <a:latin typeface="Sassoon Primary" pitchFamily="50" charset="0"/>
                <a:cs typeface="Calibri" panose="020F0502020204030204" pitchFamily="34" charset="0"/>
              </a:rPr>
              <a:t>What did we learn in our last lesson?</a:t>
            </a:r>
            <a:endParaRPr lang="en-GB" sz="2400" b="1" dirty="0">
              <a:latin typeface="Sassoon Primary" pitchFamily="50" charset="0"/>
            </a:endParaRPr>
          </a:p>
          <a:p>
            <a:endParaRPr lang="en-GB" sz="2400" b="1" dirty="0">
              <a:latin typeface="Helvetic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1923" y="4226843"/>
            <a:ext cx="82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rimary" pitchFamily="50" charset="0"/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4255411"/>
            <a:ext cx="82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rimary" pitchFamily="50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3385" y="2769714"/>
            <a:ext cx="1016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rimary" pitchFamily="50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2716692"/>
            <a:ext cx="1016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Sassoon Primary" pitchFamily="50" charset="0"/>
              </a:rPr>
              <a:t>8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5723" y="2910254"/>
            <a:ext cx="750277" cy="729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51485" y="4352192"/>
            <a:ext cx="750277" cy="729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2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FC36D2-415D-FA42-B2EF-83F63FA804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FB0FE-ABD3-FB98-7B99-8DF3A3CBFAA3}"/>
              </a:ext>
            </a:extLst>
          </p:cNvPr>
          <p:cNvSpPr txBox="1"/>
          <p:nvPr/>
        </p:nvSpPr>
        <p:spPr>
          <a:xfrm>
            <a:off x="742925" y="3065276"/>
            <a:ext cx="1098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Sassoon Primary" pitchFamily="50" charset="0"/>
                <a:cs typeface="Calibri" panose="020F0502020204030204" pitchFamily="34" charset="0"/>
              </a:rPr>
              <a:t>WALT: Order numbers to 10.</a:t>
            </a:r>
            <a:endParaRPr lang="en-GB" sz="2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7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FC36D2-415D-FA42-B2EF-83F63FA804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9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3593578" y="342119"/>
            <a:ext cx="554355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SassoonPrimaryInfant" pitchFamily="2" charset="0"/>
              </a:rPr>
              <a:t>Vocabulary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3DBA4-7AB5-AB42-A0A1-5B1AC02DA708}"/>
              </a:ext>
            </a:extLst>
          </p:cNvPr>
          <p:cNvSpPr/>
          <p:nvPr/>
        </p:nvSpPr>
        <p:spPr>
          <a:xfrm>
            <a:off x="831507" y="1455188"/>
            <a:ext cx="2185987" cy="12669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230C8482-3551-F841-929E-C2E2E77B1E94}"/>
              </a:ext>
            </a:extLst>
          </p:cNvPr>
          <p:cNvSpPr/>
          <p:nvPr/>
        </p:nvSpPr>
        <p:spPr>
          <a:xfrm>
            <a:off x="4831212" y="1281440"/>
            <a:ext cx="1995323" cy="1614487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assoon Primary" pitchFamily="50" charset="0"/>
              </a:rPr>
              <a:t>most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072477-C82C-414C-A69A-116551071CCE}"/>
              </a:ext>
            </a:extLst>
          </p:cNvPr>
          <p:cNvSpPr/>
          <p:nvPr/>
        </p:nvSpPr>
        <p:spPr>
          <a:xfrm>
            <a:off x="9232503" y="3413236"/>
            <a:ext cx="2430108" cy="16430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assoon Primary" pitchFamily="50" charset="0"/>
              </a:rPr>
              <a:t>same</a:t>
            </a: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6D589A4-A721-1D40-AB1C-72975D0B64A1}"/>
              </a:ext>
            </a:extLst>
          </p:cNvPr>
          <p:cNvSpPr/>
          <p:nvPr/>
        </p:nvSpPr>
        <p:spPr>
          <a:xfrm>
            <a:off x="831507" y="3462508"/>
            <a:ext cx="3603009" cy="2190851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assoon Primary" pitchFamily="50" charset="0"/>
              </a:rPr>
              <a:t>smallest</a:t>
            </a:r>
          </a:p>
        </p:txBody>
      </p:sp>
      <p:sp>
        <p:nvSpPr>
          <p:cNvPr id="11" name="Regular Pentagon 10">
            <a:extLst>
              <a:ext uri="{FF2B5EF4-FFF2-40B4-BE49-F238E27FC236}">
                <a16:creationId xmlns:a16="http://schemas.microsoft.com/office/drawing/2014/main" id="{62EE6622-A4FC-2849-ACEC-6F2C0ACD3345}"/>
              </a:ext>
            </a:extLst>
          </p:cNvPr>
          <p:cNvSpPr/>
          <p:nvPr/>
        </p:nvSpPr>
        <p:spPr>
          <a:xfrm>
            <a:off x="8711009" y="1111163"/>
            <a:ext cx="1954060" cy="1611014"/>
          </a:xfrm>
          <a:prstGeom prst="pent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assoon Primary" pitchFamily="50" charset="0"/>
              </a:rPr>
              <a:t>order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F6FC1-411D-D84F-BF74-3D50479C7107}"/>
              </a:ext>
            </a:extLst>
          </p:cNvPr>
          <p:cNvSpPr txBox="1"/>
          <p:nvPr/>
        </p:nvSpPr>
        <p:spPr>
          <a:xfrm>
            <a:off x="1066376" y="1685818"/>
            <a:ext cx="18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assoon Primary" pitchFamily="50" charset="0"/>
              </a:rPr>
              <a:t>Greatest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230C8482-3551-F841-929E-C2E2E77B1E94}"/>
              </a:ext>
            </a:extLst>
          </p:cNvPr>
          <p:cNvSpPr/>
          <p:nvPr/>
        </p:nvSpPr>
        <p:spPr>
          <a:xfrm>
            <a:off x="5161033" y="3492405"/>
            <a:ext cx="2945737" cy="1614487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assoon Primary" pitchFamily="50" charset="0"/>
              </a:rPr>
              <a:t>fewest</a:t>
            </a:r>
          </a:p>
        </p:txBody>
      </p:sp>
    </p:spTree>
    <p:extLst>
      <p:ext uri="{BB962C8B-B14F-4D97-AF65-F5344CB8AC3E}">
        <p14:creationId xmlns:p14="http://schemas.microsoft.com/office/powerpoint/2010/main" val="160752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" y="-6394"/>
            <a:ext cx="12205250" cy="6870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CD9A65-9216-778D-70F9-4C5816AFF6FA}"/>
                  </a:ext>
                </a:extLst>
              </p:cNvPr>
              <p:cNvSpPr txBox="1"/>
              <p:nvPr/>
            </p:nvSpPr>
            <p:spPr>
              <a:xfrm>
                <a:off x="2214957" y="562396"/>
                <a:ext cx="7525512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defTabSz="457200">
                  <a:buFontTx/>
                  <a:buAutoNum type="arabicParenR"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Are there more red or green cubes?</a:t>
                </a:r>
              </a:p>
              <a:p>
                <a:pPr defTabSz="457200"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defTabSz="457200"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defTabSz="457200"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539750" indent="-539750">
                  <a:buFontTx/>
                  <a:buAutoNum type="arabicParenR" startAt="2"/>
                  <a:defRPr/>
                </a:pPr>
                <a:r>
                  <a:rPr lang="en-GB" sz="2800" dirty="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in the circles.</a:t>
                </a:r>
              </a:p>
              <a:p>
                <a:pPr defTabSz="457200"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						4			6</a:t>
                </a:r>
              </a:p>
              <a:p>
                <a:pPr defTabSz="457200">
                  <a:defRPr/>
                </a:pPr>
                <a:endParaRPr lang="en-GB" sz="40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			4            2</a:t>
                </a:r>
              </a:p>
              <a:p>
                <a:pPr defTabSz="457200">
                  <a:defRPr/>
                </a:pPr>
                <a:endParaRPr lang="en-GB" sz="44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			2            6</a:t>
                </a:r>
              </a:p>
              <a:p>
                <a:pPr defTabSz="457200"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defTabSz="457200"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ACD9A65-9216-778D-70F9-4C5816AFF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957" y="562396"/>
                <a:ext cx="7525512" cy="6124754"/>
              </a:xfrm>
              <a:prstGeom prst="rect">
                <a:avLst/>
              </a:prstGeom>
              <a:blipFill>
                <a:blip r:embed="rId3"/>
                <a:stretch>
                  <a:fillRect l="-2105" t="-21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EA9D372-8CDE-976C-6B0C-B8D7AFE5F42D}"/>
              </a:ext>
            </a:extLst>
          </p:cNvPr>
          <p:cNvSpPr/>
          <p:nvPr/>
        </p:nvSpPr>
        <p:spPr>
          <a:xfrm>
            <a:off x="5510358" y="3002165"/>
            <a:ext cx="749939" cy="7499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416A1-6B0D-D48B-031D-B0E44C5DF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828" y="991625"/>
            <a:ext cx="500566" cy="707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B70442-6DDD-E588-37C5-5B1712A27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28" y="1595681"/>
            <a:ext cx="500566" cy="707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EBF2EF-4BAC-94D7-47EE-170D71EB3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839" y="991625"/>
            <a:ext cx="500566" cy="707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66322-FF61-A4B2-2BB7-124C539D0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850" y="991625"/>
            <a:ext cx="500566" cy="707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AAD5C-8B23-04DA-422B-68A2E02ED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839" y="1591079"/>
            <a:ext cx="500566" cy="707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4DAF5A-48FD-729B-7AA6-7349A604D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850" y="1586477"/>
            <a:ext cx="500566" cy="707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25589E-5D37-1941-2A91-09D98384E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861" y="1581875"/>
            <a:ext cx="500566" cy="707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52931-E81B-A77B-C67C-06EEFCCE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1872" y="1577273"/>
            <a:ext cx="500566" cy="7071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2994F53-FA09-D159-D49C-CC116D238DB0}"/>
              </a:ext>
            </a:extLst>
          </p:cNvPr>
          <p:cNvSpPr/>
          <p:nvPr/>
        </p:nvSpPr>
        <p:spPr>
          <a:xfrm>
            <a:off x="5510357" y="4082691"/>
            <a:ext cx="749939" cy="7499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F56CEA-50DB-704A-A30D-D3D1F3E0C759}"/>
              </a:ext>
            </a:extLst>
          </p:cNvPr>
          <p:cNvSpPr/>
          <p:nvPr/>
        </p:nvSpPr>
        <p:spPr>
          <a:xfrm>
            <a:off x="5506237" y="5163216"/>
            <a:ext cx="749939" cy="7499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4494368" y="111489"/>
            <a:ext cx="261274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 Primary" pitchFamily="50" charset="0"/>
              </a:rPr>
              <a:t>Need to know</a:t>
            </a:r>
          </a:p>
        </p:txBody>
      </p:sp>
    </p:spTree>
    <p:extLst>
      <p:ext uri="{BB962C8B-B14F-4D97-AF65-F5344CB8AC3E}">
        <p14:creationId xmlns:p14="http://schemas.microsoft.com/office/powerpoint/2010/main" val="252348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" y="-6394"/>
            <a:ext cx="12205250" cy="6870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1019E0-A570-8D70-745F-289668544CBF}"/>
                  </a:ext>
                </a:extLst>
              </p:cNvPr>
              <p:cNvSpPr txBox="1"/>
              <p:nvPr/>
            </p:nvSpPr>
            <p:spPr>
              <a:xfrm>
                <a:off x="2214957" y="562396"/>
                <a:ext cx="7525512" cy="6986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defTabSz="457200">
                  <a:buFontTx/>
                  <a:buAutoNum type="arabicParenR"/>
                  <a:defRPr/>
                </a:pPr>
                <a:r>
                  <a:rPr lang="en-GB" sz="280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Are there more red or green cubes?</a:t>
                </a:r>
              </a:p>
              <a:p>
                <a:pPr defTabSz="457200">
                  <a:defRPr/>
                </a:pPr>
                <a:endParaRPr lang="en-GB" sz="28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defTabSz="457200">
                  <a:defRPr/>
                </a:pPr>
                <a:endParaRPr lang="en-GB" sz="28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defTabSz="457200">
                  <a:defRPr/>
                </a:pPr>
                <a:endParaRPr lang="en-GB" sz="28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marL="539750" indent="-539750">
                  <a:buFontTx/>
                  <a:buAutoNum type="arabicParenR" startAt="2"/>
                  <a:defRPr/>
                </a:pPr>
                <a:r>
                  <a:rPr lang="en-GB" sz="280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>
                    <a:latin typeface="Comic Sans MS" panose="030F0702030302020204" pitchFamily="66" charset="0"/>
                  </a:rPr>
                  <a:t> in the circles.</a:t>
                </a:r>
              </a:p>
              <a:p>
                <a:pPr defTabSz="457200">
                  <a:defRPr/>
                </a:pPr>
                <a:endParaRPr lang="en-GB" sz="28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defTabSz="457200">
                  <a:defRPr/>
                </a:pPr>
                <a:r>
                  <a:rPr lang="en-GB" sz="280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						4			6</a:t>
                </a:r>
              </a:p>
              <a:p>
                <a:pPr defTabSz="457200">
                  <a:defRPr/>
                </a:pPr>
                <a:endParaRPr lang="en-GB" sz="40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>
                  <a:defRPr/>
                </a:pPr>
                <a:r>
                  <a:rPr lang="en-GB" sz="280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						4			2</a:t>
                </a:r>
              </a:p>
              <a:p>
                <a:pPr defTabSz="457200">
                  <a:defRPr/>
                </a:pPr>
                <a:endParaRPr lang="en-GB" sz="44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>
                  <a:defRPr/>
                </a:pPr>
                <a:r>
                  <a:rPr lang="en-GB" sz="280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						2			6</a:t>
                </a:r>
              </a:p>
              <a:p>
                <a:pPr defTabSz="457200">
                  <a:defRPr/>
                </a:pPr>
                <a:endParaRPr lang="en-GB" sz="28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  <a:p>
                <a:pPr defTabSz="457200">
                  <a:defRPr/>
                </a:pPr>
                <a:endParaRPr lang="en-GB" sz="2800">
                  <a:solidFill>
                    <a:prstClr val="black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1019E0-A570-8D70-745F-289668544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957" y="562396"/>
                <a:ext cx="7525512" cy="6986528"/>
              </a:xfrm>
              <a:prstGeom prst="rect">
                <a:avLst/>
              </a:prstGeom>
              <a:blipFill>
                <a:blip r:embed="rId3"/>
                <a:stretch>
                  <a:fillRect l="-2105" t="-1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7E9BF24-56AA-B948-0115-998449B1B4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018905" y="2095606"/>
            <a:ext cx="1145933" cy="2594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865FB4-549B-1B14-95D0-2E4B23E278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012816" y="3183347"/>
            <a:ext cx="1145933" cy="2594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53A8B-654B-E067-6487-46695AAD9A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012816" y="4271089"/>
            <a:ext cx="1145933" cy="2594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4C8B8-4DB2-13F9-EAC8-7D53F28362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507098" y="2095606"/>
            <a:ext cx="1145933" cy="2594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BB8FC-B31E-3616-62F7-EF405ADD2E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501009" y="3183347"/>
            <a:ext cx="1145933" cy="2594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D88CE-E8C9-23AE-14E7-1F586B0238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501009" y="4271089"/>
            <a:ext cx="1145933" cy="259474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AD177E5-12CB-0EE3-2974-72DB93E63F7D}"/>
              </a:ext>
            </a:extLst>
          </p:cNvPr>
          <p:cNvSpPr/>
          <p:nvPr/>
        </p:nvSpPr>
        <p:spPr>
          <a:xfrm>
            <a:off x="2429341" y="2968775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848AE1-3F41-84CC-A083-0B5E7A33BB0A}"/>
              </a:ext>
            </a:extLst>
          </p:cNvPr>
          <p:cNvSpPr/>
          <p:nvPr/>
        </p:nvSpPr>
        <p:spPr>
          <a:xfrm>
            <a:off x="2923977" y="2968775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45B439-6221-9DD0-5B7B-741592198262}"/>
              </a:ext>
            </a:extLst>
          </p:cNvPr>
          <p:cNvSpPr/>
          <p:nvPr/>
        </p:nvSpPr>
        <p:spPr>
          <a:xfrm>
            <a:off x="3405218" y="2968775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52980C-40A9-8284-9A12-B9ABFF9AEB9E}"/>
              </a:ext>
            </a:extLst>
          </p:cNvPr>
          <p:cNvSpPr/>
          <p:nvPr/>
        </p:nvSpPr>
        <p:spPr>
          <a:xfrm>
            <a:off x="3892359" y="2968775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86C182-B612-51AE-11D4-C90DA0CBC92A}"/>
              </a:ext>
            </a:extLst>
          </p:cNvPr>
          <p:cNvSpPr/>
          <p:nvPr/>
        </p:nvSpPr>
        <p:spPr>
          <a:xfrm>
            <a:off x="6918781" y="3454732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7B9A03-CCF2-7F78-9470-64BA70687FC2}"/>
              </a:ext>
            </a:extLst>
          </p:cNvPr>
          <p:cNvSpPr/>
          <p:nvPr/>
        </p:nvSpPr>
        <p:spPr>
          <a:xfrm>
            <a:off x="6922704" y="2974192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52CC06-88E9-6038-1ED9-EB4910FAFE98}"/>
              </a:ext>
            </a:extLst>
          </p:cNvPr>
          <p:cNvSpPr/>
          <p:nvPr/>
        </p:nvSpPr>
        <p:spPr>
          <a:xfrm>
            <a:off x="7405542" y="2974192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1C947E-1465-BBB9-A985-CED1F30EA6C9}"/>
              </a:ext>
            </a:extLst>
          </p:cNvPr>
          <p:cNvSpPr/>
          <p:nvPr/>
        </p:nvSpPr>
        <p:spPr>
          <a:xfrm>
            <a:off x="7892682" y="2974192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41884FF-E87B-9C1B-A44B-FD6C0AFF7F0A}"/>
              </a:ext>
            </a:extLst>
          </p:cNvPr>
          <p:cNvSpPr/>
          <p:nvPr/>
        </p:nvSpPr>
        <p:spPr>
          <a:xfrm>
            <a:off x="8373924" y="2974192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978D30-3895-5C42-983A-AF8F226153E0}"/>
              </a:ext>
            </a:extLst>
          </p:cNvPr>
          <p:cNvSpPr/>
          <p:nvPr/>
        </p:nvSpPr>
        <p:spPr>
          <a:xfrm>
            <a:off x="5510358" y="3002165"/>
            <a:ext cx="749939" cy="7499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E8E7CB8-3F86-2EBC-6C94-29B854965530}"/>
              </a:ext>
            </a:extLst>
          </p:cNvPr>
          <p:cNvSpPr/>
          <p:nvPr/>
        </p:nvSpPr>
        <p:spPr>
          <a:xfrm>
            <a:off x="8868608" y="2971333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346B65-FFFB-1119-9F1F-C8B0BAA24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828" y="991625"/>
            <a:ext cx="500566" cy="7071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0CC381-F54A-B4FC-265E-92FE0DBCD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828" y="1595681"/>
            <a:ext cx="500566" cy="7071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7C3821-4AC8-561C-4FAA-4291F3334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839" y="991625"/>
            <a:ext cx="500566" cy="7071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FBC57E-875B-0BC8-DA71-0F83D76AD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850" y="991625"/>
            <a:ext cx="500566" cy="7071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919654-1E21-1968-8D34-C563BA44D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839" y="1591079"/>
            <a:ext cx="500566" cy="7071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4BF461-2952-3B84-AFDB-AF199B103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850" y="1586477"/>
            <a:ext cx="500566" cy="7071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1342B5-CD7B-156C-42F2-834AFE0FC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861" y="1581875"/>
            <a:ext cx="500566" cy="7071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23488E-A2F9-43F2-7776-C5FF27DA4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1872" y="1577273"/>
            <a:ext cx="500566" cy="707176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27D3469-B429-3540-5636-AF70E972B7FB}"/>
              </a:ext>
            </a:extLst>
          </p:cNvPr>
          <p:cNvSpPr/>
          <p:nvPr/>
        </p:nvSpPr>
        <p:spPr>
          <a:xfrm>
            <a:off x="5510357" y="4082691"/>
            <a:ext cx="749939" cy="7499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152EEDA-F95E-0532-6E5D-570CA96D3409}"/>
              </a:ext>
            </a:extLst>
          </p:cNvPr>
          <p:cNvSpPr/>
          <p:nvPr/>
        </p:nvSpPr>
        <p:spPr>
          <a:xfrm>
            <a:off x="5506237" y="5163216"/>
            <a:ext cx="749939" cy="7499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46CB9E-E3FE-7B41-D7A1-56F18C078864}"/>
              </a:ext>
            </a:extLst>
          </p:cNvPr>
          <p:cNvSpPr/>
          <p:nvPr/>
        </p:nvSpPr>
        <p:spPr>
          <a:xfrm>
            <a:off x="2429341" y="4056850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793F94-DA6D-42C7-6840-A61F779A9854}"/>
              </a:ext>
            </a:extLst>
          </p:cNvPr>
          <p:cNvSpPr/>
          <p:nvPr/>
        </p:nvSpPr>
        <p:spPr>
          <a:xfrm>
            <a:off x="2923977" y="4056850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C9FFD3B-6B43-3569-B895-A355E29C8666}"/>
              </a:ext>
            </a:extLst>
          </p:cNvPr>
          <p:cNvSpPr/>
          <p:nvPr/>
        </p:nvSpPr>
        <p:spPr>
          <a:xfrm>
            <a:off x="3405218" y="4056850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A9440E1-60A5-646B-AD17-82DED56999EB}"/>
              </a:ext>
            </a:extLst>
          </p:cNvPr>
          <p:cNvSpPr/>
          <p:nvPr/>
        </p:nvSpPr>
        <p:spPr>
          <a:xfrm>
            <a:off x="3892359" y="4056850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7AA5FD-7799-6F98-4186-1C7766D97333}"/>
              </a:ext>
            </a:extLst>
          </p:cNvPr>
          <p:cNvSpPr/>
          <p:nvPr/>
        </p:nvSpPr>
        <p:spPr>
          <a:xfrm>
            <a:off x="6922704" y="4056850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4B894C3-6637-C813-C16C-103E444AEB7C}"/>
              </a:ext>
            </a:extLst>
          </p:cNvPr>
          <p:cNvSpPr/>
          <p:nvPr/>
        </p:nvSpPr>
        <p:spPr>
          <a:xfrm>
            <a:off x="7405542" y="4056850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FF9ECB6-921E-C465-A48B-F5FCCCB12DE5}"/>
              </a:ext>
            </a:extLst>
          </p:cNvPr>
          <p:cNvSpPr/>
          <p:nvPr/>
        </p:nvSpPr>
        <p:spPr>
          <a:xfrm>
            <a:off x="2429341" y="5152086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C802BCF-C975-0C6F-FCFC-00A7FF31491D}"/>
              </a:ext>
            </a:extLst>
          </p:cNvPr>
          <p:cNvSpPr/>
          <p:nvPr/>
        </p:nvSpPr>
        <p:spPr>
          <a:xfrm>
            <a:off x="2923977" y="5152086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985B922-F8F0-3398-0739-E11E5EE9CA45}"/>
              </a:ext>
            </a:extLst>
          </p:cNvPr>
          <p:cNvSpPr/>
          <p:nvPr/>
        </p:nvSpPr>
        <p:spPr>
          <a:xfrm>
            <a:off x="6918781" y="5626245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4925186-4116-4B5F-2E29-97C34591302E}"/>
              </a:ext>
            </a:extLst>
          </p:cNvPr>
          <p:cNvSpPr/>
          <p:nvPr/>
        </p:nvSpPr>
        <p:spPr>
          <a:xfrm>
            <a:off x="6922704" y="5152086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415071E-8FC2-D669-F8D6-56716D562E72}"/>
              </a:ext>
            </a:extLst>
          </p:cNvPr>
          <p:cNvSpPr/>
          <p:nvPr/>
        </p:nvSpPr>
        <p:spPr>
          <a:xfrm>
            <a:off x="7405542" y="5152086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5587BFE-48EF-4FD1-AC9E-8C97E6960230}"/>
              </a:ext>
            </a:extLst>
          </p:cNvPr>
          <p:cNvSpPr/>
          <p:nvPr/>
        </p:nvSpPr>
        <p:spPr>
          <a:xfrm>
            <a:off x="7892682" y="5152086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3EE2B9-F156-9562-E918-9E602968DF68}"/>
              </a:ext>
            </a:extLst>
          </p:cNvPr>
          <p:cNvSpPr/>
          <p:nvPr/>
        </p:nvSpPr>
        <p:spPr>
          <a:xfrm>
            <a:off x="8373924" y="5152086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71E6730-B8FB-28A0-A74A-D15FB86FAC32}"/>
              </a:ext>
            </a:extLst>
          </p:cNvPr>
          <p:cNvSpPr/>
          <p:nvPr/>
        </p:nvSpPr>
        <p:spPr>
          <a:xfrm>
            <a:off x="8868608" y="5152086"/>
            <a:ext cx="358896" cy="35889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AF622A-3220-EEC2-44EA-56CB5627BA93}"/>
                  </a:ext>
                </a:extLst>
              </p:cNvPr>
              <p:cNvSpPr txBox="1"/>
              <p:nvPr/>
            </p:nvSpPr>
            <p:spPr>
              <a:xfrm>
                <a:off x="5553396" y="3046600"/>
                <a:ext cx="749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AF622A-3220-EEC2-44EA-56CB5627B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396" y="3046600"/>
                <a:ext cx="74993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6061109-FA47-B86E-0AB7-FC94B16DD279}"/>
                  </a:ext>
                </a:extLst>
              </p:cNvPr>
              <p:cNvSpPr txBox="1"/>
              <p:nvPr/>
            </p:nvSpPr>
            <p:spPr>
              <a:xfrm>
                <a:off x="5593073" y="4139104"/>
                <a:ext cx="749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6061109-FA47-B86E-0AB7-FC94B16DD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073" y="4139104"/>
                <a:ext cx="74993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6DBD779-80CB-C83E-DDE0-ADC195403547}"/>
                  </a:ext>
                </a:extLst>
              </p:cNvPr>
              <p:cNvSpPr txBox="1"/>
              <p:nvPr/>
            </p:nvSpPr>
            <p:spPr>
              <a:xfrm>
                <a:off x="5562978" y="5245797"/>
                <a:ext cx="7499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6DBD779-80CB-C83E-DDE0-ADC195403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978" y="5245797"/>
                <a:ext cx="74993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F8185315-F483-2B6D-2BB3-DF01F0458F1D}"/>
              </a:ext>
            </a:extLst>
          </p:cNvPr>
          <p:cNvSpPr txBox="1"/>
          <p:nvPr/>
        </p:nvSpPr>
        <p:spPr>
          <a:xfrm>
            <a:off x="7368750" y="1343814"/>
            <a:ext cx="135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chemeClr val="accent1"/>
                </a:solidFill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4494368" y="111489"/>
            <a:ext cx="261274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 Primary" pitchFamily="50" charset="0"/>
              </a:rPr>
              <a:t>Need to know</a:t>
            </a:r>
          </a:p>
        </p:txBody>
      </p:sp>
    </p:spTree>
    <p:extLst>
      <p:ext uri="{BB962C8B-B14F-4D97-AF65-F5344CB8AC3E}">
        <p14:creationId xmlns:p14="http://schemas.microsoft.com/office/powerpoint/2010/main" val="4971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306</Words>
  <Application>Microsoft Macintosh PowerPoint</Application>
  <PresentationFormat>Widescreen</PresentationFormat>
  <Paragraphs>116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Helvetica</vt:lpstr>
      <vt:lpstr>Sassoon Primary</vt:lpstr>
      <vt:lpstr>SassoonPrimaryInfant</vt:lpstr>
      <vt:lpstr>Sen</vt:lpstr>
      <vt:lpstr>Office Theme</vt:lpstr>
      <vt:lpstr>Resources we use in 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Truro and Penwith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we use in Maths</dc:title>
  <dc:creator>Holly Catterall</dc:creator>
  <cp:lastModifiedBy>Christine Simpson-Edmands</cp:lastModifiedBy>
  <cp:revision>10</cp:revision>
  <dcterms:created xsi:type="dcterms:W3CDTF">2023-10-01T13:12:46Z</dcterms:created>
  <dcterms:modified xsi:type="dcterms:W3CDTF">2023-10-09T09:19:06Z</dcterms:modified>
</cp:coreProperties>
</file>