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notesMasterIdLst>
    <p:notesMasterId r:id="rId26"/>
  </p:notesMasterIdLst>
  <p:sldIdLst>
    <p:sldId id="339" r:id="rId9"/>
    <p:sldId id="340" r:id="rId10"/>
    <p:sldId id="341" r:id="rId11"/>
    <p:sldId id="342" r:id="rId12"/>
    <p:sldId id="343" r:id="rId13"/>
    <p:sldId id="344" r:id="rId14"/>
    <p:sldId id="267" r:id="rId15"/>
    <p:sldId id="269" r:id="rId16"/>
    <p:sldId id="285" r:id="rId17"/>
    <p:sldId id="320" r:id="rId18"/>
    <p:sldId id="334" r:id="rId19"/>
    <p:sldId id="326" r:id="rId20"/>
    <p:sldId id="327" r:id="rId21"/>
    <p:sldId id="336" r:id="rId22"/>
    <p:sldId id="345" r:id="rId23"/>
    <p:sldId id="346" r:id="rId24"/>
    <p:sldId id="34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78B5"/>
    <a:srgbClr val="AFD233"/>
    <a:srgbClr val="F8931C"/>
    <a:srgbClr val="58C1B8"/>
    <a:srgbClr val="EE684B"/>
    <a:srgbClr val="002B61"/>
    <a:srgbClr val="EE787E"/>
    <a:srgbClr val="FFE395"/>
    <a:srgbClr val="C7DFB3"/>
    <a:srgbClr val="DF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7D572C-DB6E-42C0-B5E9-049F8F4111C2}" v="251" dt="2023-08-14T14:26:23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317"/>
    <p:restoredTop sz="96327"/>
  </p:normalViewPr>
  <p:slideViewPr>
    <p:cSldViewPr snapToGrid="0">
      <p:cViewPr varScale="1">
        <p:scale>
          <a:sx n="87" d="100"/>
          <a:sy n="87" d="100"/>
        </p:scale>
        <p:origin x="79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75AAD-C732-4418-A23D-86CCDF70DA42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80FCD-C925-440F-93BA-C4391C311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03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7415e5af9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57415e5af9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607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7415e5af9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57415e5af9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086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7415e5af9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57415e5af9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621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7415e5af9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57415e5af9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5191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7415e5af9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57415e5af9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7349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7415e5af9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57415e5af9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901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AD8B36-20CE-25F0-81F5-40A3FDD2F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343C04-D890-F09E-C578-DDE3914CF2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CB1716-FE94-8015-037B-8383140F4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5DF854-7567-8B52-A822-DB129EFDE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711723-915E-700E-4521-DEF85260A1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22FACE-55BC-9E25-13C2-2944B88B51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2FED21-E7C4-C5A8-2FA9-17FF6500D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F2F050-6A0C-C2D8-FCC0-8DB8F51B04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8021F0-F8B8-A965-A375-B88FEAC7A1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F4AFA8-DC96-452A-D9EC-7AA5CFC79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1_Title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3"/>
          <p:cNvSpPr txBox="1">
            <a:spLocks noGrp="1"/>
          </p:cNvSpPr>
          <p:nvPr>
            <p:ph type="title"/>
          </p:nvPr>
        </p:nvSpPr>
        <p:spPr>
          <a:xfrm>
            <a:off x="1596788" y="2005712"/>
            <a:ext cx="5950500" cy="17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Sen"/>
              <a:buNone/>
              <a:defRPr sz="66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155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4DFCFA-1004-0584-DDD6-844001DCF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DA4AD4-E97D-6C77-6170-2EEFF206AC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684A5F-C708-B16A-9F9A-BA4C2ADC69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01BDFE-493D-41DD-C3F3-2324762093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6AF913-4136-CA0F-B634-1646455FD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089DB6-A2A3-B881-67CA-B463A15D5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F14BAD-F92D-628F-BDE1-4CC64E6EF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33916E-4734-4EF9-41E1-0170846ECA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2C2DD5-4E66-4680-138D-54C245181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7F7406-0F0C-D985-7586-B26DF3F8FB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78372B-2D8D-CCA8-6A4A-3B77C290B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4AD59A-9F77-26A9-D15B-4F51ABC5E4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747B9A-9F49-38DE-6AED-2456C68875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966F5F-DE5C-0BF5-05C5-0836847F1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CD97D3-0071-4F5A-4E6A-9E2FE16BC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A32D67-A7A0-6AAC-4A39-6605AFD63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3CEB4E-030C-73D5-0ECF-431546C998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BA752F-BF29-BF78-BED3-470CB74B2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BD7F25-DF36-61E9-C91D-EDF6060D9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629C3E-6E1F-5683-99D5-1B188649DF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F06D0C-EB68-0A55-F856-6ACDF8C82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BB7488-A99D-AA36-AD40-E1A4899984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FB886A-FD0A-A8B5-4DB6-E8AC9B361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21A055-ECF2-6426-404A-6ABCDCBBD0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493FAB-263C-ABE9-A331-3581C9749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CA9969-2B13-6641-0A64-3069777E0F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87930A-5E75-E31F-7FDB-619D57B0A9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775518-83E7-54E7-5B2F-A53B721B2C0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210B42-F88F-6EFD-0BC0-1832585F09D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6F190E-06A1-B355-6291-17744D4C97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D36D82-3677-E186-0E25-FF2925C52F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s and maths materials&#10;&#10;Description automatically generated with low confidence">
            <a:extLst>
              <a:ext uri="{FF2B5EF4-FFF2-40B4-BE49-F238E27FC236}">
                <a16:creationId xmlns:a16="http://schemas.microsoft.com/office/drawing/2014/main" id="{C89B014B-52BC-646F-E353-778A85718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23"/>
            <a:ext cx="8969543" cy="500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19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91A15A6-C4F6-CA90-189F-82891A7BA925}"/>
              </a:ext>
            </a:extLst>
          </p:cNvPr>
          <p:cNvSpPr txBox="1"/>
          <p:nvPr/>
        </p:nvSpPr>
        <p:spPr>
          <a:xfrm>
            <a:off x="6259615" y="1754603"/>
            <a:ext cx="245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80,000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A1C6EF-55DF-31E1-0F7A-713C00772E9F}"/>
              </a:ext>
            </a:extLst>
          </p:cNvPr>
          <p:cNvSpPr txBox="1"/>
          <p:nvPr/>
        </p:nvSpPr>
        <p:spPr>
          <a:xfrm>
            <a:off x="542036" y="1762837"/>
            <a:ext cx="6238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Round 84,000 to the nearest 10,000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D01A1B-DD6A-CE96-AB4E-F39657626FD0}"/>
              </a:ext>
            </a:extLst>
          </p:cNvPr>
          <p:cNvSpPr/>
          <p:nvPr/>
        </p:nvSpPr>
        <p:spPr>
          <a:xfrm>
            <a:off x="2050987" y="1844585"/>
            <a:ext cx="238125" cy="4048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64117B-4A92-DA49-D19E-A34E5400869B}"/>
              </a:ext>
            </a:extLst>
          </p:cNvPr>
          <p:cNvSpPr txBox="1"/>
          <p:nvPr/>
        </p:nvSpPr>
        <p:spPr>
          <a:xfrm>
            <a:off x="6259615" y="2681703"/>
            <a:ext cx="245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70,000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798E3B-C42A-3F14-4E38-1FBA6CF6CF1E}"/>
              </a:ext>
            </a:extLst>
          </p:cNvPr>
          <p:cNvSpPr txBox="1"/>
          <p:nvPr/>
        </p:nvSpPr>
        <p:spPr>
          <a:xfrm>
            <a:off x="542036" y="2689937"/>
            <a:ext cx="6238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Round 65,124 to the nearest 10,000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DA7C24-0B77-E4F5-AFC4-DA445B0D0A0D}"/>
              </a:ext>
            </a:extLst>
          </p:cNvPr>
          <p:cNvSpPr/>
          <p:nvPr/>
        </p:nvSpPr>
        <p:spPr>
          <a:xfrm>
            <a:off x="2050987" y="2771685"/>
            <a:ext cx="238125" cy="4048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71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FF2458-C10F-6B95-252B-52911AA47DE4}"/>
              </a:ext>
            </a:extLst>
          </p:cNvPr>
          <p:cNvSpPr txBox="1"/>
          <p:nvPr/>
        </p:nvSpPr>
        <p:spPr>
          <a:xfrm>
            <a:off x="5739133" y="1485434"/>
            <a:ext cx="245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50,000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537D60-D4BB-BD03-106A-BAC95F41BC9B}"/>
              </a:ext>
            </a:extLst>
          </p:cNvPr>
          <p:cNvSpPr txBox="1"/>
          <p:nvPr/>
        </p:nvSpPr>
        <p:spPr>
          <a:xfrm>
            <a:off x="756412" y="865324"/>
            <a:ext cx="6238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Round 45,000 to the nearest 10,000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5FE6CD-0EBA-6A23-5BEE-F62C8B38C61D}"/>
              </a:ext>
            </a:extLst>
          </p:cNvPr>
          <p:cNvSpPr/>
          <p:nvPr/>
        </p:nvSpPr>
        <p:spPr>
          <a:xfrm>
            <a:off x="2184424" y="955304"/>
            <a:ext cx="238125" cy="4048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2534D-2168-040A-3EA3-C6CE1DC423AD}"/>
              </a:ext>
            </a:extLst>
          </p:cNvPr>
          <p:cNvSpPr txBox="1"/>
          <p:nvPr/>
        </p:nvSpPr>
        <p:spPr>
          <a:xfrm>
            <a:off x="5728129" y="3326447"/>
            <a:ext cx="245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40,000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7B5FCD-A839-D889-924F-2F0E4C37AA52}"/>
              </a:ext>
            </a:extLst>
          </p:cNvPr>
          <p:cNvSpPr txBox="1"/>
          <p:nvPr/>
        </p:nvSpPr>
        <p:spPr>
          <a:xfrm>
            <a:off x="756412" y="2741221"/>
            <a:ext cx="6238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Round 42,989 to the nearest 10,000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FC7A13-EA16-C214-2F12-AF515B629F58}"/>
              </a:ext>
            </a:extLst>
          </p:cNvPr>
          <p:cNvSpPr/>
          <p:nvPr/>
        </p:nvSpPr>
        <p:spPr>
          <a:xfrm>
            <a:off x="2194600" y="2826093"/>
            <a:ext cx="238125" cy="4048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BEC5B1-DCBD-9A38-C4A6-B4CAD67CAFB7}"/>
              </a:ext>
            </a:extLst>
          </p:cNvPr>
          <p:cNvSpPr txBox="1"/>
          <p:nvPr/>
        </p:nvSpPr>
        <p:spPr>
          <a:xfrm>
            <a:off x="5731905" y="5157655"/>
            <a:ext cx="245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00,000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36244-8DCF-7F05-8848-3F6858E8198A}"/>
              </a:ext>
            </a:extLst>
          </p:cNvPr>
          <p:cNvSpPr txBox="1"/>
          <p:nvPr/>
        </p:nvSpPr>
        <p:spPr>
          <a:xfrm>
            <a:off x="756412" y="4617118"/>
            <a:ext cx="6238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Round 3,606 to the nearest 10,000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A54AC6-0301-A957-1B50-5B1E1C698CCB}"/>
              </a:ext>
            </a:extLst>
          </p:cNvPr>
          <p:cNvSpPr/>
          <p:nvPr/>
        </p:nvSpPr>
        <p:spPr>
          <a:xfrm>
            <a:off x="1985148" y="4707098"/>
            <a:ext cx="238125" cy="4048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2FDD58-7665-90C5-3139-7F495CA3432A}"/>
              </a:ext>
            </a:extLst>
          </p:cNvPr>
          <p:cNvSpPr txBox="1"/>
          <p:nvPr/>
        </p:nvSpPr>
        <p:spPr>
          <a:xfrm>
            <a:off x="5731905" y="5157655"/>
            <a:ext cx="245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4870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7" grpId="0" animBg="1"/>
      <p:bldP spid="8" grpId="0"/>
      <p:bldP spid="8" grpId="1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1A952F-51AA-89F9-7B51-3AE79FF02833}"/>
              </a:ext>
            </a:extLst>
          </p:cNvPr>
          <p:cNvSpPr txBox="1"/>
          <p:nvPr/>
        </p:nvSpPr>
        <p:spPr>
          <a:xfrm>
            <a:off x="692798" y="608785"/>
            <a:ext cx="7368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Which numbers round to 90,000 when rounded to the nearest 10,000?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73987-4E9E-C9ED-FB46-6B8E0AAC9444}"/>
              </a:ext>
            </a:extLst>
          </p:cNvPr>
          <p:cNvSpPr txBox="1"/>
          <p:nvPr/>
        </p:nvSpPr>
        <p:spPr>
          <a:xfrm>
            <a:off x="5758693" y="1905631"/>
            <a:ext cx="145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79,985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12938-1949-D0D8-CF16-B26AACD3DC63}"/>
              </a:ext>
            </a:extLst>
          </p:cNvPr>
          <p:cNvSpPr txBox="1"/>
          <p:nvPr/>
        </p:nvSpPr>
        <p:spPr>
          <a:xfrm>
            <a:off x="3798743" y="3036434"/>
            <a:ext cx="145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85,000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B7AD77-16E0-D00B-332B-7724B854E0B0}"/>
              </a:ext>
            </a:extLst>
          </p:cNvPr>
          <p:cNvSpPr txBox="1"/>
          <p:nvPr/>
        </p:nvSpPr>
        <p:spPr>
          <a:xfrm>
            <a:off x="5758693" y="4167237"/>
            <a:ext cx="145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94,935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717D96-25F0-7E3F-D7DE-83CCFF610254}"/>
              </a:ext>
            </a:extLst>
          </p:cNvPr>
          <p:cNvSpPr txBox="1"/>
          <p:nvPr/>
        </p:nvSpPr>
        <p:spPr>
          <a:xfrm>
            <a:off x="1840995" y="1905631"/>
            <a:ext cx="145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99,999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C117BC-80FC-14A9-5B1E-0371C806D535}"/>
              </a:ext>
            </a:extLst>
          </p:cNvPr>
          <p:cNvSpPr/>
          <p:nvPr/>
        </p:nvSpPr>
        <p:spPr>
          <a:xfrm>
            <a:off x="3661268" y="2906650"/>
            <a:ext cx="1548312" cy="83293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2E9EC2-8878-D95A-F662-490827032AD6}"/>
              </a:ext>
            </a:extLst>
          </p:cNvPr>
          <p:cNvSpPr/>
          <p:nvPr/>
        </p:nvSpPr>
        <p:spPr>
          <a:xfrm>
            <a:off x="5648426" y="4006568"/>
            <a:ext cx="1548312" cy="83293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F32FB-2D14-B73C-6D1B-B471CD140E54}"/>
              </a:ext>
            </a:extLst>
          </p:cNvPr>
          <p:cNvSpPr txBox="1"/>
          <p:nvPr/>
        </p:nvSpPr>
        <p:spPr>
          <a:xfrm>
            <a:off x="5864380" y="2367186"/>
            <a:ext cx="145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80,000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59DCA8-021C-C83E-D044-A940C4C3CF63}"/>
              </a:ext>
            </a:extLst>
          </p:cNvPr>
          <p:cNvSpPr txBox="1"/>
          <p:nvPr/>
        </p:nvSpPr>
        <p:spPr>
          <a:xfrm>
            <a:off x="1922883" y="4167237"/>
            <a:ext cx="145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8,733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6D1176-1749-B20F-319B-1F4328440A36}"/>
              </a:ext>
            </a:extLst>
          </p:cNvPr>
          <p:cNvSpPr txBox="1"/>
          <p:nvPr/>
        </p:nvSpPr>
        <p:spPr>
          <a:xfrm>
            <a:off x="1854643" y="4777015"/>
            <a:ext cx="145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2B2FCB-241A-E7C5-263B-967AC5ACFA82}"/>
              </a:ext>
            </a:extLst>
          </p:cNvPr>
          <p:cNvSpPr txBox="1"/>
          <p:nvPr/>
        </p:nvSpPr>
        <p:spPr>
          <a:xfrm>
            <a:off x="1813699" y="2367186"/>
            <a:ext cx="145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100,000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9575BB-D75D-9940-62D4-CF649FFE09BC}"/>
              </a:ext>
            </a:extLst>
          </p:cNvPr>
          <p:cNvSpPr txBox="1"/>
          <p:nvPr/>
        </p:nvSpPr>
        <p:spPr>
          <a:xfrm>
            <a:off x="3853403" y="3685500"/>
            <a:ext cx="145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90,000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7D454C-AD7A-CBEB-C328-22AA9BDAFE7B}"/>
              </a:ext>
            </a:extLst>
          </p:cNvPr>
          <p:cNvSpPr txBox="1"/>
          <p:nvPr/>
        </p:nvSpPr>
        <p:spPr>
          <a:xfrm>
            <a:off x="5871139" y="4777015"/>
            <a:ext cx="145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90,000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D4416B-EBFD-81AC-534A-609AE585E097}"/>
              </a:ext>
            </a:extLst>
          </p:cNvPr>
          <p:cNvSpPr txBox="1"/>
          <p:nvPr/>
        </p:nvSpPr>
        <p:spPr>
          <a:xfrm>
            <a:off x="248651" y="176463"/>
            <a:ext cx="2915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Guided Practice</a:t>
            </a:r>
          </a:p>
        </p:txBody>
      </p:sp>
    </p:spTree>
    <p:extLst>
      <p:ext uri="{BB962C8B-B14F-4D97-AF65-F5344CB8AC3E}">
        <p14:creationId xmlns:p14="http://schemas.microsoft.com/office/powerpoint/2010/main" val="207357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2">
            <a:extLst>
              <a:ext uri="{FF2B5EF4-FFF2-40B4-BE49-F238E27FC236}">
                <a16:creationId xmlns:a16="http://schemas.microsoft.com/office/drawing/2014/main" id="{DCC0AF63-8CD0-9A6C-0ABB-5A56592CDAE7}"/>
              </a:ext>
            </a:extLst>
          </p:cNvPr>
          <p:cNvSpPr/>
          <p:nvPr/>
        </p:nvSpPr>
        <p:spPr>
          <a:xfrm>
            <a:off x="3038795" y="672804"/>
            <a:ext cx="4766411" cy="1349620"/>
          </a:xfrm>
          <a:prstGeom prst="wedgeRoundRectCallout">
            <a:avLst>
              <a:gd name="adj1" fmla="val -66817"/>
              <a:gd name="adj2" fmla="val 16137"/>
              <a:gd name="adj3" fmla="val 16667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My number is 20,000 when I round it to the nearest 10,000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10C3E5-8007-193A-F288-BFD91C212A35}"/>
              </a:ext>
            </a:extLst>
          </p:cNvPr>
          <p:cNvGrpSpPr/>
          <p:nvPr/>
        </p:nvGrpSpPr>
        <p:grpSpPr>
          <a:xfrm>
            <a:off x="709201" y="4348297"/>
            <a:ext cx="7147204" cy="606183"/>
            <a:chOff x="224018" y="4244808"/>
            <a:chExt cx="7769347" cy="65894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6AFACDB-2186-9FE5-4799-4393FE2F8877}"/>
                </a:ext>
              </a:extLst>
            </p:cNvPr>
            <p:cNvCxnSpPr/>
            <p:nvPr/>
          </p:nvCxnSpPr>
          <p:spPr>
            <a:xfrm>
              <a:off x="224018" y="4560962"/>
              <a:ext cx="7769347" cy="2801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BF369C3-6BD8-6777-A7E9-70E3637CF29B}"/>
                </a:ext>
              </a:extLst>
            </p:cNvPr>
            <p:cNvCxnSpPr/>
            <p:nvPr/>
          </p:nvCxnSpPr>
          <p:spPr>
            <a:xfrm>
              <a:off x="224018" y="4244808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C70100-76F4-5839-E9CA-D5738059D11C}"/>
                </a:ext>
              </a:extLst>
            </p:cNvPr>
            <p:cNvCxnSpPr/>
            <p:nvPr/>
          </p:nvCxnSpPr>
          <p:spPr>
            <a:xfrm>
              <a:off x="999407" y="4244808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C20724F-9E99-273D-54A6-8CFB873276DC}"/>
                </a:ext>
              </a:extLst>
            </p:cNvPr>
            <p:cNvCxnSpPr/>
            <p:nvPr/>
          </p:nvCxnSpPr>
          <p:spPr>
            <a:xfrm>
              <a:off x="7977906" y="4244808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9496B79-884D-5618-3A26-1D63FA931117}"/>
                </a:ext>
              </a:extLst>
            </p:cNvPr>
            <p:cNvCxnSpPr/>
            <p:nvPr/>
          </p:nvCxnSpPr>
          <p:spPr>
            <a:xfrm>
              <a:off x="1774796" y="4244808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0F9466D-4448-6FBF-82B0-DE8032590420}"/>
                </a:ext>
              </a:extLst>
            </p:cNvPr>
            <p:cNvCxnSpPr/>
            <p:nvPr/>
          </p:nvCxnSpPr>
          <p:spPr>
            <a:xfrm>
              <a:off x="3325574" y="4244808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E48E11B-11CE-8618-29D4-C9B23529A6AD}"/>
                </a:ext>
              </a:extLst>
            </p:cNvPr>
            <p:cNvCxnSpPr/>
            <p:nvPr/>
          </p:nvCxnSpPr>
          <p:spPr>
            <a:xfrm>
              <a:off x="2550185" y="4244808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08EEC0F-017A-A9AC-38AA-FEB573000426}"/>
                </a:ext>
              </a:extLst>
            </p:cNvPr>
            <p:cNvCxnSpPr/>
            <p:nvPr/>
          </p:nvCxnSpPr>
          <p:spPr>
            <a:xfrm>
              <a:off x="4100963" y="4244808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F1957DC-EBBF-2DBA-730E-D06F2B35D9F0}"/>
                </a:ext>
              </a:extLst>
            </p:cNvPr>
            <p:cNvCxnSpPr/>
            <p:nvPr/>
          </p:nvCxnSpPr>
          <p:spPr>
            <a:xfrm>
              <a:off x="4876352" y="4244808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3C0E764-4117-AEE7-4408-56226AE7C718}"/>
                </a:ext>
              </a:extLst>
            </p:cNvPr>
            <p:cNvCxnSpPr/>
            <p:nvPr/>
          </p:nvCxnSpPr>
          <p:spPr>
            <a:xfrm>
              <a:off x="5651741" y="4244808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E1EDE0-0985-F6E1-0A27-C0A1A94AA9CD}"/>
                </a:ext>
              </a:extLst>
            </p:cNvPr>
            <p:cNvCxnSpPr/>
            <p:nvPr/>
          </p:nvCxnSpPr>
          <p:spPr>
            <a:xfrm>
              <a:off x="6427130" y="4244808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3828765-9438-5BCA-154C-94B7131B3D31}"/>
                </a:ext>
              </a:extLst>
            </p:cNvPr>
            <p:cNvCxnSpPr/>
            <p:nvPr/>
          </p:nvCxnSpPr>
          <p:spPr>
            <a:xfrm>
              <a:off x="7202519" y="4244808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B10934E-8B3C-55FE-F2A8-648F8E233548}"/>
              </a:ext>
            </a:extLst>
          </p:cNvPr>
          <p:cNvSpPr txBox="1"/>
          <p:nvPr/>
        </p:nvSpPr>
        <p:spPr>
          <a:xfrm>
            <a:off x="3680525" y="4915026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alibri" panose="020F0502020204030204" pitchFamily="34" charset="0"/>
              </a:rPr>
              <a:t>20,000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AF1E0F-C36C-B825-E128-81D7BC4EBFDC}"/>
              </a:ext>
            </a:extLst>
          </p:cNvPr>
          <p:cNvSpPr txBox="1"/>
          <p:nvPr/>
        </p:nvSpPr>
        <p:spPr>
          <a:xfrm>
            <a:off x="637925" y="2164371"/>
            <a:ext cx="7885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</a:rPr>
              <a:t>What is the greatest number Alex could be thinking of?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4C5255-FF65-1017-F33B-02992A82934D}"/>
              </a:ext>
            </a:extLst>
          </p:cNvPr>
          <p:cNvSpPr txBox="1"/>
          <p:nvPr/>
        </p:nvSpPr>
        <p:spPr>
          <a:xfrm>
            <a:off x="4393510" y="3852854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21,000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5322FF-88B9-CD2F-D01B-819B2FC6C232}"/>
              </a:ext>
            </a:extLst>
          </p:cNvPr>
          <p:cNvSpPr txBox="1"/>
          <p:nvPr/>
        </p:nvSpPr>
        <p:spPr>
          <a:xfrm>
            <a:off x="5116922" y="4915026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22,000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FEC6A8-CFE8-7C55-0CB3-C4B01DBBA966}"/>
              </a:ext>
            </a:extLst>
          </p:cNvPr>
          <p:cNvSpPr txBox="1"/>
          <p:nvPr/>
        </p:nvSpPr>
        <p:spPr>
          <a:xfrm>
            <a:off x="5818205" y="3852854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23,000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9EB813-1354-C92F-C852-BF5A0526F7C1}"/>
              </a:ext>
            </a:extLst>
          </p:cNvPr>
          <p:cNvSpPr txBox="1"/>
          <p:nvPr/>
        </p:nvSpPr>
        <p:spPr>
          <a:xfrm>
            <a:off x="6519601" y="4915026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24,000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4FC8E8-8582-C836-8734-E1668E4B8ED4}"/>
              </a:ext>
            </a:extLst>
          </p:cNvPr>
          <p:cNvSpPr txBox="1"/>
          <p:nvPr/>
        </p:nvSpPr>
        <p:spPr>
          <a:xfrm>
            <a:off x="7005614" y="3852854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25,000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DD938A-39C1-890E-4842-0DE9167E2DD6}"/>
              </a:ext>
            </a:extLst>
          </p:cNvPr>
          <p:cNvSpPr txBox="1"/>
          <p:nvPr/>
        </p:nvSpPr>
        <p:spPr>
          <a:xfrm>
            <a:off x="2956560" y="3852854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19,000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D1D916-830B-E68C-F76A-B0FA33C98D8A}"/>
              </a:ext>
            </a:extLst>
          </p:cNvPr>
          <p:cNvSpPr txBox="1"/>
          <p:nvPr/>
        </p:nvSpPr>
        <p:spPr>
          <a:xfrm>
            <a:off x="2253022" y="4915026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18,000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66976B-4CE0-FDF0-1E09-E64D2FEFADA5}"/>
              </a:ext>
            </a:extLst>
          </p:cNvPr>
          <p:cNvSpPr txBox="1"/>
          <p:nvPr/>
        </p:nvSpPr>
        <p:spPr>
          <a:xfrm>
            <a:off x="1531866" y="3852854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17,000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FDD804-E09E-6D10-3A59-9616D5326C94}"/>
              </a:ext>
            </a:extLst>
          </p:cNvPr>
          <p:cNvSpPr txBox="1"/>
          <p:nvPr/>
        </p:nvSpPr>
        <p:spPr>
          <a:xfrm>
            <a:off x="831398" y="4915026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16,000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6A0C40-4FF0-6DB9-E4D1-59E7A189FCB5}"/>
              </a:ext>
            </a:extLst>
          </p:cNvPr>
          <p:cNvSpPr txBox="1"/>
          <p:nvPr/>
        </p:nvSpPr>
        <p:spPr>
          <a:xfrm>
            <a:off x="204209" y="3852854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15,000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B25D44-9BA3-21AA-9C3C-3B84AC19FA5D}"/>
              </a:ext>
            </a:extLst>
          </p:cNvPr>
          <p:cNvSpPr txBox="1"/>
          <p:nvPr/>
        </p:nvSpPr>
        <p:spPr>
          <a:xfrm>
            <a:off x="1975064" y="2878483"/>
            <a:ext cx="245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25,000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D649F10-EECD-3F0E-F8EB-7102DEA7D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954" y="2830435"/>
            <a:ext cx="747045" cy="74704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069E7A4-2F8A-A568-149C-F8C33F211F91}"/>
              </a:ext>
            </a:extLst>
          </p:cNvPr>
          <p:cNvSpPr txBox="1"/>
          <p:nvPr/>
        </p:nvSpPr>
        <p:spPr>
          <a:xfrm>
            <a:off x="5214020" y="2928541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2197CDF-DB2C-CE2A-7365-2E78640241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84434" y="830252"/>
            <a:ext cx="1268588" cy="100297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7BF0F17-9DF2-BD1D-45E0-58EB997BB94B}"/>
              </a:ext>
            </a:extLst>
          </p:cNvPr>
          <p:cNvSpPr/>
          <p:nvPr/>
        </p:nvSpPr>
        <p:spPr>
          <a:xfrm>
            <a:off x="2807220" y="2948107"/>
            <a:ext cx="238125" cy="4048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70B894-F3B6-3C8B-EA48-3480FFC811AA}"/>
              </a:ext>
            </a:extLst>
          </p:cNvPr>
          <p:cNvSpPr txBox="1"/>
          <p:nvPr/>
        </p:nvSpPr>
        <p:spPr>
          <a:xfrm>
            <a:off x="2023458" y="2866986"/>
            <a:ext cx="245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24,999</a:t>
            </a:r>
          </a:p>
        </p:txBody>
      </p:sp>
      <p:sp>
        <p:nvSpPr>
          <p:cNvPr id="34" name="Rounded Rectangle 15">
            <a:extLst>
              <a:ext uri="{FF2B5EF4-FFF2-40B4-BE49-F238E27FC236}">
                <a16:creationId xmlns:a16="http://schemas.microsoft.com/office/drawing/2014/main" id="{0464E152-F2E4-61DE-FDF1-A061AFD6A4BC}"/>
              </a:ext>
            </a:extLst>
          </p:cNvPr>
          <p:cNvSpPr/>
          <p:nvPr/>
        </p:nvSpPr>
        <p:spPr>
          <a:xfrm>
            <a:off x="4536640" y="3893282"/>
            <a:ext cx="951550" cy="42123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9">
            <a:extLst>
              <a:ext uri="{FF2B5EF4-FFF2-40B4-BE49-F238E27FC236}">
                <a16:creationId xmlns:a16="http://schemas.microsoft.com/office/drawing/2014/main" id="{E4316BD6-57A7-E7BC-E93C-D8724048B5FF}"/>
              </a:ext>
            </a:extLst>
          </p:cNvPr>
          <p:cNvSpPr/>
          <p:nvPr/>
        </p:nvSpPr>
        <p:spPr>
          <a:xfrm>
            <a:off x="5226515" y="4959936"/>
            <a:ext cx="951550" cy="39790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43">
            <a:extLst>
              <a:ext uri="{FF2B5EF4-FFF2-40B4-BE49-F238E27FC236}">
                <a16:creationId xmlns:a16="http://schemas.microsoft.com/office/drawing/2014/main" id="{6465CA34-AE78-D70C-83D8-3697F42CCC93}"/>
              </a:ext>
            </a:extLst>
          </p:cNvPr>
          <p:cNvSpPr/>
          <p:nvPr/>
        </p:nvSpPr>
        <p:spPr>
          <a:xfrm>
            <a:off x="5936135" y="3880077"/>
            <a:ext cx="951550" cy="42123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44">
            <a:extLst>
              <a:ext uri="{FF2B5EF4-FFF2-40B4-BE49-F238E27FC236}">
                <a16:creationId xmlns:a16="http://schemas.microsoft.com/office/drawing/2014/main" id="{0234EEF3-4FA9-FE6F-48FD-B712F4D75FAC}"/>
              </a:ext>
            </a:extLst>
          </p:cNvPr>
          <p:cNvSpPr/>
          <p:nvPr/>
        </p:nvSpPr>
        <p:spPr>
          <a:xfrm>
            <a:off x="6641289" y="4968727"/>
            <a:ext cx="951550" cy="39790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45">
            <a:extLst>
              <a:ext uri="{FF2B5EF4-FFF2-40B4-BE49-F238E27FC236}">
                <a16:creationId xmlns:a16="http://schemas.microsoft.com/office/drawing/2014/main" id="{1A92D622-E901-8098-5C65-13D5E721B23C}"/>
              </a:ext>
            </a:extLst>
          </p:cNvPr>
          <p:cNvSpPr/>
          <p:nvPr/>
        </p:nvSpPr>
        <p:spPr>
          <a:xfrm>
            <a:off x="7143504" y="3868318"/>
            <a:ext cx="951550" cy="42123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326D6B-CFA6-D1DE-A042-6A686E3E3311}"/>
              </a:ext>
            </a:extLst>
          </p:cNvPr>
          <p:cNvSpPr txBox="1"/>
          <p:nvPr/>
        </p:nvSpPr>
        <p:spPr>
          <a:xfrm>
            <a:off x="6851008" y="5569376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24,999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D3F4C10-6FC8-3D8F-FE9A-6253EA944B06}"/>
              </a:ext>
            </a:extLst>
          </p:cNvPr>
          <p:cNvCxnSpPr/>
          <p:nvPr/>
        </p:nvCxnSpPr>
        <p:spPr>
          <a:xfrm flipV="1">
            <a:off x="7736486" y="4686469"/>
            <a:ext cx="68720" cy="9809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92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2" grpId="1"/>
      <p:bldP spid="23" grpId="0"/>
      <p:bldP spid="24" grpId="0"/>
      <p:bldP spid="25" grpId="0"/>
      <p:bldP spid="26" grpId="0"/>
      <p:bldP spid="27" grpId="0"/>
      <p:bldP spid="28" grpId="0"/>
      <p:bldP spid="28" grpId="1"/>
      <p:bldP spid="30" grpId="0"/>
      <p:bldP spid="32" grpId="0" animBg="1"/>
      <p:bldP spid="32" grpId="1" animBg="1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8" grpId="1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8D86188-B4C8-3F13-05FF-9A94B3F35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20971" y="312922"/>
            <a:ext cx="1119273" cy="88492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608FE7E-3D60-5D5C-4FA1-C777D68C15CE}"/>
              </a:ext>
            </a:extLst>
          </p:cNvPr>
          <p:cNvGrpSpPr/>
          <p:nvPr/>
        </p:nvGrpSpPr>
        <p:grpSpPr>
          <a:xfrm>
            <a:off x="972111" y="4332590"/>
            <a:ext cx="6993958" cy="579730"/>
            <a:chOff x="210370" y="4229626"/>
            <a:chExt cx="7769347" cy="65894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787C20A-5DB5-A4DB-92FF-B4AC54CF40E4}"/>
                </a:ext>
              </a:extLst>
            </p:cNvPr>
            <p:cNvCxnSpPr/>
            <p:nvPr/>
          </p:nvCxnSpPr>
          <p:spPr>
            <a:xfrm>
              <a:off x="210370" y="4545780"/>
              <a:ext cx="7769347" cy="2801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DCAD961-8C04-53E1-DA8A-C20322663481}"/>
                </a:ext>
              </a:extLst>
            </p:cNvPr>
            <p:cNvCxnSpPr/>
            <p:nvPr/>
          </p:nvCxnSpPr>
          <p:spPr>
            <a:xfrm>
              <a:off x="210370" y="4229626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F91BBBD-5931-BAB5-E560-983B3DFE8FD2}"/>
                </a:ext>
              </a:extLst>
            </p:cNvPr>
            <p:cNvCxnSpPr/>
            <p:nvPr/>
          </p:nvCxnSpPr>
          <p:spPr>
            <a:xfrm>
              <a:off x="985759" y="4229626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3631FAA-A953-7D39-A8DB-845698B308FD}"/>
                </a:ext>
              </a:extLst>
            </p:cNvPr>
            <p:cNvCxnSpPr/>
            <p:nvPr/>
          </p:nvCxnSpPr>
          <p:spPr>
            <a:xfrm>
              <a:off x="7964258" y="4229626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7A16AD1-5A7F-ED67-ADF7-9AE5ED04023A}"/>
                </a:ext>
              </a:extLst>
            </p:cNvPr>
            <p:cNvCxnSpPr/>
            <p:nvPr/>
          </p:nvCxnSpPr>
          <p:spPr>
            <a:xfrm>
              <a:off x="1761148" y="4229626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9CF86E5-8FCE-2DCF-A661-FEB1F8C17916}"/>
                </a:ext>
              </a:extLst>
            </p:cNvPr>
            <p:cNvCxnSpPr/>
            <p:nvPr/>
          </p:nvCxnSpPr>
          <p:spPr>
            <a:xfrm>
              <a:off x="3311926" y="4229626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9F7903A-7707-A12C-C203-CA1B172F1F70}"/>
                </a:ext>
              </a:extLst>
            </p:cNvPr>
            <p:cNvCxnSpPr/>
            <p:nvPr/>
          </p:nvCxnSpPr>
          <p:spPr>
            <a:xfrm>
              <a:off x="2536537" y="4229626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CED2C09-2E30-A825-967B-AA9F7648D059}"/>
                </a:ext>
              </a:extLst>
            </p:cNvPr>
            <p:cNvCxnSpPr/>
            <p:nvPr/>
          </p:nvCxnSpPr>
          <p:spPr>
            <a:xfrm>
              <a:off x="4087315" y="4229626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BC8877-3161-66A7-5A6F-7E8C8ECEF099}"/>
                </a:ext>
              </a:extLst>
            </p:cNvPr>
            <p:cNvCxnSpPr/>
            <p:nvPr/>
          </p:nvCxnSpPr>
          <p:spPr>
            <a:xfrm>
              <a:off x="4862704" y="4229626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8C7A45F-B3F3-C89B-50F4-CCB8DA2BB00E}"/>
                </a:ext>
              </a:extLst>
            </p:cNvPr>
            <p:cNvCxnSpPr/>
            <p:nvPr/>
          </p:nvCxnSpPr>
          <p:spPr>
            <a:xfrm>
              <a:off x="5638093" y="4229626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7C6A03D-6A62-75EF-896D-D1F473ACB0BE}"/>
                </a:ext>
              </a:extLst>
            </p:cNvPr>
            <p:cNvCxnSpPr/>
            <p:nvPr/>
          </p:nvCxnSpPr>
          <p:spPr>
            <a:xfrm>
              <a:off x="6413482" y="4229626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8E0948-3A17-F263-8FEA-9156AD600774}"/>
                </a:ext>
              </a:extLst>
            </p:cNvPr>
            <p:cNvCxnSpPr/>
            <p:nvPr/>
          </p:nvCxnSpPr>
          <p:spPr>
            <a:xfrm>
              <a:off x="7188871" y="4229626"/>
              <a:ext cx="7893" cy="6589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32A97214-A1F0-CC0C-1C98-ACA5A0D14ECA}"/>
              </a:ext>
            </a:extLst>
          </p:cNvPr>
          <p:cNvSpPr txBox="1"/>
          <p:nvPr/>
        </p:nvSpPr>
        <p:spPr>
          <a:xfrm>
            <a:off x="3856500" y="4883909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alibri" panose="020F0502020204030204" pitchFamily="34" charset="0"/>
              </a:rPr>
              <a:t>70,000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E613FD-88CE-7E0B-E7A2-72F51744BDB6}"/>
              </a:ext>
            </a:extLst>
          </p:cNvPr>
          <p:cNvSpPr txBox="1"/>
          <p:nvPr/>
        </p:nvSpPr>
        <p:spPr>
          <a:xfrm>
            <a:off x="4557766" y="3837990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71,000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A8B321-44C8-3CA2-2480-DBE2E7763EF5}"/>
              </a:ext>
            </a:extLst>
          </p:cNvPr>
          <p:cNvSpPr txBox="1"/>
          <p:nvPr/>
        </p:nvSpPr>
        <p:spPr>
          <a:xfrm>
            <a:off x="5267529" y="4883909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72,000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9AAD4E6-6CBC-3C9B-5F71-E1D0AB99E463}"/>
              </a:ext>
            </a:extLst>
          </p:cNvPr>
          <p:cNvSpPr txBox="1"/>
          <p:nvPr/>
        </p:nvSpPr>
        <p:spPr>
          <a:xfrm>
            <a:off x="5955165" y="3837990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73,000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5522A56-571D-347E-952B-06569E1B16C5}"/>
              </a:ext>
            </a:extLst>
          </p:cNvPr>
          <p:cNvSpPr txBox="1"/>
          <p:nvPr/>
        </p:nvSpPr>
        <p:spPr>
          <a:xfrm>
            <a:off x="6670209" y="4883909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74,000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5E2EF1-34F2-0BA4-CEDE-C059E8A08E8A}"/>
              </a:ext>
            </a:extLst>
          </p:cNvPr>
          <p:cNvSpPr txBox="1"/>
          <p:nvPr/>
        </p:nvSpPr>
        <p:spPr>
          <a:xfrm>
            <a:off x="7111229" y="3837990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75,000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C24974C-1B8F-F232-1160-52C8CC02E280}"/>
              </a:ext>
            </a:extLst>
          </p:cNvPr>
          <p:cNvSpPr txBox="1"/>
          <p:nvPr/>
        </p:nvSpPr>
        <p:spPr>
          <a:xfrm>
            <a:off x="3134461" y="3837990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69,000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E7EFFF1-DBD2-DDE8-6E4D-BD48DF07E4B0}"/>
              </a:ext>
            </a:extLst>
          </p:cNvPr>
          <p:cNvSpPr txBox="1"/>
          <p:nvPr/>
        </p:nvSpPr>
        <p:spPr>
          <a:xfrm>
            <a:off x="2485519" y="4883909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68,000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2754737-054A-F64D-3BE6-F123D05D8111}"/>
              </a:ext>
            </a:extLst>
          </p:cNvPr>
          <p:cNvSpPr txBox="1"/>
          <p:nvPr/>
        </p:nvSpPr>
        <p:spPr>
          <a:xfrm>
            <a:off x="1791655" y="3837990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67,000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408AFE9-33FF-E2B4-774E-6CE7371D6E0A}"/>
              </a:ext>
            </a:extLst>
          </p:cNvPr>
          <p:cNvSpPr txBox="1"/>
          <p:nvPr/>
        </p:nvSpPr>
        <p:spPr>
          <a:xfrm>
            <a:off x="1063893" y="4883909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66,000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15A0E28-2BA6-2277-66D2-C581CD477C44}"/>
              </a:ext>
            </a:extLst>
          </p:cNvPr>
          <p:cNvSpPr txBox="1"/>
          <p:nvPr/>
        </p:nvSpPr>
        <p:spPr>
          <a:xfrm>
            <a:off x="368466" y="3837990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65,000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9E1D4AE-88C7-0121-BE22-0D696A8E7A3B}"/>
              </a:ext>
            </a:extLst>
          </p:cNvPr>
          <p:cNvSpPr/>
          <p:nvPr/>
        </p:nvSpPr>
        <p:spPr>
          <a:xfrm>
            <a:off x="2292441" y="5427141"/>
            <a:ext cx="608440" cy="65601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9AAEBE7-9A9B-62E6-E4F0-B64D054383E1}"/>
              </a:ext>
            </a:extLst>
          </p:cNvPr>
          <p:cNvSpPr/>
          <p:nvPr/>
        </p:nvSpPr>
        <p:spPr>
          <a:xfrm>
            <a:off x="3078925" y="5427141"/>
            <a:ext cx="608440" cy="65601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6BFC9CD-0371-6848-2ECF-A3499399F25B}"/>
              </a:ext>
            </a:extLst>
          </p:cNvPr>
          <p:cNvSpPr/>
          <p:nvPr/>
        </p:nvSpPr>
        <p:spPr>
          <a:xfrm>
            <a:off x="3865409" y="5427141"/>
            <a:ext cx="608440" cy="65601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FDF022C-C7BC-4585-EF2F-6719A08120E7}"/>
              </a:ext>
            </a:extLst>
          </p:cNvPr>
          <p:cNvSpPr/>
          <p:nvPr/>
        </p:nvSpPr>
        <p:spPr>
          <a:xfrm>
            <a:off x="5438375" y="5427141"/>
            <a:ext cx="608440" cy="65601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02E5DF7-AD2D-6EC9-8B92-A7E32ADCE71B}"/>
              </a:ext>
            </a:extLst>
          </p:cNvPr>
          <p:cNvSpPr/>
          <p:nvPr/>
        </p:nvSpPr>
        <p:spPr>
          <a:xfrm>
            <a:off x="4651893" y="5427141"/>
            <a:ext cx="608440" cy="65601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34C1A59-2FA8-9B68-4155-7D3E5BA12BA9}"/>
              </a:ext>
            </a:extLst>
          </p:cNvPr>
          <p:cNvSpPr txBox="1"/>
          <p:nvPr/>
        </p:nvSpPr>
        <p:spPr>
          <a:xfrm>
            <a:off x="3624055" y="5723974"/>
            <a:ext cx="145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,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BA43AFD-D72F-F97C-FD35-11E0D0C41F7E}"/>
              </a:ext>
            </a:extLst>
          </p:cNvPr>
          <p:cNvSpPr txBox="1"/>
          <p:nvPr/>
        </p:nvSpPr>
        <p:spPr>
          <a:xfrm>
            <a:off x="4777382" y="5443888"/>
            <a:ext cx="3716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7C2FC03-B2D5-4179-0965-8D1D087DE638}"/>
              </a:ext>
            </a:extLst>
          </p:cNvPr>
          <p:cNvSpPr txBox="1"/>
          <p:nvPr/>
        </p:nvSpPr>
        <p:spPr>
          <a:xfrm>
            <a:off x="3982856" y="5443888"/>
            <a:ext cx="3716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753FDE2-F70E-4BBA-FAEA-FFB6D1FBA9D9}"/>
              </a:ext>
            </a:extLst>
          </p:cNvPr>
          <p:cNvSpPr txBox="1"/>
          <p:nvPr/>
        </p:nvSpPr>
        <p:spPr>
          <a:xfrm>
            <a:off x="2407256" y="5443888"/>
            <a:ext cx="3716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1771426-CA2F-B27C-C5DE-01514DB39510}"/>
              </a:ext>
            </a:extLst>
          </p:cNvPr>
          <p:cNvSpPr txBox="1"/>
          <p:nvPr/>
        </p:nvSpPr>
        <p:spPr>
          <a:xfrm>
            <a:off x="3185395" y="5443888"/>
            <a:ext cx="3716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DA44FB4-D87A-982C-7A23-F4FCDB37B3F4}"/>
              </a:ext>
            </a:extLst>
          </p:cNvPr>
          <p:cNvSpPr txBox="1"/>
          <p:nvPr/>
        </p:nvSpPr>
        <p:spPr>
          <a:xfrm>
            <a:off x="5576983" y="5445838"/>
            <a:ext cx="3716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dirty="0">
                <a:solidFill>
                  <a:srgbClr val="0070C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E53D1D9-17C7-8D51-F813-ACF452372B5B}"/>
              </a:ext>
            </a:extLst>
          </p:cNvPr>
          <p:cNvSpPr txBox="1"/>
          <p:nvPr/>
        </p:nvSpPr>
        <p:spPr>
          <a:xfrm>
            <a:off x="6224857" y="5427141"/>
            <a:ext cx="3716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dirty="0">
                <a:solidFill>
                  <a:srgbClr val="0070C0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71" name="Rounded Rectangular Callout 41">
            <a:extLst>
              <a:ext uri="{FF2B5EF4-FFF2-40B4-BE49-F238E27FC236}">
                <a16:creationId xmlns:a16="http://schemas.microsoft.com/office/drawing/2014/main" id="{080958D9-7C54-BC5D-DFE7-88DEB38F7E08}"/>
              </a:ext>
            </a:extLst>
          </p:cNvPr>
          <p:cNvSpPr/>
          <p:nvPr/>
        </p:nvSpPr>
        <p:spPr>
          <a:xfrm>
            <a:off x="1580399" y="336224"/>
            <a:ext cx="4665881" cy="766649"/>
          </a:xfrm>
          <a:prstGeom prst="wedgeRoundRectCallout">
            <a:avLst>
              <a:gd name="adj1" fmla="val -55222"/>
              <a:gd name="adj2" fmla="val 7398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Alex is thinking of a number.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B9282C4-C31A-14B9-AB3A-21386234F6EF}"/>
              </a:ext>
            </a:extLst>
          </p:cNvPr>
          <p:cNvSpPr txBox="1"/>
          <p:nvPr/>
        </p:nvSpPr>
        <p:spPr>
          <a:xfrm>
            <a:off x="1453912" y="965532"/>
            <a:ext cx="616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It rounds to 70,000 to the nearest 10,000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C81ADA-463F-2705-7C39-0E80D87C7B85}"/>
              </a:ext>
            </a:extLst>
          </p:cNvPr>
          <p:cNvSpPr txBox="1"/>
          <p:nvPr/>
        </p:nvSpPr>
        <p:spPr>
          <a:xfrm>
            <a:off x="1444308" y="1453925"/>
            <a:ext cx="741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It has an odd multiple of 3 as its ones digit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8E44C3-6AD8-9B84-917C-C94C13E2E79D}"/>
              </a:ext>
            </a:extLst>
          </p:cNvPr>
          <p:cNvSpPr txBox="1"/>
          <p:nvPr/>
        </p:nvSpPr>
        <p:spPr>
          <a:xfrm>
            <a:off x="1435200" y="1942318"/>
            <a:ext cx="741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It has 4 tens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CA2CC37-2D50-0471-6425-5D21A5FF4BA3}"/>
              </a:ext>
            </a:extLst>
          </p:cNvPr>
          <p:cNvSpPr txBox="1"/>
          <p:nvPr/>
        </p:nvSpPr>
        <p:spPr>
          <a:xfrm>
            <a:off x="1435199" y="2430711"/>
            <a:ext cx="741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It has a tens digit double the hundreds digit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6CADE4E-7959-25AE-F1EF-2484F59F8BD8}"/>
              </a:ext>
            </a:extLst>
          </p:cNvPr>
          <p:cNvSpPr txBox="1"/>
          <p:nvPr/>
        </p:nvSpPr>
        <p:spPr>
          <a:xfrm>
            <a:off x="1435198" y="2919103"/>
            <a:ext cx="6910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It has the same digit in the ten thousands and thousands places</a:t>
            </a:r>
          </a:p>
        </p:txBody>
      </p:sp>
    </p:spTree>
    <p:extLst>
      <p:ext uri="{BB962C8B-B14F-4D97-AF65-F5344CB8AC3E}">
        <p14:creationId xmlns:p14="http://schemas.microsoft.com/office/powerpoint/2010/main" val="34292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7" grpId="1"/>
      <p:bldP spid="58" grpId="0"/>
      <p:bldP spid="59" grpId="0" animBg="1"/>
      <p:bldP spid="59" grpId="1" animBg="1"/>
      <p:bldP spid="60" grpId="0" animBg="1"/>
      <p:bldP spid="60" grpId="1" animBg="1"/>
      <p:bldP spid="61" grpId="0" animBg="1"/>
      <p:bldP spid="62" grpId="0" animBg="1"/>
      <p:bldP spid="63" grpId="0" animBg="1"/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9" y="597876"/>
            <a:ext cx="8920251" cy="546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64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876" y="0"/>
            <a:ext cx="136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Do 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9727" y="0"/>
            <a:ext cx="2817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6"/>
                </a:solidFill>
              </a:rPr>
              <a:t>Secure  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3" y="715054"/>
            <a:ext cx="4410040" cy="563299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953" y="715054"/>
            <a:ext cx="4371502" cy="5034967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840198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6286" y="0"/>
            <a:ext cx="2248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Deepen 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44" y="773373"/>
            <a:ext cx="4427604" cy="579170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243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4730F8-93CD-7C52-08B7-2F6D58E3DD8D}"/>
              </a:ext>
            </a:extLst>
          </p:cNvPr>
          <p:cNvSpPr txBox="1"/>
          <p:nvPr/>
        </p:nvSpPr>
        <p:spPr>
          <a:xfrm>
            <a:off x="0" y="0"/>
            <a:ext cx="9143999" cy="581697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0000"/>
                </a:solidFill>
                <a:effectLst/>
                <a:latin typeface="Helvetica" pitchFamily="2" charset="0"/>
              </a:rPr>
              <a:t>What I need to have ready…</a:t>
            </a:r>
            <a:endParaRPr lang="en-GB" sz="36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ctr"/>
            <a:endParaRPr lang="en-GB" sz="2800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solidFill>
                  <a:srgbClr val="000000"/>
                </a:solidFill>
                <a:effectLst/>
                <a:latin typeface="Helvetica" pitchFamily="2" charset="0"/>
              </a:rPr>
              <a:t>My Fluency Book and </a:t>
            </a:r>
            <a:r>
              <a:rPr lang="en-GB" sz="2800" b="1" dirty="0">
                <a:latin typeface="Helvetica" pitchFamily="2" charset="0"/>
              </a:rPr>
              <a:t>M</a:t>
            </a:r>
            <a:r>
              <a:rPr lang="en-GB" sz="2800" b="1" dirty="0">
                <a:solidFill>
                  <a:srgbClr val="000000"/>
                </a:solidFill>
                <a:effectLst/>
                <a:latin typeface="Helvetica" pitchFamily="2" charset="0"/>
              </a:rPr>
              <a:t>aths book</a:t>
            </a:r>
            <a:endParaRPr lang="en-GB" sz="28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atin typeface="Helvetica" pitchFamily="2" charset="0"/>
              </a:rPr>
              <a:t>A</a:t>
            </a:r>
            <a:r>
              <a:rPr lang="en-GB" sz="2800" b="1" dirty="0">
                <a:solidFill>
                  <a:srgbClr val="000000"/>
                </a:solidFill>
                <a:effectLst/>
                <a:latin typeface="Helvetica" pitchFamily="2" charset="0"/>
              </a:rPr>
              <a:t> sharp pencil</a:t>
            </a:r>
            <a:endParaRPr lang="en-GB" sz="2800" dirty="0">
              <a:effectLst/>
              <a:latin typeface="Helvetica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atin typeface="Helvetica" pitchFamily="2" charset="0"/>
              </a:rPr>
              <a:t>A</a:t>
            </a:r>
            <a:r>
              <a:rPr lang="en-GB" sz="2800" b="1" dirty="0">
                <a:effectLst/>
                <a:latin typeface="Helvetica" pitchFamily="2" charset="0"/>
              </a:rPr>
              <a:t> long ruler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atin typeface="Helvetica" pitchFamily="2" charset="0"/>
              </a:rPr>
              <a:t>A rubber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effectLst/>
                <a:latin typeface="Helvetica" pitchFamily="2" charset="0"/>
              </a:rPr>
              <a:t>A green pen for marking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atin typeface="Helvetica" pitchFamily="2" charset="0"/>
              </a:rPr>
              <a:t>A red, orange and green coloured pencil to self assess</a:t>
            </a:r>
            <a:endParaRPr lang="en-GB" sz="2800" dirty="0">
              <a:latin typeface="Helvetica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solidFill>
                  <a:srgbClr val="000000"/>
                </a:solidFill>
                <a:effectLst/>
                <a:latin typeface="Helvetica" pitchFamily="2" charset="0"/>
              </a:rPr>
              <a:t>A whiteboard and pen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atin typeface="Helvetica" pitchFamily="2" charset="0"/>
              </a:rPr>
              <a:t>The 5Bs: Brain, Book, Board, Buddy, Boss</a:t>
            </a:r>
            <a:endParaRPr lang="en-GB" sz="28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ctr"/>
            <a:br>
              <a:rPr lang="en-GB" sz="280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lang="en-GB" sz="280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9243D2-5F54-92A5-78A5-20B8A91C4AB6}"/>
              </a:ext>
            </a:extLst>
          </p:cNvPr>
          <p:cNvSpPr txBox="1"/>
          <p:nvPr/>
        </p:nvSpPr>
        <p:spPr>
          <a:xfrm>
            <a:off x="0" y="14438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rgbClr val="000000"/>
                </a:solidFill>
                <a:effectLst/>
                <a:latin typeface="Helvetica" pitchFamily="2" charset="0"/>
              </a:rPr>
              <a:t>Complete the following in your small Maths Fluency Books please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330" y="1494692"/>
            <a:ext cx="5869116" cy="357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59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808BD4-BCB5-5962-6A73-63B3DB774C3D}"/>
              </a:ext>
            </a:extLst>
          </p:cNvPr>
          <p:cNvSpPr txBox="1"/>
          <p:nvPr/>
        </p:nvSpPr>
        <p:spPr>
          <a:xfrm>
            <a:off x="0" y="1443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srgbClr val="000000"/>
                </a:solidFill>
                <a:effectLst/>
                <a:latin typeface="Helvetica" pitchFamily="2" charset="0"/>
              </a:rPr>
              <a:t>Draw a ruler margin, then write the date and WALT and underline please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4359" y="1670180"/>
            <a:ext cx="74644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27-9-23</a:t>
            </a:r>
          </a:p>
          <a:p>
            <a:endParaRPr lang="en-GB" sz="4000" dirty="0"/>
          </a:p>
          <a:p>
            <a:r>
              <a:rPr lang="en-GB" sz="4000" dirty="0"/>
              <a:t>WALT round within 100,000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4745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456CB3E-345C-9C2F-8A2F-F56521EB9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28" y="421105"/>
            <a:ext cx="2007246" cy="56097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8660A6-D6BE-0071-346E-A8CF4CC1F863}"/>
              </a:ext>
            </a:extLst>
          </p:cNvPr>
          <p:cNvSpPr txBox="1"/>
          <p:nvPr/>
        </p:nvSpPr>
        <p:spPr>
          <a:xfrm>
            <a:off x="3569032" y="1510117"/>
            <a:ext cx="433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latin typeface="Helvetica" pitchFamily="2" charset="0"/>
              </a:rPr>
              <a:t>Need to Know</a:t>
            </a:r>
            <a:endParaRPr lang="en-GB" sz="2800" b="1" u="sng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pic>
        <p:nvPicPr>
          <p:cNvPr id="9" name="Picture 8" descr="A diagram of numbers and numbers&#10;&#10;Description automatically generated">
            <a:extLst>
              <a:ext uri="{FF2B5EF4-FFF2-40B4-BE49-F238E27FC236}">
                <a16:creationId xmlns:a16="http://schemas.microsoft.com/office/drawing/2014/main" id="{8B23CC57-7589-9566-4E8E-146ED2C9A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662" y="2225842"/>
            <a:ext cx="6392110" cy="221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1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8660A6-D6BE-0071-346E-A8CF4CC1F863}"/>
              </a:ext>
            </a:extLst>
          </p:cNvPr>
          <p:cNvSpPr txBox="1"/>
          <p:nvPr/>
        </p:nvSpPr>
        <p:spPr>
          <a:xfrm>
            <a:off x="639929" y="216568"/>
            <a:ext cx="78641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Recap </a:t>
            </a:r>
          </a:p>
          <a:p>
            <a:pPr algn="ctr"/>
            <a:endParaRPr lang="en-GB" sz="3200" b="1" u="sng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did we learn in our last lesson?</a:t>
            </a:r>
          </a:p>
          <a:p>
            <a:pPr marL="457200" indent="-457200">
              <a:buFont typeface="+mj-lt"/>
              <a:buAutoNum type="arabicPeriod"/>
            </a:pPr>
            <a:endParaRPr lang="en-GB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you think that can help us today?</a:t>
            </a:r>
          </a:p>
          <a:p>
            <a:pPr marL="457200" indent="-457200">
              <a:buFont typeface="+mj-lt"/>
              <a:buAutoNum type="arabicPeriod"/>
            </a:pPr>
            <a:endParaRPr lang="en-GB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resources do you think will help us?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latin typeface="Helvetica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latin typeface="Helvetica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u="sng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u="sng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2BCE6011-7C5A-7DF2-18F0-74E8A52FC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667" y="3869866"/>
            <a:ext cx="3455881" cy="793153"/>
          </a:xfrm>
          <a:prstGeom prst="rect">
            <a:avLst/>
          </a:prstGeom>
        </p:spPr>
      </p:pic>
      <p:pic>
        <p:nvPicPr>
          <p:cNvPr id="7" name="Picture 6" descr="A close-up of a sign&#10;&#10;Description automatically generated">
            <a:extLst>
              <a:ext uri="{FF2B5EF4-FFF2-40B4-BE49-F238E27FC236}">
                <a16:creationId xmlns:a16="http://schemas.microsoft.com/office/drawing/2014/main" id="{87408B5D-26DD-460D-96D9-70334B5F0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34" y="4854698"/>
            <a:ext cx="3007895" cy="757253"/>
          </a:xfrm>
          <a:prstGeom prst="rect">
            <a:avLst/>
          </a:prstGeom>
        </p:spPr>
      </p:pic>
      <p:pic>
        <p:nvPicPr>
          <p:cNvPr id="10" name="Picture 9" descr="A close-up of a sign&#10;&#10;Description automatically generated">
            <a:extLst>
              <a:ext uri="{FF2B5EF4-FFF2-40B4-BE49-F238E27FC236}">
                <a16:creationId xmlns:a16="http://schemas.microsoft.com/office/drawing/2014/main" id="{F9033197-5477-813D-B107-C8FB73D31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529" y="4842254"/>
            <a:ext cx="3062599" cy="757253"/>
          </a:xfrm>
          <a:prstGeom prst="rect">
            <a:avLst/>
          </a:prstGeom>
        </p:spPr>
      </p:pic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456F1162-740D-55BC-8CA3-7FC01CA4A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128" y="4842254"/>
            <a:ext cx="2915867" cy="757255"/>
          </a:xfrm>
          <a:prstGeom prst="rect">
            <a:avLst/>
          </a:prstGeom>
        </p:spPr>
      </p:pic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F983303B-AE70-3FAF-C812-1192F2C60A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0768" y="5815013"/>
            <a:ext cx="3305677" cy="8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71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1F940B-75D8-69A5-F5DD-9CB078B6B588}"/>
              </a:ext>
            </a:extLst>
          </p:cNvPr>
          <p:cNvSpPr txBox="1"/>
          <p:nvPr/>
        </p:nvSpPr>
        <p:spPr>
          <a:xfrm>
            <a:off x="667512" y="539496"/>
            <a:ext cx="75255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1)  Label the number line.</a:t>
            </a: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r>
              <a:rPr lang="en-GB" sz="2800" dirty="0">
                <a:latin typeface="Calibri" panose="020F0502020204030204" pitchFamily="34" charset="0"/>
              </a:rPr>
              <a:t>Estimate the position of 63,812 on the</a:t>
            </a:r>
          </a:p>
          <a:p>
            <a:r>
              <a:rPr lang="en-GB" sz="2800" dirty="0">
                <a:latin typeface="Calibri" panose="020F0502020204030204" pitchFamily="34" charset="0"/>
              </a:rPr>
              <a:t>	 number line.</a:t>
            </a: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</a:rPr>
              <a:t>3)	 60,000	   70,000		_____		_____		</a:t>
            </a:r>
            <a:r>
              <a:rPr lang="en-GB" sz="2800" u="sng" dirty="0">
                <a:latin typeface="Calibri" panose="020F0502020204030204" pitchFamily="34" charset="0"/>
              </a:rPr>
              <a:t>		</a:t>
            </a:r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</a:rPr>
              <a:t>4)  Round 7,443 to the nearest 1,000</a:t>
            </a:r>
          </a:p>
          <a:p>
            <a:endParaRPr lang="en-GB" sz="2800" dirty="0">
              <a:latin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2C2FE0-75AE-2696-50E3-E1334BAF2D6A}"/>
              </a:ext>
            </a:extLst>
          </p:cNvPr>
          <p:cNvCxnSpPr/>
          <p:nvPr/>
        </p:nvCxnSpPr>
        <p:spPr>
          <a:xfrm>
            <a:off x="1171619" y="1639203"/>
            <a:ext cx="6657316" cy="102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96BB5A-6C95-E6C3-F02E-9F9EA386D474}"/>
              </a:ext>
            </a:extLst>
          </p:cNvPr>
          <p:cNvCxnSpPr/>
          <p:nvPr/>
        </p:nvCxnSpPr>
        <p:spPr>
          <a:xfrm>
            <a:off x="1163726" y="1318290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234E61-9CDF-5248-12BE-204F4C3345A5}"/>
              </a:ext>
            </a:extLst>
          </p:cNvPr>
          <p:cNvCxnSpPr/>
          <p:nvPr/>
        </p:nvCxnSpPr>
        <p:spPr>
          <a:xfrm>
            <a:off x="1828866" y="1318290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14147F-5DD0-7E88-6061-53165D4BF8F3}"/>
              </a:ext>
            </a:extLst>
          </p:cNvPr>
          <p:cNvCxnSpPr/>
          <p:nvPr/>
        </p:nvCxnSpPr>
        <p:spPr>
          <a:xfrm>
            <a:off x="7815130" y="1318290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D594CD-690E-B903-96D5-AE04A7648F58}"/>
              </a:ext>
            </a:extLst>
          </p:cNvPr>
          <p:cNvCxnSpPr/>
          <p:nvPr/>
        </p:nvCxnSpPr>
        <p:spPr>
          <a:xfrm>
            <a:off x="2494006" y="1318290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4552EC-5C51-6A5B-2901-ED463D94DB7D}"/>
              </a:ext>
            </a:extLst>
          </p:cNvPr>
          <p:cNvCxnSpPr/>
          <p:nvPr/>
        </p:nvCxnSpPr>
        <p:spPr>
          <a:xfrm>
            <a:off x="3824286" y="1318290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431A9DF-31BF-27BF-7A2E-2CFA34BC0290}"/>
              </a:ext>
            </a:extLst>
          </p:cNvPr>
          <p:cNvCxnSpPr/>
          <p:nvPr/>
        </p:nvCxnSpPr>
        <p:spPr>
          <a:xfrm>
            <a:off x="3159146" y="1318290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134A3AC-9BCE-05BB-B633-B7B343A1861F}"/>
              </a:ext>
            </a:extLst>
          </p:cNvPr>
          <p:cNvCxnSpPr/>
          <p:nvPr/>
        </p:nvCxnSpPr>
        <p:spPr>
          <a:xfrm>
            <a:off x="4489426" y="1318290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049BCD-72AD-CF8A-6CA3-CC1CD09C292A}"/>
              </a:ext>
            </a:extLst>
          </p:cNvPr>
          <p:cNvCxnSpPr/>
          <p:nvPr/>
        </p:nvCxnSpPr>
        <p:spPr>
          <a:xfrm>
            <a:off x="5154566" y="1318290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F6CFB3-EF20-1EEB-66EF-6993CBD024CD}"/>
              </a:ext>
            </a:extLst>
          </p:cNvPr>
          <p:cNvCxnSpPr/>
          <p:nvPr/>
        </p:nvCxnSpPr>
        <p:spPr>
          <a:xfrm>
            <a:off x="5819706" y="1318290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9CF4F74-9D93-6D66-4ED8-93230F08F6B6}"/>
              </a:ext>
            </a:extLst>
          </p:cNvPr>
          <p:cNvCxnSpPr/>
          <p:nvPr/>
        </p:nvCxnSpPr>
        <p:spPr>
          <a:xfrm>
            <a:off x="6484846" y="1318290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65EC73-8831-B634-52A9-9D5EEFB6C679}"/>
              </a:ext>
            </a:extLst>
          </p:cNvPr>
          <p:cNvCxnSpPr/>
          <p:nvPr/>
        </p:nvCxnSpPr>
        <p:spPr>
          <a:xfrm>
            <a:off x="7149986" y="1318290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9784567-C9D6-6E2E-7FE6-C757D88D2B6A}"/>
              </a:ext>
            </a:extLst>
          </p:cNvPr>
          <p:cNvSpPr txBox="1"/>
          <p:nvPr/>
        </p:nvSpPr>
        <p:spPr>
          <a:xfrm>
            <a:off x="570470" y="1968109"/>
            <a:ext cx="1226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60,000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4F63B4-81E9-3173-DDCF-D54A01C90837}"/>
              </a:ext>
            </a:extLst>
          </p:cNvPr>
          <p:cNvSpPr txBox="1"/>
          <p:nvPr/>
        </p:nvSpPr>
        <p:spPr>
          <a:xfrm>
            <a:off x="7100929" y="1968109"/>
            <a:ext cx="1226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70,000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06F375-955B-0B36-C057-86D21FBF3A22}"/>
              </a:ext>
            </a:extLst>
          </p:cNvPr>
          <p:cNvSpPr txBox="1"/>
          <p:nvPr/>
        </p:nvSpPr>
        <p:spPr>
          <a:xfrm>
            <a:off x="184175" y="149470"/>
            <a:ext cx="161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Fluency</a:t>
            </a:r>
          </a:p>
        </p:txBody>
      </p:sp>
    </p:spTree>
    <p:extLst>
      <p:ext uri="{BB962C8B-B14F-4D97-AF65-F5344CB8AC3E}">
        <p14:creationId xmlns:p14="http://schemas.microsoft.com/office/powerpoint/2010/main" val="361199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C76ED77-DC24-7EF7-9F3D-6F41071C8C8A}"/>
              </a:ext>
            </a:extLst>
          </p:cNvPr>
          <p:cNvSpPr txBox="1"/>
          <p:nvPr/>
        </p:nvSpPr>
        <p:spPr>
          <a:xfrm>
            <a:off x="599376" y="1572122"/>
            <a:ext cx="3569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Round to nearest 10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227E6A-6893-12EF-F28E-0C87B308DDFE}"/>
              </a:ext>
            </a:extLst>
          </p:cNvPr>
          <p:cNvCxnSpPr/>
          <p:nvPr/>
        </p:nvCxnSpPr>
        <p:spPr>
          <a:xfrm>
            <a:off x="4401102" y="1848959"/>
            <a:ext cx="831385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F4DC493-532D-D190-7C83-F7BDE2D627A6}"/>
              </a:ext>
            </a:extLst>
          </p:cNvPr>
          <p:cNvSpPr txBox="1"/>
          <p:nvPr/>
        </p:nvSpPr>
        <p:spPr>
          <a:xfrm>
            <a:off x="5317019" y="1572122"/>
            <a:ext cx="247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Ones column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C4F96A-7D88-CDE6-CCE9-B8F2167E28A4}"/>
              </a:ext>
            </a:extLst>
          </p:cNvPr>
          <p:cNvSpPr txBox="1"/>
          <p:nvPr/>
        </p:nvSpPr>
        <p:spPr>
          <a:xfrm>
            <a:off x="599376" y="2380158"/>
            <a:ext cx="3969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Round to nearest 100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CBA2A68-801C-9D6E-13D7-16D9999EC5F2}"/>
              </a:ext>
            </a:extLst>
          </p:cNvPr>
          <p:cNvCxnSpPr/>
          <p:nvPr/>
        </p:nvCxnSpPr>
        <p:spPr>
          <a:xfrm>
            <a:off x="4401102" y="2651983"/>
            <a:ext cx="831385" cy="219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AE0F64C-8B9C-7C19-8A49-559E3B9D56B3}"/>
              </a:ext>
            </a:extLst>
          </p:cNvPr>
          <p:cNvSpPr txBox="1"/>
          <p:nvPr/>
        </p:nvSpPr>
        <p:spPr>
          <a:xfrm>
            <a:off x="5317019" y="2380158"/>
            <a:ext cx="247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Tens column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E95CD0-A4F9-2CB3-02CA-E5994C459505}"/>
              </a:ext>
            </a:extLst>
          </p:cNvPr>
          <p:cNvSpPr txBox="1"/>
          <p:nvPr/>
        </p:nvSpPr>
        <p:spPr>
          <a:xfrm>
            <a:off x="599376" y="3188031"/>
            <a:ext cx="4116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Round to nearest 1,000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1C8E27-68F3-B8EE-2C60-9131183C7498}"/>
              </a:ext>
            </a:extLst>
          </p:cNvPr>
          <p:cNvSpPr txBox="1"/>
          <p:nvPr/>
        </p:nvSpPr>
        <p:spPr>
          <a:xfrm>
            <a:off x="5317019" y="3188031"/>
            <a:ext cx="322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Hundreds column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F0F299-A09A-2183-7E4D-3D4CCDEFCACB}"/>
              </a:ext>
            </a:extLst>
          </p:cNvPr>
          <p:cNvSpPr txBox="1"/>
          <p:nvPr/>
        </p:nvSpPr>
        <p:spPr>
          <a:xfrm>
            <a:off x="599376" y="3999883"/>
            <a:ext cx="4320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Round to nearest 10,000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F15651-2E24-181C-17A2-1611C897CCBD}"/>
              </a:ext>
            </a:extLst>
          </p:cNvPr>
          <p:cNvSpPr txBox="1"/>
          <p:nvPr/>
        </p:nvSpPr>
        <p:spPr>
          <a:xfrm>
            <a:off x="5317019" y="3999883"/>
            <a:ext cx="322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________  column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C3BE3E6-A0D5-31EE-2D49-E1BF0182E9F2}"/>
              </a:ext>
            </a:extLst>
          </p:cNvPr>
          <p:cNvCxnSpPr/>
          <p:nvPr/>
        </p:nvCxnSpPr>
        <p:spPr>
          <a:xfrm>
            <a:off x="4401102" y="3451381"/>
            <a:ext cx="831385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A2E5BB6-5263-0702-1BBC-2E2B42E57DF0}"/>
              </a:ext>
            </a:extLst>
          </p:cNvPr>
          <p:cNvCxnSpPr/>
          <p:nvPr/>
        </p:nvCxnSpPr>
        <p:spPr>
          <a:xfrm>
            <a:off x="4401102" y="4263237"/>
            <a:ext cx="831385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EF3894A-DD1A-91CF-D24D-3789A665FD51}"/>
              </a:ext>
            </a:extLst>
          </p:cNvPr>
          <p:cNvSpPr txBox="1"/>
          <p:nvPr/>
        </p:nvSpPr>
        <p:spPr>
          <a:xfrm>
            <a:off x="5248779" y="3968934"/>
            <a:ext cx="247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Thousands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5ECCFA8-C54E-B6F4-2D9E-406B5A95B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512" y="5168302"/>
            <a:ext cx="747045" cy="74704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56ABD31-1F86-9A84-850D-D0DBC4A93D0C}"/>
              </a:ext>
            </a:extLst>
          </p:cNvPr>
          <p:cNvSpPr txBox="1"/>
          <p:nvPr/>
        </p:nvSpPr>
        <p:spPr>
          <a:xfrm>
            <a:off x="5636578" y="5310992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06F375-955B-0B36-C057-86D21FBF3A22}"/>
              </a:ext>
            </a:extLst>
          </p:cNvPr>
          <p:cNvSpPr txBox="1"/>
          <p:nvPr/>
        </p:nvSpPr>
        <p:spPr>
          <a:xfrm>
            <a:off x="553452" y="228600"/>
            <a:ext cx="161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Fluency</a:t>
            </a:r>
          </a:p>
        </p:txBody>
      </p:sp>
    </p:spTree>
    <p:extLst>
      <p:ext uri="{BB962C8B-B14F-4D97-AF65-F5344CB8AC3E}">
        <p14:creationId xmlns:p14="http://schemas.microsoft.com/office/powerpoint/2010/main" val="10861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9" grpId="0"/>
      <p:bldP spid="40" grpId="0"/>
      <p:bldP spid="41" grpId="0"/>
      <p:bldP spid="44" grpId="0"/>
      <p:bldP spid="46" grpId="0"/>
      <p:bldP spid="4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A59340-EC57-0F86-6FC3-125D1A0C38B6}"/>
              </a:ext>
            </a:extLst>
          </p:cNvPr>
          <p:cNvSpPr txBox="1"/>
          <p:nvPr/>
        </p:nvSpPr>
        <p:spPr>
          <a:xfrm>
            <a:off x="6238476" y="494659"/>
            <a:ext cx="245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80,000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D42D60-5E61-50A6-6A6D-F698A81DF1BE}"/>
              </a:ext>
            </a:extLst>
          </p:cNvPr>
          <p:cNvSpPr txBox="1"/>
          <p:nvPr/>
        </p:nvSpPr>
        <p:spPr>
          <a:xfrm>
            <a:off x="667512" y="504009"/>
            <a:ext cx="6238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Round 84,000 to the nearest 10,000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82B4E5-3A2C-F795-4EA1-88D7430A7443}"/>
              </a:ext>
            </a:extLst>
          </p:cNvPr>
          <p:cNvCxnSpPr/>
          <p:nvPr/>
        </p:nvCxnSpPr>
        <p:spPr>
          <a:xfrm>
            <a:off x="951375" y="2397613"/>
            <a:ext cx="6657316" cy="102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2CFCE1-E196-46A6-FBBE-3520B7557C96}"/>
              </a:ext>
            </a:extLst>
          </p:cNvPr>
          <p:cNvCxnSpPr/>
          <p:nvPr/>
        </p:nvCxnSpPr>
        <p:spPr>
          <a:xfrm>
            <a:off x="943482" y="2068104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9C02B4-E5C6-DF09-DFE7-627DB64501C5}"/>
              </a:ext>
            </a:extLst>
          </p:cNvPr>
          <p:cNvCxnSpPr/>
          <p:nvPr/>
        </p:nvCxnSpPr>
        <p:spPr>
          <a:xfrm>
            <a:off x="1608622" y="2054079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19E0D8-FA32-FD24-E46E-CF495A553600}"/>
              </a:ext>
            </a:extLst>
          </p:cNvPr>
          <p:cNvCxnSpPr/>
          <p:nvPr/>
        </p:nvCxnSpPr>
        <p:spPr>
          <a:xfrm>
            <a:off x="7594886" y="2072779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852F8F-BEDD-179D-FFF7-7CF277CC3B5F}"/>
              </a:ext>
            </a:extLst>
          </p:cNvPr>
          <p:cNvCxnSpPr/>
          <p:nvPr/>
        </p:nvCxnSpPr>
        <p:spPr>
          <a:xfrm>
            <a:off x="2273762" y="2058754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9C0319-B19B-3B30-5372-B18E51DA2416}"/>
              </a:ext>
            </a:extLst>
          </p:cNvPr>
          <p:cNvCxnSpPr/>
          <p:nvPr/>
        </p:nvCxnSpPr>
        <p:spPr>
          <a:xfrm>
            <a:off x="3604042" y="2049404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8516820-4A15-F318-CBCA-9ABE5C1ADBAE}"/>
              </a:ext>
            </a:extLst>
          </p:cNvPr>
          <p:cNvCxnSpPr/>
          <p:nvPr/>
        </p:nvCxnSpPr>
        <p:spPr>
          <a:xfrm>
            <a:off x="2938902" y="2063429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CF33E40-FECD-927F-894F-147039250B57}"/>
              </a:ext>
            </a:extLst>
          </p:cNvPr>
          <p:cNvCxnSpPr/>
          <p:nvPr/>
        </p:nvCxnSpPr>
        <p:spPr>
          <a:xfrm>
            <a:off x="4269182" y="2068103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2F24EC-F418-FF39-3759-457CB39121D7}"/>
              </a:ext>
            </a:extLst>
          </p:cNvPr>
          <p:cNvCxnSpPr/>
          <p:nvPr/>
        </p:nvCxnSpPr>
        <p:spPr>
          <a:xfrm>
            <a:off x="4934322" y="2086804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593863E-046E-C2D5-3450-50B51CD82B75}"/>
              </a:ext>
            </a:extLst>
          </p:cNvPr>
          <p:cNvCxnSpPr/>
          <p:nvPr/>
        </p:nvCxnSpPr>
        <p:spPr>
          <a:xfrm>
            <a:off x="5599462" y="2082129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D11E155-9B80-34C4-5D1C-87497B46E16C}"/>
              </a:ext>
            </a:extLst>
          </p:cNvPr>
          <p:cNvCxnSpPr/>
          <p:nvPr/>
        </p:nvCxnSpPr>
        <p:spPr>
          <a:xfrm>
            <a:off x="6264602" y="2096153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CB7CDB-1DF9-86CE-0257-40336CCB30FF}"/>
              </a:ext>
            </a:extLst>
          </p:cNvPr>
          <p:cNvCxnSpPr/>
          <p:nvPr/>
        </p:nvCxnSpPr>
        <p:spPr>
          <a:xfrm>
            <a:off x="6929742" y="2077454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FBFC9FE-BEC3-0647-94E4-C976D316B8C1}"/>
              </a:ext>
            </a:extLst>
          </p:cNvPr>
          <p:cNvSpPr txBox="1"/>
          <p:nvPr/>
        </p:nvSpPr>
        <p:spPr>
          <a:xfrm>
            <a:off x="-135586" y="2735189"/>
            <a:ext cx="245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80,000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3A7B8D-6DA5-B587-EAB1-08F4C1EA1CF2}"/>
              </a:ext>
            </a:extLst>
          </p:cNvPr>
          <p:cNvSpPr txBox="1"/>
          <p:nvPr/>
        </p:nvSpPr>
        <p:spPr>
          <a:xfrm>
            <a:off x="6381745" y="2741078"/>
            <a:ext cx="245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90,000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596BFD4-A9E3-F7FA-5E36-C7AD6C265B12}"/>
              </a:ext>
            </a:extLst>
          </p:cNvPr>
          <p:cNvCxnSpPr/>
          <p:nvPr/>
        </p:nvCxnSpPr>
        <p:spPr>
          <a:xfrm flipV="1">
            <a:off x="3611935" y="2713028"/>
            <a:ext cx="0" cy="433616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46199D4-054E-D9D5-976D-8B7C59815B2F}"/>
              </a:ext>
            </a:extLst>
          </p:cNvPr>
          <p:cNvSpPr txBox="1"/>
          <p:nvPr/>
        </p:nvSpPr>
        <p:spPr>
          <a:xfrm>
            <a:off x="2384989" y="3146644"/>
            <a:ext cx="245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84,000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70C49D3-CA13-D2BA-8B13-10B83B56BFB2}"/>
              </a:ext>
            </a:extLst>
          </p:cNvPr>
          <p:cNvCxnSpPr/>
          <p:nvPr/>
        </p:nvCxnSpPr>
        <p:spPr>
          <a:xfrm>
            <a:off x="943481" y="1729269"/>
            <a:ext cx="6665210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6302DA8-FD67-EC57-3FA9-DD2D6523D64E}"/>
              </a:ext>
            </a:extLst>
          </p:cNvPr>
          <p:cNvSpPr txBox="1"/>
          <p:nvPr/>
        </p:nvSpPr>
        <p:spPr>
          <a:xfrm>
            <a:off x="2812986" y="1153573"/>
            <a:ext cx="245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10,000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C454DF-FA2C-7A65-F103-49F12AF70B68}"/>
              </a:ext>
            </a:extLst>
          </p:cNvPr>
          <p:cNvSpPr txBox="1"/>
          <p:nvPr/>
        </p:nvSpPr>
        <p:spPr>
          <a:xfrm>
            <a:off x="4539183" y="1153573"/>
            <a:ext cx="112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÷ </a:t>
            </a:r>
            <a:r>
              <a:rPr lang="en-GB" sz="2400" dirty="0">
                <a:latin typeface="Calibri" panose="020F0502020204030204" pitchFamily="34" charset="0"/>
              </a:rPr>
              <a:t>10 </a:t>
            </a: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080AC9-2E79-90F6-BC6D-4ED5A58351D4}"/>
              </a:ext>
            </a:extLst>
          </p:cNvPr>
          <p:cNvSpPr txBox="1"/>
          <p:nvPr/>
        </p:nvSpPr>
        <p:spPr>
          <a:xfrm>
            <a:off x="5379076" y="1153573"/>
            <a:ext cx="1276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1,000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6A862E2-0986-A955-3C91-843A377037A5}"/>
              </a:ext>
            </a:extLst>
          </p:cNvPr>
          <p:cNvSpPr txBox="1"/>
          <p:nvPr/>
        </p:nvSpPr>
        <p:spPr>
          <a:xfrm>
            <a:off x="999191" y="1661528"/>
            <a:ext cx="1276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81,000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6828468-EFA6-1C7F-982C-0FC0B7F0F68B}"/>
              </a:ext>
            </a:extLst>
          </p:cNvPr>
          <p:cNvCxnSpPr/>
          <p:nvPr/>
        </p:nvCxnSpPr>
        <p:spPr>
          <a:xfrm>
            <a:off x="954735" y="1605913"/>
            <a:ext cx="2698144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1B0695F-3B47-F60B-84C5-F02DC392B1E0}"/>
              </a:ext>
            </a:extLst>
          </p:cNvPr>
          <p:cNvCxnSpPr/>
          <p:nvPr/>
        </p:nvCxnSpPr>
        <p:spPr>
          <a:xfrm>
            <a:off x="3593911" y="1605913"/>
            <a:ext cx="4028428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E8AA417-03EC-E68F-2DB6-15ED2C9393F9}"/>
              </a:ext>
            </a:extLst>
          </p:cNvPr>
          <p:cNvSpPr txBox="1"/>
          <p:nvPr/>
        </p:nvSpPr>
        <p:spPr>
          <a:xfrm>
            <a:off x="674079" y="5576114"/>
            <a:ext cx="760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Calibri" panose="020F0502020204030204" pitchFamily="34" charset="0"/>
              </a:rPr>
              <a:t>	 		</a:t>
            </a:r>
            <a:r>
              <a:rPr lang="en-GB" sz="2800" dirty="0">
                <a:latin typeface="Calibri" panose="020F0502020204030204" pitchFamily="34" charset="0"/>
              </a:rPr>
              <a:t> rounded to the nearest 10,000 is </a:t>
            </a:r>
            <a:r>
              <a:rPr lang="en-GB" sz="2800" u="sng" dirty="0">
                <a:latin typeface="Calibri" panose="020F0502020204030204" pitchFamily="34" charset="0"/>
              </a:rPr>
              <a:t>			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C252566-9991-1F60-9266-F592856F7CA0}"/>
              </a:ext>
            </a:extLst>
          </p:cNvPr>
          <p:cNvSpPr txBox="1"/>
          <p:nvPr/>
        </p:nvSpPr>
        <p:spPr>
          <a:xfrm>
            <a:off x="6923801" y="5574466"/>
            <a:ext cx="122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80,000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6A2C6AD-4284-98C6-F200-017E58B64A4E}"/>
              </a:ext>
            </a:extLst>
          </p:cNvPr>
          <p:cNvSpPr txBox="1"/>
          <p:nvPr/>
        </p:nvSpPr>
        <p:spPr>
          <a:xfrm>
            <a:off x="667511" y="3593212"/>
            <a:ext cx="7517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The previous multiple of 10,000 is </a:t>
            </a:r>
            <a:r>
              <a:rPr lang="en-GB" sz="2800" u="sng" dirty="0">
                <a:latin typeface="Calibri" panose="020F0502020204030204" pitchFamily="34" charset="0"/>
              </a:rPr>
              <a:t>				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74297C5-FA56-CAE9-5F58-5323E74EB7C3}"/>
              </a:ext>
            </a:extLst>
          </p:cNvPr>
          <p:cNvSpPr txBox="1"/>
          <p:nvPr/>
        </p:nvSpPr>
        <p:spPr>
          <a:xfrm>
            <a:off x="674079" y="4254179"/>
            <a:ext cx="6948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The next multiple of 10,000 is </a:t>
            </a:r>
            <a:r>
              <a:rPr lang="en-GB" sz="2800" u="sng" dirty="0">
                <a:latin typeface="Calibri" panose="020F0502020204030204" pitchFamily="34" charset="0"/>
              </a:rPr>
              <a:t>				</a:t>
            </a:r>
            <a:r>
              <a:rPr lang="en-GB" sz="2800" dirty="0"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7C18CAC-DE97-8AE1-3E1F-A2301193ED11}"/>
              </a:ext>
            </a:extLst>
          </p:cNvPr>
          <p:cNvSpPr txBox="1"/>
          <p:nvPr/>
        </p:nvSpPr>
        <p:spPr>
          <a:xfrm>
            <a:off x="707056" y="4915146"/>
            <a:ext cx="7425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Calibri" panose="020F0502020204030204" pitchFamily="34" charset="0"/>
              </a:rPr>
              <a:t>			</a:t>
            </a:r>
            <a:r>
              <a:rPr lang="en-GB" sz="2800" dirty="0">
                <a:latin typeface="Calibri" panose="020F0502020204030204" pitchFamily="34" charset="0"/>
              </a:rPr>
              <a:t> is closer to </a:t>
            </a:r>
            <a:r>
              <a:rPr lang="en-GB" sz="2800" u="sng" dirty="0">
                <a:latin typeface="Calibri" panose="020F0502020204030204" pitchFamily="34" charset="0"/>
              </a:rPr>
              <a:t>			 </a:t>
            </a:r>
            <a:r>
              <a:rPr lang="en-GB" sz="2800" dirty="0">
                <a:latin typeface="Calibri" panose="020F0502020204030204" pitchFamily="34" charset="0"/>
              </a:rPr>
              <a:t> than 	</a:t>
            </a:r>
            <a:r>
              <a:rPr lang="en-GB" sz="2800" u="sng" dirty="0">
                <a:latin typeface="Calibri" panose="020F0502020204030204" pitchFamily="34" charset="0"/>
              </a:rPr>
              <a:t>			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FE93F45-B98A-CF73-287A-03BCF3AF6007}"/>
              </a:ext>
            </a:extLst>
          </p:cNvPr>
          <p:cNvSpPr txBox="1"/>
          <p:nvPr/>
        </p:nvSpPr>
        <p:spPr>
          <a:xfrm>
            <a:off x="5551658" y="3583862"/>
            <a:ext cx="1783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80,000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66CB60-DA26-0237-ED42-10D85CCA11AE}"/>
              </a:ext>
            </a:extLst>
          </p:cNvPr>
          <p:cNvSpPr txBox="1"/>
          <p:nvPr/>
        </p:nvSpPr>
        <p:spPr>
          <a:xfrm>
            <a:off x="4664588" y="4230489"/>
            <a:ext cx="245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90,000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9054E15-9DC5-F2AF-3094-FF5819DBAF82}"/>
              </a:ext>
            </a:extLst>
          </p:cNvPr>
          <p:cNvSpPr txBox="1"/>
          <p:nvPr/>
        </p:nvSpPr>
        <p:spPr>
          <a:xfrm>
            <a:off x="3704681" y="4900497"/>
            <a:ext cx="1443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80,000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210FE5A-920A-DD0A-08DE-6401DBCC04E5}"/>
              </a:ext>
            </a:extLst>
          </p:cNvPr>
          <p:cNvSpPr txBox="1"/>
          <p:nvPr/>
        </p:nvSpPr>
        <p:spPr>
          <a:xfrm>
            <a:off x="5668925" y="4900497"/>
            <a:ext cx="166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90,000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19B09C2-75B6-D0CA-30AD-6B3CE7AC3902}"/>
              </a:ext>
            </a:extLst>
          </p:cNvPr>
          <p:cNvSpPr txBox="1"/>
          <p:nvPr/>
        </p:nvSpPr>
        <p:spPr>
          <a:xfrm>
            <a:off x="698940" y="4900497"/>
            <a:ext cx="1443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84,000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BE6A4C-9669-A736-4F4D-34211223768C}"/>
              </a:ext>
            </a:extLst>
          </p:cNvPr>
          <p:cNvSpPr txBox="1"/>
          <p:nvPr/>
        </p:nvSpPr>
        <p:spPr>
          <a:xfrm>
            <a:off x="698939" y="5559836"/>
            <a:ext cx="1443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84,000</a:t>
            </a:r>
          </a:p>
        </p:txBody>
      </p:sp>
    </p:spTree>
    <p:extLst>
      <p:ext uri="{BB962C8B-B14F-4D97-AF65-F5344CB8AC3E}">
        <p14:creationId xmlns:p14="http://schemas.microsoft.com/office/powerpoint/2010/main" val="332956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37" grpId="0"/>
      <p:bldP spid="51" grpId="0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2" ma:contentTypeDescription="Create a new document." ma:contentTypeScope="" ma:versionID="9729fc54edb2819ea8b3158a23d9d69a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89c5fa35d8e01b9cc0b225c10374d4c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EF935-039D-4372-918A-54DD8B00453B}">
  <ds:schemaRefs>
    <ds:schemaRef ds:uri="http://schemas.microsoft.com/office/2006/documentManagement/types"/>
    <ds:schemaRef ds:uri="http://schemas.openxmlformats.org/package/2006/metadata/core-properties"/>
    <ds:schemaRef ds:uri="e9e213f7-a068-4185-ae5b-85aa76b56dbd"/>
    <ds:schemaRef ds:uri="http://purl.org/dc/elements/1.1/"/>
    <ds:schemaRef ds:uri="http://schemas.microsoft.com/office/2006/metadata/properties"/>
    <ds:schemaRef ds:uri="1773a752-338d-48d4-aab1-fb5d939e1fab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6E83ABE-B979-4770-B3F6-B41253DD18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A4FAA6-32A0-4B20-9C96-AD04A24E86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868</TotalTime>
  <Words>441</Words>
  <Application>Microsoft Office PowerPoint</Application>
  <PresentationFormat>On-screen Show (4:3)</PresentationFormat>
  <Paragraphs>138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Jack Rutterford</cp:lastModifiedBy>
  <cp:revision>13</cp:revision>
  <dcterms:created xsi:type="dcterms:W3CDTF">2023-08-02T14:09:38Z</dcterms:created>
  <dcterms:modified xsi:type="dcterms:W3CDTF">2023-10-10T19:26:33Z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</Properties>
</file>