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4" r:id="rId4"/>
    <p:sldMasterId id="2147483667" r:id="rId5"/>
    <p:sldMasterId id="2147483673" r:id="rId6"/>
  </p:sldMasterIdLst>
  <p:notesMasterIdLst>
    <p:notesMasterId r:id="rId39"/>
  </p:notesMasterIdLst>
  <p:handoutMasterIdLst>
    <p:handoutMasterId r:id="rId40"/>
  </p:handoutMasterIdLst>
  <p:sldIdLst>
    <p:sldId id="478" r:id="rId7"/>
    <p:sldId id="448" r:id="rId8"/>
    <p:sldId id="452" r:id="rId9"/>
    <p:sldId id="449" r:id="rId10"/>
    <p:sldId id="450" r:id="rId11"/>
    <p:sldId id="451" r:id="rId12"/>
    <p:sldId id="453" r:id="rId13"/>
    <p:sldId id="517" r:id="rId14"/>
    <p:sldId id="454" r:id="rId15"/>
    <p:sldId id="455" r:id="rId16"/>
    <p:sldId id="456" r:id="rId17"/>
    <p:sldId id="518" r:id="rId18"/>
    <p:sldId id="457" r:id="rId19"/>
    <p:sldId id="458" r:id="rId20"/>
    <p:sldId id="459" r:id="rId21"/>
    <p:sldId id="519" r:id="rId22"/>
    <p:sldId id="465" r:id="rId23"/>
    <p:sldId id="524" r:id="rId24"/>
    <p:sldId id="461" r:id="rId25"/>
    <p:sldId id="521" r:id="rId26"/>
    <p:sldId id="460" r:id="rId27"/>
    <p:sldId id="520" r:id="rId28"/>
    <p:sldId id="463" r:id="rId29"/>
    <p:sldId id="522" r:id="rId30"/>
    <p:sldId id="464" r:id="rId31"/>
    <p:sldId id="523" r:id="rId32"/>
    <p:sldId id="467" r:id="rId33"/>
    <p:sldId id="514" r:id="rId34"/>
    <p:sldId id="515" r:id="rId35"/>
    <p:sldId id="525" r:id="rId36"/>
    <p:sldId id="526" r:id="rId37"/>
    <p:sldId id="527" r:id="rId38"/>
  </p:sldIdLst>
  <p:sldSz cx="9906000" cy="6858000" type="A4"/>
  <p:notesSz cx="6858000" cy="9144000"/>
  <p:embeddedFontLst>
    <p:embeddedFont>
      <p:font typeface="Roboto" panose="02000000000000000000" pitchFamily="2" charset="0"/>
      <p:regular r:id="rId41"/>
      <p:bold r:id="rId42"/>
      <p:italic r:id="rId43"/>
      <p:boldItalic r:id="rId44"/>
    </p:embeddedFont>
    <p:embeddedFont>
      <p:font typeface="United Curriculum" panose="020B0604020202020204" charset="0"/>
      <p:regular r:id="rId45"/>
      <p:bold r:id="rId46"/>
      <p:italic r:id="rId47"/>
      <p:boldItalic r:id="rId48"/>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ent" id="{88D6213F-0903-447C-9C64-F591F3A6444B}">
          <p14:sldIdLst>
            <p14:sldId id="478"/>
            <p14:sldId id="448"/>
            <p14:sldId id="452"/>
            <p14:sldId id="449"/>
            <p14:sldId id="450"/>
            <p14:sldId id="451"/>
            <p14:sldId id="453"/>
            <p14:sldId id="517"/>
            <p14:sldId id="454"/>
            <p14:sldId id="455"/>
            <p14:sldId id="456"/>
            <p14:sldId id="518"/>
            <p14:sldId id="457"/>
            <p14:sldId id="458"/>
            <p14:sldId id="459"/>
            <p14:sldId id="519"/>
            <p14:sldId id="465"/>
            <p14:sldId id="524"/>
            <p14:sldId id="461"/>
            <p14:sldId id="521"/>
            <p14:sldId id="460"/>
            <p14:sldId id="520"/>
            <p14:sldId id="463"/>
            <p14:sldId id="522"/>
            <p14:sldId id="464"/>
            <p14:sldId id="523"/>
          </p14:sldIdLst>
        </p14:section>
        <p14:section name="Vertical concepts" id="{446E501B-9A1D-4D01-9F79-3F10A458C07D}">
          <p14:sldIdLst>
            <p14:sldId id="467"/>
            <p14:sldId id="514"/>
            <p14:sldId id="515"/>
          </p14:sldIdLst>
        </p14:section>
        <p14:section name="Disciplinary knowledege" id="{AE2D3CAB-B824-4E76-9C7B-D0B07B73EDF5}">
          <p14:sldIdLst>
            <p14:sldId id="525"/>
            <p14:sldId id="526"/>
            <p14:sldId id="527"/>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77A9426-8E71-580F-A5B8-2EE4FF047C8C}" name="Lucy Hawker" initials="LH" userId="S::Lucy.Hawker@unitedlearning.org.uk::1ef25c0a-c1f6-440b-b33b-783bdcbee9d5" providerId="AD"/>
  <p188:author id="{69A49169-ADB6-A57D-EED4-E1DE110A5621}" name="Ella Hamilton" initials="EH" userId="f617ced5a7992cae" providerId="Windows Live"/>
  <p188:author id="{6C9BADAA-4940-520A-5319-8E8EA85EDB29}" name="Charlie Cutler" initials="CC" userId="S::charlie.cutler@unitedlearning.org.uk::c5b094de-3707-4aae-994d-70175e9a1467" providerId="AD"/>
  <p188:author id="{C1970DAF-E6A3-64D7-9804-F7D68B8409F0}" name="Sally McCartney" initials="SM" userId="S::sally.mccartney@unitedlearning.org.uk::1b5c1c85-70fd-40d9-aba5-bb5ae0d377fb" providerId="AD"/>
  <p188:author id="{C833E4BA-E012-CD07-1FD3-0F30CCFF34BF}" name="Charlie Cutler" initials="CC" userId="S::Charlie.Cutler@unitedlearning.org.uk::c5b094de-3707-4aae-994d-70175e9a146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arlie Cutler" initials="CC" lastIdx="15" clrIdx="0">
    <p:extLst>
      <p:ext uri="{19B8F6BF-5375-455C-9EA6-DF929625EA0E}">
        <p15:presenceInfo xmlns:p15="http://schemas.microsoft.com/office/powerpoint/2012/main" userId="S::Charlie.Cutler@unitedlearning.org.uk::c5b094de-3707-4aae-994d-70175e9a1467" providerId="AD"/>
      </p:ext>
    </p:extLst>
  </p:cmAuthor>
  <p:cmAuthor id="2" name="Jessica Quinn" initials="JQ" lastIdx="7" clrIdx="1">
    <p:extLst>
      <p:ext uri="{19B8F6BF-5375-455C-9EA6-DF929625EA0E}">
        <p15:presenceInfo xmlns:p15="http://schemas.microsoft.com/office/powerpoint/2012/main" userId="S::Jessica.Quinn@unitedlearning.org.uk::8a95f2e1-9608-4c55-8128-be797539c75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A1CA"/>
    <a:srgbClr val="F3DEE9"/>
    <a:srgbClr val="463359"/>
    <a:srgbClr val="48355B"/>
    <a:srgbClr val="FFFFFF"/>
    <a:srgbClr val="BBBBBB"/>
    <a:srgbClr val="D55D5D"/>
    <a:srgbClr val="DB7474"/>
    <a:srgbClr val="0033CC"/>
    <a:srgbClr val="D9EB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4719"/>
  </p:normalViewPr>
  <p:slideViewPr>
    <p:cSldViewPr snapToGrid="0">
      <p:cViewPr>
        <p:scale>
          <a:sx n="125" d="100"/>
          <a:sy n="125" d="100"/>
        </p:scale>
        <p:origin x="-77" y="72"/>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notesMaster" Target="notesMasters/notesMaster1.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font" Target="fonts/font2.fntdata"/><Relationship Id="rId47" Type="http://schemas.openxmlformats.org/officeDocument/2006/relationships/font" Target="fonts/font7.fntdata"/><Relationship Id="rId50" Type="http://schemas.openxmlformats.org/officeDocument/2006/relationships/presProps" Target="presProps.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handoutMaster" Target="handoutMasters/handoutMaster1.xml"/><Relationship Id="rId45" Type="http://schemas.openxmlformats.org/officeDocument/2006/relationships/font" Target="fonts/font5.fntdata"/><Relationship Id="rId53"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font" Target="fonts/font4.fntdata"/><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font" Target="fonts/font3.fntdata"/><Relationship Id="rId48" Type="http://schemas.openxmlformats.org/officeDocument/2006/relationships/font" Target="fonts/font8.fntdata"/><Relationship Id="rId8" Type="http://schemas.openxmlformats.org/officeDocument/2006/relationships/slide" Target="slides/slide2.xml"/><Relationship Id="rId51"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font" Target="fonts/font6.fntdata"/><Relationship Id="rId20" Type="http://schemas.openxmlformats.org/officeDocument/2006/relationships/slide" Target="slides/slide14.xml"/><Relationship Id="rId41" Type="http://schemas.openxmlformats.org/officeDocument/2006/relationships/font" Target="fonts/font1.fntdata"/><Relationship Id="rId54"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C042433-7471-4BF9-9454-362971E0832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910426AA-D9C7-4D34-926F-EEDA1CC2473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4BB0CAA-05EE-4C9B-87E1-B84DD3F9BCC4}" type="datetimeFigureOut">
              <a:rPr lang="en-GB" smtClean="0"/>
              <a:t>29/07/2025</a:t>
            </a:fld>
            <a:endParaRPr lang="en-GB"/>
          </a:p>
        </p:txBody>
      </p:sp>
      <p:sp>
        <p:nvSpPr>
          <p:cNvPr id="4" name="Footer Placeholder 3">
            <a:extLst>
              <a:ext uri="{FF2B5EF4-FFF2-40B4-BE49-F238E27FC236}">
                <a16:creationId xmlns:a16="http://schemas.microsoft.com/office/drawing/2014/main" id="{364AA67F-0E09-493E-B802-2C4BF9A8D3D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AF40010E-F8C8-404A-82FF-B1A0AE7B82E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47F0B46-7623-4305-AEF1-309F386B26D6}" type="slidenum">
              <a:rPr lang="en-GB" smtClean="0"/>
              <a:t>‹#›</a:t>
            </a:fld>
            <a:endParaRPr lang="en-GB"/>
          </a:p>
        </p:txBody>
      </p:sp>
    </p:spTree>
    <p:extLst>
      <p:ext uri="{BB962C8B-B14F-4D97-AF65-F5344CB8AC3E}">
        <p14:creationId xmlns:p14="http://schemas.microsoft.com/office/powerpoint/2010/main" val="2616461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CD3110-32D0-4452-834B-9411AA728368}" type="datetimeFigureOut">
              <a:rPr lang="en-GB" smtClean="0"/>
              <a:t>29/07/2025</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CF7F3D-A76E-462C-91BC-6AD2B2EFE72A}" type="slidenum">
              <a:rPr lang="en-GB" smtClean="0"/>
              <a:t>‹#›</a:t>
            </a:fld>
            <a:endParaRPr lang="en-GB"/>
          </a:p>
        </p:txBody>
      </p:sp>
    </p:spTree>
    <p:extLst>
      <p:ext uri="{BB962C8B-B14F-4D97-AF65-F5344CB8AC3E}">
        <p14:creationId xmlns:p14="http://schemas.microsoft.com/office/powerpoint/2010/main" val="21231353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2CF7F3D-A76E-462C-91BC-6AD2B2EFE72A}" type="slidenum">
              <a:rPr lang="en-GB" smtClean="0"/>
              <a:t>1</a:t>
            </a:fld>
            <a:endParaRPr lang="en-GB"/>
          </a:p>
        </p:txBody>
      </p:sp>
    </p:spTree>
    <p:extLst>
      <p:ext uri="{BB962C8B-B14F-4D97-AF65-F5344CB8AC3E}">
        <p14:creationId xmlns:p14="http://schemas.microsoft.com/office/powerpoint/2010/main" val="34598207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B9838CD0-0626-4A28-B004-F509C6BF3056}"/>
              </a:ext>
            </a:extLst>
          </p:cNvPr>
          <p:cNvSpPr/>
          <p:nvPr userDrawn="1"/>
        </p:nvSpPr>
        <p:spPr>
          <a:xfrm>
            <a:off x="-15314" y="275918"/>
            <a:ext cx="9271074" cy="933964"/>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12" name="Rectangle 11">
            <a:extLst>
              <a:ext uri="{FF2B5EF4-FFF2-40B4-BE49-F238E27FC236}">
                <a16:creationId xmlns:a16="http://schemas.microsoft.com/office/drawing/2014/main" id="{2B780003-00DD-4595-9E44-33DCE8987FF6}"/>
              </a:ext>
            </a:extLst>
          </p:cNvPr>
          <p:cNvSpPr/>
          <p:nvPr userDrawn="1"/>
        </p:nvSpPr>
        <p:spPr>
          <a:xfrm rot="5400000">
            <a:off x="6309621" y="3247908"/>
            <a:ext cx="6866877"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6" name="Rectangle 2">
            <a:extLst>
              <a:ext uri="{FF2B5EF4-FFF2-40B4-BE49-F238E27FC236}">
                <a16:creationId xmlns:a16="http://schemas.microsoft.com/office/drawing/2014/main" id="{333A7B9E-DC17-43CF-8093-3192937D4031}"/>
              </a:ext>
            </a:extLst>
          </p:cNvPr>
          <p:cNvSpPr/>
          <p:nvPr userDrawn="1"/>
        </p:nvSpPr>
        <p:spPr>
          <a:xfrm rot="10800000" flipH="1" flipV="1">
            <a:off x="-10158" y="5276446"/>
            <a:ext cx="3139438" cy="866547"/>
          </a:xfrm>
          <a:custGeom>
            <a:avLst/>
            <a:gdLst>
              <a:gd name="connsiteX0" fmla="*/ 0 w 6901416"/>
              <a:gd name="connsiteY0" fmla="*/ 0 h 866547"/>
              <a:gd name="connsiteX1" fmla="*/ 690141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85569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83664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751443 w 6901416"/>
              <a:gd name="connsiteY1" fmla="*/ 0 h 866547"/>
              <a:gd name="connsiteX2" fmla="*/ 6901416 w 6901416"/>
              <a:gd name="connsiteY2" fmla="*/ 866547 h 866547"/>
              <a:gd name="connsiteX3" fmla="*/ 0 w 6901416"/>
              <a:gd name="connsiteY3" fmla="*/ 866547 h 866547"/>
              <a:gd name="connsiteX4" fmla="*/ 0 w 6901416"/>
              <a:gd name="connsiteY4" fmla="*/ 0 h 8665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01416" h="866547">
                <a:moveTo>
                  <a:pt x="0" y="0"/>
                </a:moveTo>
                <a:lnTo>
                  <a:pt x="6751443" y="0"/>
                </a:lnTo>
                <a:lnTo>
                  <a:pt x="6901416" y="866547"/>
                </a:lnTo>
                <a:lnTo>
                  <a:pt x="0" y="866547"/>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pic>
        <p:nvPicPr>
          <p:cNvPr id="7" name="Picture 6">
            <a:extLst>
              <a:ext uri="{FF2B5EF4-FFF2-40B4-BE49-F238E27FC236}">
                <a16:creationId xmlns:a16="http://schemas.microsoft.com/office/drawing/2014/main" id="{304EEB8C-27D4-467D-A071-6C028CDF1CD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2811" y="5381440"/>
            <a:ext cx="2493010" cy="636237"/>
          </a:xfrm>
          <a:prstGeom prst="rect">
            <a:avLst/>
          </a:prstGeom>
        </p:spPr>
      </p:pic>
      <p:sp>
        <p:nvSpPr>
          <p:cNvPr id="14" name="Freeform: Shape 13">
            <a:extLst>
              <a:ext uri="{FF2B5EF4-FFF2-40B4-BE49-F238E27FC236}">
                <a16:creationId xmlns:a16="http://schemas.microsoft.com/office/drawing/2014/main" id="{0EFCA842-1115-4049-BCE7-1E58DFD1215B}"/>
              </a:ext>
            </a:extLst>
          </p:cNvPr>
          <p:cNvSpPr/>
          <p:nvPr userDrawn="1"/>
        </p:nvSpPr>
        <p:spPr>
          <a:xfrm>
            <a:off x="0" y="2359626"/>
            <a:ext cx="2407920" cy="45127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237159" y="55977"/>
                </a:lnTo>
                <a:lnTo>
                  <a:pt x="1435"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8000"/>
            <a:r>
              <a:rPr lang="en-US" sz="2000" b="1">
                <a:solidFill>
                  <a:srgbClr val="FFFFFF"/>
                </a:solidFill>
                <a:latin typeface="United Curriculum" pitchFamily="2" charset="0"/>
                <a:ea typeface="Roboto Slab" pitchFamily="2" charset="0"/>
              </a:rPr>
              <a:t>For Teachers</a:t>
            </a:r>
            <a:endParaRPr lang="en-GB" sz="2400" b="1">
              <a:solidFill>
                <a:srgbClr val="FFFFFF"/>
              </a:solidFill>
              <a:latin typeface="United Curriculum" pitchFamily="2" charset="0"/>
              <a:ea typeface="Roboto Slab" pitchFamily="2" charset="0"/>
            </a:endParaRPr>
          </a:p>
        </p:txBody>
      </p:sp>
      <p:sp>
        <p:nvSpPr>
          <p:cNvPr id="8" name="Freeform: Shape 7">
            <a:extLst>
              <a:ext uri="{FF2B5EF4-FFF2-40B4-BE49-F238E27FC236}">
                <a16:creationId xmlns:a16="http://schemas.microsoft.com/office/drawing/2014/main" id="{0C20CABD-5FA7-4156-B213-F0CA6BA96FAC}"/>
              </a:ext>
            </a:extLst>
          </p:cNvPr>
          <p:cNvSpPr/>
          <p:nvPr userDrawn="1"/>
        </p:nvSpPr>
        <p:spPr>
          <a:xfrm>
            <a:off x="0" y="1420852"/>
            <a:ext cx="4645891" cy="685039"/>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 name="connsiteX0" fmla="*/ 1435 w 8566014"/>
              <a:gd name="connsiteY0" fmla="*/ 7820 h 6431769"/>
              <a:gd name="connsiteX1" fmla="*/ 2567 w 8566014"/>
              <a:gd name="connsiteY1" fmla="*/ 6431769 h 6431769"/>
              <a:gd name="connsiteX2" fmla="*/ 8566014 w 8566014"/>
              <a:gd name="connsiteY2" fmla="*/ 6398949 h 6431769"/>
              <a:gd name="connsiteX3" fmla="*/ 8368737 w 8566014"/>
              <a:gd name="connsiteY3" fmla="*/ 0 h 6431769"/>
              <a:gd name="connsiteX4" fmla="*/ 1435 w 8566014"/>
              <a:gd name="connsiteY4" fmla="*/ 7820 h 64317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31769">
                <a:moveTo>
                  <a:pt x="1435" y="7820"/>
                </a:moveTo>
                <a:cubicBezTo>
                  <a:pt x="-3951" y="2149136"/>
                  <a:pt x="7953" y="4290453"/>
                  <a:pt x="2567" y="6431769"/>
                </a:cubicBezTo>
                <a:lnTo>
                  <a:pt x="8566014" y="6398949"/>
                </a:lnTo>
                <a:lnTo>
                  <a:pt x="8368737" y="0"/>
                </a:lnTo>
                <a:lnTo>
                  <a:pt x="1435" y="782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3232"/>
            <a:endParaRPr lang="en-GB">
              <a:solidFill>
                <a:srgbClr val="565656"/>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538964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Layout 3: Spring">
    <p:spTree>
      <p:nvGrpSpPr>
        <p:cNvPr id="1" name=""/>
        <p:cNvGrpSpPr/>
        <p:nvPr/>
      </p:nvGrpSpPr>
      <p:grpSpPr>
        <a:xfrm>
          <a:off x="0" y="0"/>
          <a:ext cx="0" cy="0"/>
          <a:chOff x="0" y="0"/>
          <a:chExt cx="0" cy="0"/>
        </a:xfrm>
      </p:grpSpPr>
      <p:sp>
        <p:nvSpPr>
          <p:cNvPr id="16" name="Freeform: Shape 15">
            <a:extLst>
              <a:ext uri="{FF2B5EF4-FFF2-40B4-BE49-F238E27FC236}">
                <a16:creationId xmlns:a16="http://schemas.microsoft.com/office/drawing/2014/main" id="{364F7F9D-7FFB-431D-AF2F-AAC6CC568196}"/>
              </a:ext>
            </a:extLst>
          </p:cNvPr>
          <p:cNvSpPr/>
          <p:nvPr userDrawn="1"/>
        </p:nvSpPr>
        <p:spPr>
          <a:xfrm>
            <a:off x="-15314"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625" b="1">
              <a:solidFill>
                <a:srgbClr val="FFFFFF"/>
              </a:solidFill>
              <a:latin typeface="Roboto" panose="02000000000000000000" pitchFamily="2" charset="0"/>
              <a:ea typeface="Roboto" panose="02000000000000000000" pitchFamily="2" charset="0"/>
            </a:endParaRPr>
          </a:p>
        </p:txBody>
      </p:sp>
      <p:sp>
        <p:nvSpPr>
          <p:cNvPr id="29" name="Rectangle 28">
            <a:extLst>
              <a:ext uri="{FF2B5EF4-FFF2-40B4-BE49-F238E27FC236}">
                <a16:creationId xmlns:a16="http://schemas.microsoft.com/office/drawing/2014/main" id="{D4262747-9B13-463B-BAA6-FE10F988C00A}"/>
              </a:ext>
            </a:extLst>
          </p:cNvPr>
          <p:cNvSpPr/>
          <p:nvPr userDrawn="1"/>
        </p:nvSpPr>
        <p:spPr>
          <a:xfrm rot="5400000">
            <a:off x="6522311" y="3168894"/>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63">
              <a:latin typeface="Roboto" panose="02000000000000000000" pitchFamily="2" charset="0"/>
              <a:ea typeface="Roboto" panose="02000000000000000000" pitchFamily="2" charset="0"/>
            </a:endParaRPr>
          </a:p>
        </p:txBody>
      </p:sp>
      <p:sp>
        <p:nvSpPr>
          <p:cNvPr id="30" name="Rectangle 29">
            <a:extLst>
              <a:ext uri="{FF2B5EF4-FFF2-40B4-BE49-F238E27FC236}">
                <a16:creationId xmlns:a16="http://schemas.microsoft.com/office/drawing/2014/main" id="{567A564C-ACBE-4C14-8D11-6287E4B9EE93}"/>
              </a:ext>
            </a:extLst>
          </p:cNvPr>
          <p:cNvSpPr/>
          <p:nvPr userDrawn="1"/>
        </p:nvSpPr>
        <p:spPr>
          <a:xfrm rot="5400000">
            <a:off x="6522018" y="3172108"/>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63">
              <a:latin typeface="Roboto" panose="02000000000000000000" pitchFamily="2" charset="0"/>
              <a:ea typeface="Roboto" panose="02000000000000000000" pitchFamily="2" charset="0"/>
            </a:endParaRPr>
          </a:p>
        </p:txBody>
      </p:sp>
      <p:sp>
        <p:nvSpPr>
          <p:cNvPr id="32" name="Rectangle 31">
            <a:extLst>
              <a:ext uri="{FF2B5EF4-FFF2-40B4-BE49-F238E27FC236}">
                <a16:creationId xmlns:a16="http://schemas.microsoft.com/office/drawing/2014/main" id="{16891E85-5FB5-4F09-A97C-DE406486C7C9}"/>
              </a:ext>
            </a:extLst>
          </p:cNvPr>
          <p:cNvSpPr/>
          <p:nvPr userDrawn="1"/>
        </p:nvSpPr>
        <p:spPr>
          <a:xfrm rot="5400000">
            <a:off x="8649500" y="3094870"/>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63" spc="41" baseline="0">
              <a:latin typeface="Roboto" panose="02000000000000000000" pitchFamily="2" charset="0"/>
              <a:ea typeface="Roboto" panose="02000000000000000000" pitchFamily="2" charset="0"/>
            </a:endParaRPr>
          </a:p>
        </p:txBody>
      </p:sp>
      <p:sp>
        <p:nvSpPr>
          <p:cNvPr id="15" name="Text Placeholder 2">
            <a:extLst>
              <a:ext uri="{FF2B5EF4-FFF2-40B4-BE49-F238E27FC236}">
                <a16:creationId xmlns:a16="http://schemas.microsoft.com/office/drawing/2014/main" id="{33C5E11F-61BD-46F6-8978-39D5E7EC7E01}"/>
              </a:ext>
            </a:extLst>
          </p:cNvPr>
          <p:cNvSpPr>
            <a:spLocks noGrp="1"/>
          </p:cNvSpPr>
          <p:nvPr>
            <p:ph type="body" sz="quarter" idx="10" hasCustomPrompt="1"/>
          </p:nvPr>
        </p:nvSpPr>
        <p:spPr>
          <a:xfrm>
            <a:off x="203202" y="234235"/>
            <a:ext cx="7701237" cy="458089"/>
          </a:xfrm>
          <a:prstGeom prst="rect">
            <a:avLst/>
          </a:prstGeom>
        </p:spPr>
        <p:txBody>
          <a:bodyPr anchor="ctr"/>
          <a:lstStyle>
            <a:lvl1pPr marL="0" indent="0">
              <a:lnSpc>
                <a:spcPct val="100000"/>
              </a:lnSpc>
              <a:spcBef>
                <a:spcPts val="0"/>
              </a:spcBef>
              <a:buNone/>
              <a:defRPr sz="2438"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31" name="Subtitle 8">
            <a:extLst>
              <a:ext uri="{FF2B5EF4-FFF2-40B4-BE49-F238E27FC236}">
                <a16:creationId xmlns:a16="http://schemas.microsoft.com/office/drawing/2014/main" id="{FA685C4A-AA2D-41CA-973C-0DFA910EEECC}"/>
              </a:ext>
            </a:extLst>
          </p:cNvPr>
          <p:cNvSpPr txBox="1">
            <a:spLocks/>
          </p:cNvSpPr>
          <p:nvPr userDrawn="1"/>
        </p:nvSpPr>
        <p:spPr>
          <a:xfrm>
            <a:off x="9447919" y="6595206"/>
            <a:ext cx="581483" cy="258317"/>
          </a:xfrm>
          <a:prstGeom prst="rect">
            <a:avLst/>
          </a:prstGeom>
        </p:spPr>
        <p:txBody>
          <a:bodyPr vert="horz" lIns="74295" tIns="37148" rIns="74295" bIns="37148" rtlCol="0">
            <a:noAutofit/>
          </a:bodyPr>
          <a:lstStyle/>
          <a:p>
            <a:pPr algn="ctr">
              <a:lnSpc>
                <a:spcPct val="120000"/>
              </a:lnSpc>
              <a:spcAft>
                <a:spcPts val="975"/>
              </a:spcAft>
              <a:defRPr/>
            </a:pPr>
            <a:fld id="{4ED6C2F0-FBD1-426F-9B4C-B8329A4C5625}" type="slidenum">
              <a:rPr lang="en-US" sz="731"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975"/>
                </a:spcAft>
                <a:defRPr/>
              </a:pPr>
              <a:t>‹#›</a:t>
            </a:fld>
            <a:r>
              <a:rPr lang="en-US" sz="731"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853">
              <a:solidFill>
                <a:schemeClr val="bg2"/>
              </a:solidFill>
              <a:latin typeface="United Curriculum" pitchFamily="2" charset="0"/>
              <a:ea typeface="Roboto" panose="02000000000000000000" pitchFamily="2" charset="0"/>
              <a:cs typeface="Times New Roman" panose="02020603050405020304" pitchFamily="18" charset="0"/>
            </a:endParaRPr>
          </a:p>
        </p:txBody>
      </p:sp>
      <p:grpSp>
        <p:nvGrpSpPr>
          <p:cNvPr id="17" name="Group 16">
            <a:extLst>
              <a:ext uri="{FF2B5EF4-FFF2-40B4-BE49-F238E27FC236}">
                <a16:creationId xmlns:a16="http://schemas.microsoft.com/office/drawing/2014/main" id="{3F5EB49B-4826-4C95-9114-E1AFF09470A6}"/>
              </a:ext>
            </a:extLst>
          </p:cNvPr>
          <p:cNvGrpSpPr/>
          <p:nvPr userDrawn="1"/>
        </p:nvGrpSpPr>
        <p:grpSpPr>
          <a:xfrm>
            <a:off x="8354348" y="-9236"/>
            <a:ext cx="1065321" cy="748952"/>
            <a:chOff x="7607201" y="-8675"/>
            <a:chExt cx="1065321" cy="748952"/>
          </a:xfrm>
        </p:grpSpPr>
        <p:grpSp>
          <p:nvGrpSpPr>
            <p:cNvPr id="19" name="Group 18">
              <a:extLst>
                <a:ext uri="{FF2B5EF4-FFF2-40B4-BE49-F238E27FC236}">
                  <a16:creationId xmlns:a16="http://schemas.microsoft.com/office/drawing/2014/main" id="{937BEF76-B4A4-467E-8FD5-59E204D9FA27}"/>
                </a:ext>
              </a:extLst>
            </p:cNvPr>
            <p:cNvGrpSpPr/>
            <p:nvPr userDrawn="1"/>
          </p:nvGrpSpPr>
          <p:grpSpPr>
            <a:xfrm>
              <a:off x="7607201" y="-8675"/>
              <a:ext cx="1065321" cy="748952"/>
              <a:chOff x="8354346" y="-8675"/>
              <a:chExt cx="1065321" cy="748952"/>
            </a:xfrm>
          </p:grpSpPr>
          <p:sp>
            <p:nvSpPr>
              <p:cNvPr id="21" name="Freeform: Shape 20">
                <a:extLst>
                  <a:ext uri="{FF2B5EF4-FFF2-40B4-BE49-F238E27FC236}">
                    <a16:creationId xmlns:a16="http://schemas.microsoft.com/office/drawing/2014/main" id="{C656DB94-ADE0-4EF9-94F0-51CBEFF7A4AB}"/>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1463"/>
              </a:p>
            </p:txBody>
          </p:sp>
          <p:sp>
            <p:nvSpPr>
              <p:cNvPr id="22" name="Oval 21">
                <a:extLst>
                  <a:ext uri="{FF2B5EF4-FFF2-40B4-BE49-F238E27FC236}">
                    <a16:creationId xmlns:a16="http://schemas.microsoft.com/office/drawing/2014/main" id="{55F5DE52-0C96-44D4-AEB2-879F35CA4F9E}"/>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1463"/>
              </a:p>
            </p:txBody>
          </p:sp>
          <p:sp>
            <p:nvSpPr>
              <p:cNvPr id="23" name="Oval 22">
                <a:extLst>
                  <a:ext uri="{FF2B5EF4-FFF2-40B4-BE49-F238E27FC236}">
                    <a16:creationId xmlns:a16="http://schemas.microsoft.com/office/drawing/2014/main" id="{CD5E2008-0020-499D-8C20-BBA55A50F563}"/>
                  </a:ext>
                </a:extLst>
              </p:cNvPr>
              <p:cNvSpPr/>
              <p:nvPr userDrawn="1"/>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371475" rtl="0" eaLnBrk="1" fontAlgn="auto" latinLnBrk="0" hangingPunct="1">
                  <a:lnSpc>
                    <a:spcPct val="100000"/>
                  </a:lnSpc>
                  <a:spcBef>
                    <a:spcPts val="0"/>
                  </a:spcBef>
                  <a:spcAft>
                    <a:spcPts val="0"/>
                  </a:spcAft>
                  <a:buClrTx/>
                  <a:buSzTx/>
                  <a:buFontTx/>
                  <a:buNone/>
                  <a:tabLst/>
                  <a:defRPr/>
                </a:pPr>
                <a:endParaRPr kumimoji="0" lang="en-GB" sz="1463"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20" name="Picture 19" descr="Icon&#10;&#10;Description automatically generated">
              <a:extLst>
                <a:ext uri="{FF2B5EF4-FFF2-40B4-BE49-F238E27FC236}">
                  <a16:creationId xmlns:a16="http://schemas.microsoft.com/office/drawing/2014/main" id="{F2099B33-2A68-4705-AA76-686C728076E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76880" y="153200"/>
              <a:ext cx="333380" cy="445432"/>
            </a:xfrm>
            <a:prstGeom prst="rect">
              <a:avLst/>
            </a:prstGeom>
          </p:spPr>
        </p:pic>
      </p:grpSp>
      <p:sp>
        <p:nvSpPr>
          <p:cNvPr id="24" name="Text Placeholder 2">
            <a:extLst>
              <a:ext uri="{FF2B5EF4-FFF2-40B4-BE49-F238E27FC236}">
                <a16:creationId xmlns:a16="http://schemas.microsoft.com/office/drawing/2014/main" id="{36C1879E-F86C-4C92-87CE-7307A6DB0556}"/>
              </a:ext>
            </a:extLst>
          </p:cNvPr>
          <p:cNvSpPr>
            <a:spLocks noGrp="1"/>
          </p:cNvSpPr>
          <p:nvPr>
            <p:ph type="body" sz="quarter" idx="11" hasCustomPrompt="1"/>
          </p:nvPr>
        </p:nvSpPr>
        <p:spPr>
          <a:xfrm rot="16200000">
            <a:off x="8650096" y="3126649"/>
            <a:ext cx="2177126" cy="309904"/>
          </a:xfrm>
          <a:prstGeom prst="rect">
            <a:avLst/>
          </a:prstGeom>
        </p:spPr>
        <p:txBody>
          <a:bodyPr anchor="ctr"/>
          <a:lstStyle>
            <a:lvl1pPr marL="0" indent="0" algn="ctr">
              <a:lnSpc>
                <a:spcPct val="100000"/>
              </a:lnSpc>
              <a:spcBef>
                <a:spcPts val="0"/>
              </a:spcBef>
              <a:buNone/>
              <a:defRPr sz="1300" b="1" baseline="0">
                <a:ln w="12700">
                  <a:noFill/>
                </a:ln>
                <a:solidFill>
                  <a:schemeClr val="tx1"/>
                </a:solidFill>
                <a:latin typeface="United Curriculum" pitchFamily="2" charset="0"/>
              </a:defRPr>
            </a:lvl1pPr>
            <a:lvl5pPr>
              <a:defRPr/>
            </a:lvl5pPr>
          </a:lstStyle>
          <a:p>
            <a:pPr lvl="0"/>
            <a:r>
              <a:rPr lang="en-US"/>
              <a:t>Year [X]: Spring</a:t>
            </a:r>
            <a:endParaRPr lang="en-GB"/>
          </a:p>
        </p:txBody>
      </p:sp>
    </p:spTree>
    <p:extLst>
      <p:ext uri="{BB962C8B-B14F-4D97-AF65-F5344CB8AC3E}">
        <p14:creationId xmlns:p14="http://schemas.microsoft.com/office/powerpoint/2010/main" val="607267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Layout 3: Summer">
    <p:spTree>
      <p:nvGrpSpPr>
        <p:cNvPr id="1" name=""/>
        <p:cNvGrpSpPr/>
        <p:nvPr/>
      </p:nvGrpSpPr>
      <p:grpSpPr>
        <a:xfrm>
          <a:off x="0" y="0"/>
          <a:ext cx="0" cy="0"/>
          <a:chOff x="0" y="0"/>
          <a:chExt cx="0" cy="0"/>
        </a:xfrm>
      </p:grpSpPr>
      <p:sp>
        <p:nvSpPr>
          <p:cNvPr id="15" name="Freeform: Shape 14">
            <a:extLst>
              <a:ext uri="{FF2B5EF4-FFF2-40B4-BE49-F238E27FC236}">
                <a16:creationId xmlns:a16="http://schemas.microsoft.com/office/drawing/2014/main" id="{195265FA-A7F8-4502-9C7F-AFAADBF2BAF7}"/>
              </a:ext>
            </a:extLst>
          </p:cNvPr>
          <p:cNvSpPr/>
          <p:nvPr userDrawn="1"/>
        </p:nvSpPr>
        <p:spPr>
          <a:xfrm>
            <a:off x="-15314"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625" b="1">
              <a:solidFill>
                <a:srgbClr val="FFFFFF"/>
              </a:solidFill>
              <a:latin typeface="Roboto" panose="02000000000000000000" pitchFamily="2" charset="0"/>
              <a:ea typeface="Roboto" panose="02000000000000000000" pitchFamily="2" charset="0"/>
            </a:endParaRPr>
          </a:p>
        </p:txBody>
      </p:sp>
      <p:sp>
        <p:nvSpPr>
          <p:cNvPr id="35" name="Rectangle 34">
            <a:extLst>
              <a:ext uri="{FF2B5EF4-FFF2-40B4-BE49-F238E27FC236}">
                <a16:creationId xmlns:a16="http://schemas.microsoft.com/office/drawing/2014/main" id="{7CC29789-1A03-496E-B582-58E8B87FB828}"/>
              </a:ext>
            </a:extLst>
          </p:cNvPr>
          <p:cNvSpPr/>
          <p:nvPr userDrawn="1"/>
        </p:nvSpPr>
        <p:spPr>
          <a:xfrm rot="5400000">
            <a:off x="6522311" y="3168894"/>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63">
              <a:latin typeface="Roboto" panose="02000000000000000000" pitchFamily="2" charset="0"/>
              <a:ea typeface="Roboto" panose="02000000000000000000" pitchFamily="2" charset="0"/>
            </a:endParaRPr>
          </a:p>
        </p:txBody>
      </p:sp>
      <p:sp>
        <p:nvSpPr>
          <p:cNvPr id="36" name="Rectangle 35">
            <a:extLst>
              <a:ext uri="{FF2B5EF4-FFF2-40B4-BE49-F238E27FC236}">
                <a16:creationId xmlns:a16="http://schemas.microsoft.com/office/drawing/2014/main" id="{13FC3646-2EE4-4FAF-90D2-A3928242C367}"/>
              </a:ext>
            </a:extLst>
          </p:cNvPr>
          <p:cNvSpPr/>
          <p:nvPr userDrawn="1"/>
        </p:nvSpPr>
        <p:spPr>
          <a:xfrm rot="5400000">
            <a:off x="6522018" y="3172108"/>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63">
              <a:latin typeface="Roboto" panose="02000000000000000000" pitchFamily="2" charset="0"/>
              <a:ea typeface="Roboto" panose="02000000000000000000" pitchFamily="2" charset="0"/>
            </a:endParaRPr>
          </a:p>
        </p:txBody>
      </p:sp>
      <p:sp>
        <p:nvSpPr>
          <p:cNvPr id="37" name="Rectangle 36">
            <a:extLst>
              <a:ext uri="{FF2B5EF4-FFF2-40B4-BE49-F238E27FC236}">
                <a16:creationId xmlns:a16="http://schemas.microsoft.com/office/drawing/2014/main" id="{8863FDE2-0AD5-46B2-BD0E-E131EEA68CB9}"/>
              </a:ext>
            </a:extLst>
          </p:cNvPr>
          <p:cNvSpPr/>
          <p:nvPr userDrawn="1"/>
        </p:nvSpPr>
        <p:spPr>
          <a:xfrm rot="5400000">
            <a:off x="8649498" y="5296673"/>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63" spc="41" baseline="0">
              <a:latin typeface="Roboto" panose="02000000000000000000" pitchFamily="2" charset="0"/>
              <a:ea typeface="Roboto" panose="02000000000000000000" pitchFamily="2" charset="0"/>
            </a:endParaRPr>
          </a:p>
        </p:txBody>
      </p:sp>
      <p:sp>
        <p:nvSpPr>
          <p:cNvPr id="16" name="Text Placeholder 2">
            <a:extLst>
              <a:ext uri="{FF2B5EF4-FFF2-40B4-BE49-F238E27FC236}">
                <a16:creationId xmlns:a16="http://schemas.microsoft.com/office/drawing/2014/main" id="{F5FB7B79-1ACF-481C-A9B9-8A0EE7C52C4E}"/>
              </a:ext>
            </a:extLst>
          </p:cNvPr>
          <p:cNvSpPr>
            <a:spLocks noGrp="1"/>
          </p:cNvSpPr>
          <p:nvPr>
            <p:ph type="body" sz="quarter" idx="10" hasCustomPrompt="1"/>
          </p:nvPr>
        </p:nvSpPr>
        <p:spPr>
          <a:xfrm>
            <a:off x="203202" y="234235"/>
            <a:ext cx="7701237" cy="458089"/>
          </a:xfrm>
          <a:prstGeom prst="rect">
            <a:avLst/>
          </a:prstGeom>
        </p:spPr>
        <p:txBody>
          <a:bodyPr anchor="ctr"/>
          <a:lstStyle>
            <a:lvl1pPr marL="0" indent="0">
              <a:lnSpc>
                <a:spcPct val="100000"/>
              </a:lnSpc>
              <a:spcBef>
                <a:spcPts val="0"/>
              </a:spcBef>
              <a:buNone/>
              <a:defRPr sz="2438"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9" name="Subtitle 8">
            <a:extLst>
              <a:ext uri="{FF2B5EF4-FFF2-40B4-BE49-F238E27FC236}">
                <a16:creationId xmlns:a16="http://schemas.microsoft.com/office/drawing/2014/main" id="{41372C21-26B3-44BF-B17D-BDB4CB837A9E}"/>
              </a:ext>
            </a:extLst>
          </p:cNvPr>
          <p:cNvSpPr txBox="1">
            <a:spLocks/>
          </p:cNvSpPr>
          <p:nvPr userDrawn="1"/>
        </p:nvSpPr>
        <p:spPr>
          <a:xfrm>
            <a:off x="9447919" y="6595206"/>
            <a:ext cx="581483" cy="258317"/>
          </a:xfrm>
          <a:prstGeom prst="rect">
            <a:avLst/>
          </a:prstGeom>
        </p:spPr>
        <p:txBody>
          <a:bodyPr vert="horz" lIns="74295" tIns="37148" rIns="74295" bIns="37148" rtlCol="0">
            <a:noAutofit/>
          </a:bodyPr>
          <a:lstStyle/>
          <a:p>
            <a:pPr algn="ctr">
              <a:lnSpc>
                <a:spcPct val="120000"/>
              </a:lnSpc>
              <a:spcAft>
                <a:spcPts val="975"/>
              </a:spcAft>
              <a:defRPr/>
            </a:pPr>
            <a:fld id="{4ED6C2F0-FBD1-426F-9B4C-B8329A4C5625}" type="slidenum">
              <a:rPr lang="en-US" sz="731"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975"/>
                </a:spcAft>
                <a:defRPr/>
              </a:pPr>
              <a:t>‹#›</a:t>
            </a:fld>
            <a:r>
              <a:rPr lang="en-US" sz="731"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853">
              <a:solidFill>
                <a:schemeClr val="bg2"/>
              </a:solidFill>
              <a:latin typeface="United Curriculum" pitchFamily="2" charset="0"/>
              <a:ea typeface="Roboto" panose="02000000000000000000" pitchFamily="2" charset="0"/>
              <a:cs typeface="Times New Roman" panose="02020603050405020304" pitchFamily="18" charset="0"/>
            </a:endParaRPr>
          </a:p>
        </p:txBody>
      </p:sp>
      <p:grpSp>
        <p:nvGrpSpPr>
          <p:cNvPr id="18" name="Group 17">
            <a:extLst>
              <a:ext uri="{FF2B5EF4-FFF2-40B4-BE49-F238E27FC236}">
                <a16:creationId xmlns:a16="http://schemas.microsoft.com/office/drawing/2014/main" id="{BC84C800-34AE-45CC-8985-808CC933CD2C}"/>
              </a:ext>
            </a:extLst>
          </p:cNvPr>
          <p:cNvGrpSpPr/>
          <p:nvPr userDrawn="1"/>
        </p:nvGrpSpPr>
        <p:grpSpPr>
          <a:xfrm>
            <a:off x="8354348" y="-9236"/>
            <a:ext cx="1065321" cy="748952"/>
            <a:chOff x="7607201" y="-8675"/>
            <a:chExt cx="1065321" cy="748952"/>
          </a:xfrm>
        </p:grpSpPr>
        <p:grpSp>
          <p:nvGrpSpPr>
            <p:cNvPr id="24" name="Group 23">
              <a:extLst>
                <a:ext uri="{FF2B5EF4-FFF2-40B4-BE49-F238E27FC236}">
                  <a16:creationId xmlns:a16="http://schemas.microsoft.com/office/drawing/2014/main" id="{BCF08F39-9EDD-4326-B639-0565B67E5F5D}"/>
                </a:ext>
              </a:extLst>
            </p:cNvPr>
            <p:cNvGrpSpPr/>
            <p:nvPr userDrawn="1"/>
          </p:nvGrpSpPr>
          <p:grpSpPr>
            <a:xfrm>
              <a:off x="7607201" y="-8675"/>
              <a:ext cx="1065321" cy="748952"/>
              <a:chOff x="8354346" y="-8675"/>
              <a:chExt cx="1065321" cy="748952"/>
            </a:xfrm>
          </p:grpSpPr>
          <p:sp>
            <p:nvSpPr>
              <p:cNvPr id="26" name="Freeform: Shape 25">
                <a:extLst>
                  <a:ext uri="{FF2B5EF4-FFF2-40B4-BE49-F238E27FC236}">
                    <a16:creationId xmlns:a16="http://schemas.microsoft.com/office/drawing/2014/main" id="{009651FC-1F27-4ECF-AC35-FE9819162BD1}"/>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1463"/>
              </a:p>
            </p:txBody>
          </p:sp>
          <p:sp>
            <p:nvSpPr>
              <p:cNvPr id="27" name="Oval 26">
                <a:extLst>
                  <a:ext uri="{FF2B5EF4-FFF2-40B4-BE49-F238E27FC236}">
                    <a16:creationId xmlns:a16="http://schemas.microsoft.com/office/drawing/2014/main" id="{6BD27FD2-796E-484F-BCDF-5043CBB01A2E}"/>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1463"/>
              </a:p>
            </p:txBody>
          </p:sp>
          <p:sp>
            <p:nvSpPr>
              <p:cNvPr id="28" name="Oval 27">
                <a:extLst>
                  <a:ext uri="{FF2B5EF4-FFF2-40B4-BE49-F238E27FC236}">
                    <a16:creationId xmlns:a16="http://schemas.microsoft.com/office/drawing/2014/main" id="{6855019A-FAD2-44CF-9835-40097E4387A1}"/>
                  </a:ext>
                </a:extLst>
              </p:cNvPr>
              <p:cNvSpPr/>
              <p:nvPr userDrawn="1"/>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371475" rtl="0" eaLnBrk="1" fontAlgn="auto" latinLnBrk="0" hangingPunct="1">
                  <a:lnSpc>
                    <a:spcPct val="100000"/>
                  </a:lnSpc>
                  <a:spcBef>
                    <a:spcPts val="0"/>
                  </a:spcBef>
                  <a:spcAft>
                    <a:spcPts val="0"/>
                  </a:spcAft>
                  <a:buClrTx/>
                  <a:buSzTx/>
                  <a:buFontTx/>
                  <a:buNone/>
                  <a:tabLst/>
                  <a:defRPr/>
                </a:pPr>
                <a:endParaRPr kumimoji="0" lang="en-GB" sz="1463"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25" name="Picture 24" descr="Icon&#10;&#10;Description automatically generated">
              <a:extLst>
                <a:ext uri="{FF2B5EF4-FFF2-40B4-BE49-F238E27FC236}">
                  <a16:creationId xmlns:a16="http://schemas.microsoft.com/office/drawing/2014/main" id="{A7B56A4C-2A68-4F21-995A-9276D30FE75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76880" y="153200"/>
              <a:ext cx="333380" cy="445432"/>
            </a:xfrm>
            <a:prstGeom prst="rect">
              <a:avLst/>
            </a:prstGeom>
          </p:spPr>
        </p:pic>
      </p:grpSp>
      <p:sp>
        <p:nvSpPr>
          <p:cNvPr id="19" name="Text Placeholder 2">
            <a:extLst>
              <a:ext uri="{FF2B5EF4-FFF2-40B4-BE49-F238E27FC236}">
                <a16:creationId xmlns:a16="http://schemas.microsoft.com/office/drawing/2014/main" id="{4B4753BF-C045-49F5-9660-114F9C1A6E27}"/>
              </a:ext>
            </a:extLst>
          </p:cNvPr>
          <p:cNvSpPr>
            <a:spLocks noGrp="1"/>
          </p:cNvSpPr>
          <p:nvPr>
            <p:ph type="body" sz="quarter" idx="11" hasCustomPrompt="1"/>
          </p:nvPr>
        </p:nvSpPr>
        <p:spPr>
          <a:xfrm rot="16200000">
            <a:off x="8650096" y="5316926"/>
            <a:ext cx="2177126" cy="309904"/>
          </a:xfrm>
          <a:prstGeom prst="rect">
            <a:avLst/>
          </a:prstGeom>
        </p:spPr>
        <p:txBody>
          <a:bodyPr anchor="ctr"/>
          <a:lstStyle>
            <a:lvl1pPr marL="0" indent="0" algn="ctr">
              <a:lnSpc>
                <a:spcPct val="100000"/>
              </a:lnSpc>
              <a:spcBef>
                <a:spcPts val="0"/>
              </a:spcBef>
              <a:buNone/>
              <a:defRPr sz="1300" b="1" baseline="0">
                <a:ln w="12700">
                  <a:noFill/>
                </a:ln>
                <a:solidFill>
                  <a:schemeClr val="tx1"/>
                </a:solidFill>
                <a:latin typeface="United Curriculum" pitchFamily="2" charset="0"/>
              </a:defRPr>
            </a:lvl1pPr>
            <a:lvl5pPr>
              <a:defRPr/>
            </a:lvl5pPr>
          </a:lstStyle>
          <a:p>
            <a:pPr lvl="0"/>
            <a:r>
              <a:rPr lang="en-US"/>
              <a:t>Year [X]: Summer</a:t>
            </a:r>
            <a:endParaRPr lang="en-GB"/>
          </a:p>
        </p:txBody>
      </p:sp>
    </p:spTree>
    <p:extLst>
      <p:ext uri="{BB962C8B-B14F-4D97-AF65-F5344CB8AC3E}">
        <p14:creationId xmlns:p14="http://schemas.microsoft.com/office/powerpoint/2010/main" val="2596026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Layout 1">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224181BF-624C-4B8D-86BA-BF188167BE60}"/>
              </a:ext>
            </a:extLst>
          </p:cNvPr>
          <p:cNvGrpSpPr/>
          <p:nvPr userDrawn="1"/>
        </p:nvGrpSpPr>
        <p:grpSpPr>
          <a:xfrm>
            <a:off x="8354347" y="-9236"/>
            <a:ext cx="1065321" cy="748952"/>
            <a:chOff x="7607201" y="-8675"/>
            <a:chExt cx="1065321" cy="748952"/>
          </a:xfrm>
        </p:grpSpPr>
        <p:grpSp>
          <p:nvGrpSpPr>
            <p:cNvPr id="13" name="Group 12">
              <a:extLst>
                <a:ext uri="{FF2B5EF4-FFF2-40B4-BE49-F238E27FC236}">
                  <a16:creationId xmlns:a16="http://schemas.microsoft.com/office/drawing/2014/main" id="{E8D28F58-D3C9-4831-A6A2-45D69F5FF99D}"/>
                </a:ext>
              </a:extLst>
            </p:cNvPr>
            <p:cNvGrpSpPr/>
            <p:nvPr userDrawn="1"/>
          </p:nvGrpSpPr>
          <p:grpSpPr>
            <a:xfrm>
              <a:off x="7607201" y="-8675"/>
              <a:ext cx="1065321" cy="748952"/>
              <a:chOff x="8354346" y="-8675"/>
              <a:chExt cx="1065321" cy="748952"/>
            </a:xfrm>
          </p:grpSpPr>
          <p:sp>
            <p:nvSpPr>
              <p:cNvPr id="15" name="Freeform: Shape 14">
                <a:extLst>
                  <a:ext uri="{FF2B5EF4-FFF2-40B4-BE49-F238E27FC236}">
                    <a16:creationId xmlns:a16="http://schemas.microsoft.com/office/drawing/2014/main" id="{D62ACE61-AEFC-4173-A16A-57A130848E54}"/>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16" name="Oval 15">
                <a:extLst>
                  <a:ext uri="{FF2B5EF4-FFF2-40B4-BE49-F238E27FC236}">
                    <a16:creationId xmlns:a16="http://schemas.microsoft.com/office/drawing/2014/main" id="{415CFFFD-D24F-4D34-9237-D76083B5D294}"/>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17" name="Oval 16">
                <a:extLst>
                  <a:ext uri="{FF2B5EF4-FFF2-40B4-BE49-F238E27FC236}">
                    <a16:creationId xmlns:a16="http://schemas.microsoft.com/office/drawing/2014/main" id="{1707D217-2AB5-46E8-9C12-4504461C9626}"/>
                  </a:ext>
                </a:extLst>
              </p:cNvPr>
              <p:cNvSpPr/>
              <p:nvPr userDrawn="1"/>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14" name="Picture 13" descr="Icon&#10;&#10;Description automatically generated">
              <a:extLst>
                <a:ext uri="{FF2B5EF4-FFF2-40B4-BE49-F238E27FC236}">
                  <a16:creationId xmlns:a16="http://schemas.microsoft.com/office/drawing/2014/main" id="{CAB43AB1-CBD7-40BD-915D-0D6F8F566B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76880" y="153200"/>
              <a:ext cx="333380" cy="445432"/>
            </a:xfrm>
            <a:prstGeom prst="rect">
              <a:avLst/>
            </a:prstGeom>
          </p:spPr>
        </p:pic>
      </p:grpSp>
      <p:sp>
        <p:nvSpPr>
          <p:cNvPr id="18" name="Freeform: Shape 17">
            <a:extLst>
              <a:ext uri="{FF2B5EF4-FFF2-40B4-BE49-F238E27FC236}">
                <a16:creationId xmlns:a16="http://schemas.microsoft.com/office/drawing/2014/main" id="{FBFDACAE-FFCA-4540-B02E-7784428003E3}"/>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19" name="Text Placeholder 2">
            <a:extLst>
              <a:ext uri="{FF2B5EF4-FFF2-40B4-BE49-F238E27FC236}">
                <a16:creationId xmlns:a16="http://schemas.microsoft.com/office/drawing/2014/main" id="{4614A73F-E4AA-4E4C-905C-FB87F1B610E4}"/>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7" name="Rectangle 26">
            <a:extLst>
              <a:ext uri="{FF2B5EF4-FFF2-40B4-BE49-F238E27FC236}">
                <a16:creationId xmlns:a16="http://schemas.microsoft.com/office/drawing/2014/main" id="{831734D1-3106-4445-B7AC-84163551E6AB}"/>
              </a:ext>
            </a:extLst>
          </p:cNvPr>
          <p:cNvSpPr/>
          <p:nvPr userDrawn="1"/>
        </p:nvSpPr>
        <p:spPr>
          <a:xfrm rot="5400000">
            <a:off x="6454840" y="3102690"/>
            <a:ext cx="6576440"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24" name="Subtitle 8">
            <a:extLst>
              <a:ext uri="{FF2B5EF4-FFF2-40B4-BE49-F238E27FC236}">
                <a16:creationId xmlns:a16="http://schemas.microsoft.com/office/drawing/2014/main" id="{8A174F1D-FF00-467F-86DC-6D2DDB3AA919}"/>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spTree>
    <p:extLst>
      <p:ext uri="{BB962C8B-B14F-4D97-AF65-F5344CB8AC3E}">
        <p14:creationId xmlns:p14="http://schemas.microsoft.com/office/powerpoint/2010/main" val="2793411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Layout 2">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152B61A4-802C-4795-B531-6342DDAAC29F}"/>
              </a:ext>
            </a:extLst>
          </p:cNvPr>
          <p:cNvSpPr/>
          <p:nvPr userDrawn="1"/>
        </p:nvSpPr>
        <p:spPr>
          <a:xfrm rot="5400000">
            <a:off x="6454840" y="3102690"/>
            <a:ext cx="6576440"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4" name="Subtitle 8">
            <a:extLst>
              <a:ext uri="{FF2B5EF4-FFF2-40B4-BE49-F238E27FC236}">
                <a16:creationId xmlns:a16="http://schemas.microsoft.com/office/drawing/2014/main" id="{43591439-98C7-4B7A-B4ED-5E7C270C2F7E}"/>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spTree>
    <p:extLst>
      <p:ext uri="{BB962C8B-B14F-4D97-AF65-F5344CB8AC3E}">
        <p14:creationId xmlns:p14="http://schemas.microsoft.com/office/powerpoint/2010/main" val="2039114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Layout 3: Autumn">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4957C279-D0FE-4860-935F-C55F4C9B8DA2}"/>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30" name="Rectangle 29">
            <a:extLst>
              <a:ext uri="{FF2B5EF4-FFF2-40B4-BE49-F238E27FC236}">
                <a16:creationId xmlns:a16="http://schemas.microsoft.com/office/drawing/2014/main" id="{E3AAD540-1946-4354-A148-CE8D031A048B}"/>
              </a:ext>
            </a:extLst>
          </p:cNvPr>
          <p:cNvSpPr/>
          <p:nvPr userDrawn="1"/>
        </p:nvSpPr>
        <p:spPr>
          <a:xfrm rot="5400000">
            <a:off x="6522310" y="3168893"/>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1" name="Rectangle 30">
            <a:extLst>
              <a:ext uri="{FF2B5EF4-FFF2-40B4-BE49-F238E27FC236}">
                <a16:creationId xmlns:a16="http://schemas.microsoft.com/office/drawing/2014/main" id="{2D88A2C8-001F-4418-BEF4-1F3EA8701DE2}"/>
              </a:ext>
            </a:extLst>
          </p:cNvPr>
          <p:cNvSpPr/>
          <p:nvPr userDrawn="1"/>
        </p:nvSpPr>
        <p:spPr>
          <a:xfrm rot="5400000">
            <a:off x="6522017" y="3169410"/>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3" name="Rectangle 32">
            <a:extLst>
              <a:ext uri="{FF2B5EF4-FFF2-40B4-BE49-F238E27FC236}">
                <a16:creationId xmlns:a16="http://schemas.microsoft.com/office/drawing/2014/main" id="{9E11304F-8817-4BE7-98BB-236BA6600322}"/>
              </a:ext>
            </a:extLst>
          </p:cNvPr>
          <p:cNvSpPr/>
          <p:nvPr userDrawn="1"/>
        </p:nvSpPr>
        <p:spPr>
          <a:xfrm rot="5400000">
            <a:off x="8650085" y="903193"/>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pc="50" baseline="0">
              <a:latin typeface="Roboto" panose="02000000000000000000" pitchFamily="2" charset="0"/>
              <a:ea typeface="Roboto" panose="02000000000000000000" pitchFamily="2" charset="0"/>
            </a:endParaRPr>
          </a:p>
        </p:txBody>
      </p:sp>
      <p:sp>
        <p:nvSpPr>
          <p:cNvPr id="15" name="Text Placeholder 2">
            <a:extLst>
              <a:ext uri="{FF2B5EF4-FFF2-40B4-BE49-F238E27FC236}">
                <a16:creationId xmlns:a16="http://schemas.microsoft.com/office/drawing/2014/main" id="{F63A3CC8-2FBD-4435-B4BD-4B71380E8B37}"/>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2" name="Subtitle 8">
            <a:extLst>
              <a:ext uri="{FF2B5EF4-FFF2-40B4-BE49-F238E27FC236}">
                <a16:creationId xmlns:a16="http://schemas.microsoft.com/office/drawing/2014/main" id="{BC87AE7C-E272-4C92-877F-7950AA0D31F8}"/>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grpSp>
        <p:nvGrpSpPr>
          <p:cNvPr id="16" name="Group 15">
            <a:extLst>
              <a:ext uri="{FF2B5EF4-FFF2-40B4-BE49-F238E27FC236}">
                <a16:creationId xmlns:a16="http://schemas.microsoft.com/office/drawing/2014/main" id="{3F013E2B-DA64-44C8-95C3-8F7889E6CDF1}"/>
              </a:ext>
            </a:extLst>
          </p:cNvPr>
          <p:cNvGrpSpPr/>
          <p:nvPr userDrawn="1"/>
        </p:nvGrpSpPr>
        <p:grpSpPr>
          <a:xfrm>
            <a:off x="8354347" y="-9236"/>
            <a:ext cx="1065321" cy="748952"/>
            <a:chOff x="7607201" y="-8675"/>
            <a:chExt cx="1065321" cy="748952"/>
          </a:xfrm>
        </p:grpSpPr>
        <p:grpSp>
          <p:nvGrpSpPr>
            <p:cNvPr id="17" name="Group 16">
              <a:extLst>
                <a:ext uri="{FF2B5EF4-FFF2-40B4-BE49-F238E27FC236}">
                  <a16:creationId xmlns:a16="http://schemas.microsoft.com/office/drawing/2014/main" id="{FA4AF540-461E-4C74-AB56-6D7AE3C35367}"/>
                </a:ext>
              </a:extLst>
            </p:cNvPr>
            <p:cNvGrpSpPr/>
            <p:nvPr userDrawn="1"/>
          </p:nvGrpSpPr>
          <p:grpSpPr>
            <a:xfrm>
              <a:off x="7607201" y="-8675"/>
              <a:ext cx="1065321" cy="748952"/>
              <a:chOff x="8354346" y="-8675"/>
              <a:chExt cx="1065321" cy="748952"/>
            </a:xfrm>
          </p:grpSpPr>
          <p:sp>
            <p:nvSpPr>
              <p:cNvPr id="19" name="Freeform: Shape 18">
                <a:extLst>
                  <a:ext uri="{FF2B5EF4-FFF2-40B4-BE49-F238E27FC236}">
                    <a16:creationId xmlns:a16="http://schemas.microsoft.com/office/drawing/2014/main" id="{1CB0DB5C-2E91-487E-AF2E-8F7BB1577162}"/>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0" name="Oval 19">
                <a:extLst>
                  <a:ext uri="{FF2B5EF4-FFF2-40B4-BE49-F238E27FC236}">
                    <a16:creationId xmlns:a16="http://schemas.microsoft.com/office/drawing/2014/main" id="{14609081-4BB6-4192-8ADE-7BB3F8AC58D8}"/>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1" name="Oval 20">
                <a:extLst>
                  <a:ext uri="{FF2B5EF4-FFF2-40B4-BE49-F238E27FC236}">
                    <a16:creationId xmlns:a16="http://schemas.microsoft.com/office/drawing/2014/main" id="{2AD09F17-D6D4-44CB-ABD5-ECFCC4CE2681}"/>
                  </a:ext>
                </a:extLst>
              </p:cNvPr>
              <p:cNvSpPr/>
              <p:nvPr userDrawn="1"/>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18" name="Picture 17" descr="Icon&#10;&#10;Description automatically generated">
              <a:extLst>
                <a:ext uri="{FF2B5EF4-FFF2-40B4-BE49-F238E27FC236}">
                  <a16:creationId xmlns:a16="http://schemas.microsoft.com/office/drawing/2014/main" id="{96C2724A-B545-4FE3-A165-79F59BCC868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76880" y="153200"/>
              <a:ext cx="333380" cy="445432"/>
            </a:xfrm>
            <a:prstGeom prst="rect">
              <a:avLst/>
            </a:prstGeom>
          </p:spPr>
        </p:pic>
      </p:grpSp>
      <p:sp>
        <p:nvSpPr>
          <p:cNvPr id="25" name="Text Placeholder 2">
            <a:extLst>
              <a:ext uri="{FF2B5EF4-FFF2-40B4-BE49-F238E27FC236}">
                <a16:creationId xmlns:a16="http://schemas.microsoft.com/office/drawing/2014/main" id="{48E3DC44-F9AE-4744-B5AB-06F3E6E80914}"/>
              </a:ext>
            </a:extLst>
          </p:cNvPr>
          <p:cNvSpPr>
            <a:spLocks noGrp="1"/>
          </p:cNvSpPr>
          <p:nvPr>
            <p:ph type="body" sz="quarter" idx="11" hasCustomPrompt="1"/>
          </p:nvPr>
        </p:nvSpPr>
        <p:spPr>
          <a:xfrm rot="16200000">
            <a:off x="8650096" y="933611"/>
            <a:ext cx="2177126" cy="309904"/>
          </a:xfrm>
          <a:prstGeom prst="rect">
            <a:avLst/>
          </a:prstGeom>
        </p:spPr>
        <p:txBody>
          <a:bodyPr anchor="ctr"/>
          <a:lstStyle>
            <a:lvl1pPr marL="0" indent="0" algn="ctr">
              <a:lnSpc>
                <a:spcPct val="100000"/>
              </a:lnSpc>
              <a:spcBef>
                <a:spcPts val="0"/>
              </a:spcBef>
              <a:buNone/>
              <a:defRPr sz="1600" b="1" baseline="0">
                <a:ln w="12700">
                  <a:noFill/>
                </a:ln>
                <a:solidFill>
                  <a:schemeClr val="tx1"/>
                </a:solidFill>
                <a:latin typeface="United Curriculum" pitchFamily="2" charset="0"/>
              </a:defRPr>
            </a:lvl1pPr>
            <a:lvl5pPr>
              <a:defRPr/>
            </a:lvl5pPr>
          </a:lstStyle>
          <a:p>
            <a:pPr lvl="0"/>
            <a:r>
              <a:rPr lang="en-US"/>
              <a:t>Year [X]: Autumn</a:t>
            </a:r>
            <a:endParaRPr lang="en-GB"/>
          </a:p>
        </p:txBody>
      </p:sp>
    </p:spTree>
    <p:extLst>
      <p:ext uri="{BB962C8B-B14F-4D97-AF65-F5344CB8AC3E}">
        <p14:creationId xmlns:p14="http://schemas.microsoft.com/office/powerpoint/2010/main" val="3235672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Layout 3: Spring">
    <p:spTree>
      <p:nvGrpSpPr>
        <p:cNvPr id="1" name=""/>
        <p:cNvGrpSpPr/>
        <p:nvPr/>
      </p:nvGrpSpPr>
      <p:grpSpPr>
        <a:xfrm>
          <a:off x="0" y="0"/>
          <a:ext cx="0" cy="0"/>
          <a:chOff x="0" y="0"/>
          <a:chExt cx="0" cy="0"/>
        </a:xfrm>
      </p:grpSpPr>
      <p:sp>
        <p:nvSpPr>
          <p:cNvPr id="16" name="Freeform: Shape 15">
            <a:extLst>
              <a:ext uri="{FF2B5EF4-FFF2-40B4-BE49-F238E27FC236}">
                <a16:creationId xmlns:a16="http://schemas.microsoft.com/office/drawing/2014/main" id="{364F7F9D-7FFB-431D-AF2F-AAC6CC568196}"/>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29" name="Rectangle 28">
            <a:extLst>
              <a:ext uri="{FF2B5EF4-FFF2-40B4-BE49-F238E27FC236}">
                <a16:creationId xmlns:a16="http://schemas.microsoft.com/office/drawing/2014/main" id="{D4262747-9B13-463B-BAA6-FE10F988C00A}"/>
              </a:ext>
            </a:extLst>
          </p:cNvPr>
          <p:cNvSpPr/>
          <p:nvPr userDrawn="1"/>
        </p:nvSpPr>
        <p:spPr>
          <a:xfrm rot="5400000">
            <a:off x="6522310" y="3168893"/>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0" name="Rectangle 29">
            <a:extLst>
              <a:ext uri="{FF2B5EF4-FFF2-40B4-BE49-F238E27FC236}">
                <a16:creationId xmlns:a16="http://schemas.microsoft.com/office/drawing/2014/main" id="{567A564C-ACBE-4C14-8D11-6287E4B9EE93}"/>
              </a:ext>
            </a:extLst>
          </p:cNvPr>
          <p:cNvSpPr/>
          <p:nvPr userDrawn="1"/>
        </p:nvSpPr>
        <p:spPr>
          <a:xfrm rot="5400000">
            <a:off x="6522017" y="3172107"/>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2" name="Rectangle 31">
            <a:extLst>
              <a:ext uri="{FF2B5EF4-FFF2-40B4-BE49-F238E27FC236}">
                <a16:creationId xmlns:a16="http://schemas.microsoft.com/office/drawing/2014/main" id="{16891E85-5FB5-4F09-A97C-DE406486C7C9}"/>
              </a:ext>
            </a:extLst>
          </p:cNvPr>
          <p:cNvSpPr/>
          <p:nvPr userDrawn="1"/>
        </p:nvSpPr>
        <p:spPr>
          <a:xfrm rot="5400000">
            <a:off x="8649500" y="3094868"/>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pc="50" baseline="0">
              <a:latin typeface="Roboto" panose="02000000000000000000" pitchFamily="2" charset="0"/>
              <a:ea typeface="Roboto" panose="02000000000000000000" pitchFamily="2" charset="0"/>
            </a:endParaRPr>
          </a:p>
        </p:txBody>
      </p:sp>
      <p:sp>
        <p:nvSpPr>
          <p:cNvPr id="15" name="Text Placeholder 2">
            <a:extLst>
              <a:ext uri="{FF2B5EF4-FFF2-40B4-BE49-F238E27FC236}">
                <a16:creationId xmlns:a16="http://schemas.microsoft.com/office/drawing/2014/main" id="{33C5E11F-61BD-46F6-8978-39D5E7EC7E01}"/>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31" name="Subtitle 8">
            <a:extLst>
              <a:ext uri="{FF2B5EF4-FFF2-40B4-BE49-F238E27FC236}">
                <a16:creationId xmlns:a16="http://schemas.microsoft.com/office/drawing/2014/main" id="{FA685C4A-AA2D-41CA-973C-0DFA910EEECC}"/>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grpSp>
        <p:nvGrpSpPr>
          <p:cNvPr id="17" name="Group 16">
            <a:extLst>
              <a:ext uri="{FF2B5EF4-FFF2-40B4-BE49-F238E27FC236}">
                <a16:creationId xmlns:a16="http://schemas.microsoft.com/office/drawing/2014/main" id="{3F5EB49B-4826-4C95-9114-E1AFF09470A6}"/>
              </a:ext>
            </a:extLst>
          </p:cNvPr>
          <p:cNvGrpSpPr/>
          <p:nvPr userDrawn="1"/>
        </p:nvGrpSpPr>
        <p:grpSpPr>
          <a:xfrm>
            <a:off x="8354347" y="-9236"/>
            <a:ext cx="1065321" cy="748952"/>
            <a:chOff x="7607201" y="-8675"/>
            <a:chExt cx="1065321" cy="748952"/>
          </a:xfrm>
        </p:grpSpPr>
        <p:grpSp>
          <p:nvGrpSpPr>
            <p:cNvPr id="19" name="Group 18">
              <a:extLst>
                <a:ext uri="{FF2B5EF4-FFF2-40B4-BE49-F238E27FC236}">
                  <a16:creationId xmlns:a16="http://schemas.microsoft.com/office/drawing/2014/main" id="{937BEF76-B4A4-467E-8FD5-59E204D9FA27}"/>
                </a:ext>
              </a:extLst>
            </p:cNvPr>
            <p:cNvGrpSpPr/>
            <p:nvPr userDrawn="1"/>
          </p:nvGrpSpPr>
          <p:grpSpPr>
            <a:xfrm>
              <a:off x="7607201" y="-8675"/>
              <a:ext cx="1065321" cy="748952"/>
              <a:chOff x="8354346" y="-8675"/>
              <a:chExt cx="1065321" cy="748952"/>
            </a:xfrm>
          </p:grpSpPr>
          <p:sp>
            <p:nvSpPr>
              <p:cNvPr id="21" name="Freeform: Shape 20">
                <a:extLst>
                  <a:ext uri="{FF2B5EF4-FFF2-40B4-BE49-F238E27FC236}">
                    <a16:creationId xmlns:a16="http://schemas.microsoft.com/office/drawing/2014/main" id="{C656DB94-ADE0-4EF9-94F0-51CBEFF7A4AB}"/>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2" name="Oval 21">
                <a:extLst>
                  <a:ext uri="{FF2B5EF4-FFF2-40B4-BE49-F238E27FC236}">
                    <a16:creationId xmlns:a16="http://schemas.microsoft.com/office/drawing/2014/main" id="{55F5DE52-0C96-44D4-AEB2-879F35CA4F9E}"/>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3" name="Oval 22">
                <a:extLst>
                  <a:ext uri="{FF2B5EF4-FFF2-40B4-BE49-F238E27FC236}">
                    <a16:creationId xmlns:a16="http://schemas.microsoft.com/office/drawing/2014/main" id="{CD5E2008-0020-499D-8C20-BBA55A50F563}"/>
                  </a:ext>
                </a:extLst>
              </p:cNvPr>
              <p:cNvSpPr/>
              <p:nvPr userDrawn="1"/>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20" name="Picture 19" descr="Icon&#10;&#10;Description automatically generated">
              <a:extLst>
                <a:ext uri="{FF2B5EF4-FFF2-40B4-BE49-F238E27FC236}">
                  <a16:creationId xmlns:a16="http://schemas.microsoft.com/office/drawing/2014/main" id="{F2099B33-2A68-4705-AA76-686C728076E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76880" y="153200"/>
              <a:ext cx="333380" cy="445432"/>
            </a:xfrm>
            <a:prstGeom prst="rect">
              <a:avLst/>
            </a:prstGeom>
          </p:spPr>
        </p:pic>
      </p:grpSp>
      <p:sp>
        <p:nvSpPr>
          <p:cNvPr id="24" name="Text Placeholder 2">
            <a:extLst>
              <a:ext uri="{FF2B5EF4-FFF2-40B4-BE49-F238E27FC236}">
                <a16:creationId xmlns:a16="http://schemas.microsoft.com/office/drawing/2014/main" id="{36C1879E-F86C-4C92-87CE-7307A6DB0556}"/>
              </a:ext>
            </a:extLst>
          </p:cNvPr>
          <p:cNvSpPr>
            <a:spLocks noGrp="1"/>
          </p:cNvSpPr>
          <p:nvPr>
            <p:ph type="body" sz="quarter" idx="11" hasCustomPrompt="1"/>
          </p:nvPr>
        </p:nvSpPr>
        <p:spPr>
          <a:xfrm rot="16200000">
            <a:off x="8650096" y="3126649"/>
            <a:ext cx="2177126" cy="309904"/>
          </a:xfrm>
          <a:prstGeom prst="rect">
            <a:avLst/>
          </a:prstGeom>
        </p:spPr>
        <p:txBody>
          <a:bodyPr anchor="ctr"/>
          <a:lstStyle>
            <a:lvl1pPr marL="0" indent="0" algn="ctr">
              <a:lnSpc>
                <a:spcPct val="100000"/>
              </a:lnSpc>
              <a:spcBef>
                <a:spcPts val="0"/>
              </a:spcBef>
              <a:buNone/>
              <a:defRPr sz="1600" b="1" baseline="0">
                <a:ln w="12700">
                  <a:noFill/>
                </a:ln>
                <a:solidFill>
                  <a:schemeClr val="tx1"/>
                </a:solidFill>
                <a:latin typeface="United Curriculum" pitchFamily="2" charset="0"/>
              </a:defRPr>
            </a:lvl1pPr>
            <a:lvl5pPr>
              <a:defRPr/>
            </a:lvl5pPr>
          </a:lstStyle>
          <a:p>
            <a:pPr lvl="0"/>
            <a:r>
              <a:rPr lang="en-US"/>
              <a:t>Year [X]: Spring</a:t>
            </a:r>
            <a:endParaRPr lang="en-GB"/>
          </a:p>
        </p:txBody>
      </p:sp>
    </p:spTree>
    <p:extLst>
      <p:ext uri="{BB962C8B-B14F-4D97-AF65-F5344CB8AC3E}">
        <p14:creationId xmlns:p14="http://schemas.microsoft.com/office/powerpoint/2010/main" val="2496367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Layout 3: Summer">
    <p:spTree>
      <p:nvGrpSpPr>
        <p:cNvPr id="1" name=""/>
        <p:cNvGrpSpPr/>
        <p:nvPr/>
      </p:nvGrpSpPr>
      <p:grpSpPr>
        <a:xfrm>
          <a:off x="0" y="0"/>
          <a:ext cx="0" cy="0"/>
          <a:chOff x="0" y="0"/>
          <a:chExt cx="0" cy="0"/>
        </a:xfrm>
      </p:grpSpPr>
      <p:sp>
        <p:nvSpPr>
          <p:cNvPr id="15" name="Freeform: Shape 14">
            <a:extLst>
              <a:ext uri="{FF2B5EF4-FFF2-40B4-BE49-F238E27FC236}">
                <a16:creationId xmlns:a16="http://schemas.microsoft.com/office/drawing/2014/main" id="{195265FA-A7F8-4502-9C7F-AFAADBF2BAF7}"/>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35" name="Rectangle 34">
            <a:extLst>
              <a:ext uri="{FF2B5EF4-FFF2-40B4-BE49-F238E27FC236}">
                <a16:creationId xmlns:a16="http://schemas.microsoft.com/office/drawing/2014/main" id="{7CC29789-1A03-496E-B582-58E8B87FB828}"/>
              </a:ext>
            </a:extLst>
          </p:cNvPr>
          <p:cNvSpPr/>
          <p:nvPr userDrawn="1"/>
        </p:nvSpPr>
        <p:spPr>
          <a:xfrm rot="5400000">
            <a:off x="6522310" y="3168893"/>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6" name="Rectangle 35">
            <a:extLst>
              <a:ext uri="{FF2B5EF4-FFF2-40B4-BE49-F238E27FC236}">
                <a16:creationId xmlns:a16="http://schemas.microsoft.com/office/drawing/2014/main" id="{13FC3646-2EE4-4FAF-90D2-A3928242C367}"/>
              </a:ext>
            </a:extLst>
          </p:cNvPr>
          <p:cNvSpPr/>
          <p:nvPr userDrawn="1"/>
        </p:nvSpPr>
        <p:spPr>
          <a:xfrm rot="5400000">
            <a:off x="6522017" y="3172107"/>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7" name="Rectangle 36">
            <a:extLst>
              <a:ext uri="{FF2B5EF4-FFF2-40B4-BE49-F238E27FC236}">
                <a16:creationId xmlns:a16="http://schemas.microsoft.com/office/drawing/2014/main" id="{8863FDE2-0AD5-46B2-BD0E-E131EEA68CB9}"/>
              </a:ext>
            </a:extLst>
          </p:cNvPr>
          <p:cNvSpPr/>
          <p:nvPr userDrawn="1"/>
        </p:nvSpPr>
        <p:spPr>
          <a:xfrm rot="5400000">
            <a:off x="8649498" y="5296671"/>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pc="50" baseline="0">
              <a:latin typeface="Roboto" panose="02000000000000000000" pitchFamily="2" charset="0"/>
              <a:ea typeface="Roboto" panose="02000000000000000000" pitchFamily="2" charset="0"/>
            </a:endParaRPr>
          </a:p>
        </p:txBody>
      </p:sp>
      <p:sp>
        <p:nvSpPr>
          <p:cNvPr id="16" name="Text Placeholder 2">
            <a:extLst>
              <a:ext uri="{FF2B5EF4-FFF2-40B4-BE49-F238E27FC236}">
                <a16:creationId xmlns:a16="http://schemas.microsoft.com/office/drawing/2014/main" id="{F5FB7B79-1ACF-481C-A9B9-8A0EE7C52C4E}"/>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9" name="Subtitle 8">
            <a:extLst>
              <a:ext uri="{FF2B5EF4-FFF2-40B4-BE49-F238E27FC236}">
                <a16:creationId xmlns:a16="http://schemas.microsoft.com/office/drawing/2014/main" id="{41372C21-26B3-44BF-B17D-BDB4CB837A9E}"/>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grpSp>
        <p:nvGrpSpPr>
          <p:cNvPr id="18" name="Group 17">
            <a:extLst>
              <a:ext uri="{FF2B5EF4-FFF2-40B4-BE49-F238E27FC236}">
                <a16:creationId xmlns:a16="http://schemas.microsoft.com/office/drawing/2014/main" id="{BC84C800-34AE-45CC-8985-808CC933CD2C}"/>
              </a:ext>
            </a:extLst>
          </p:cNvPr>
          <p:cNvGrpSpPr/>
          <p:nvPr userDrawn="1"/>
        </p:nvGrpSpPr>
        <p:grpSpPr>
          <a:xfrm>
            <a:off x="8354347" y="-9236"/>
            <a:ext cx="1065321" cy="748952"/>
            <a:chOff x="7607201" y="-8675"/>
            <a:chExt cx="1065321" cy="748952"/>
          </a:xfrm>
        </p:grpSpPr>
        <p:grpSp>
          <p:nvGrpSpPr>
            <p:cNvPr id="24" name="Group 23">
              <a:extLst>
                <a:ext uri="{FF2B5EF4-FFF2-40B4-BE49-F238E27FC236}">
                  <a16:creationId xmlns:a16="http://schemas.microsoft.com/office/drawing/2014/main" id="{BCF08F39-9EDD-4326-B639-0565B67E5F5D}"/>
                </a:ext>
              </a:extLst>
            </p:cNvPr>
            <p:cNvGrpSpPr/>
            <p:nvPr userDrawn="1"/>
          </p:nvGrpSpPr>
          <p:grpSpPr>
            <a:xfrm>
              <a:off x="7607201" y="-8675"/>
              <a:ext cx="1065321" cy="748952"/>
              <a:chOff x="8354346" y="-8675"/>
              <a:chExt cx="1065321" cy="748952"/>
            </a:xfrm>
          </p:grpSpPr>
          <p:sp>
            <p:nvSpPr>
              <p:cNvPr id="26" name="Freeform: Shape 25">
                <a:extLst>
                  <a:ext uri="{FF2B5EF4-FFF2-40B4-BE49-F238E27FC236}">
                    <a16:creationId xmlns:a16="http://schemas.microsoft.com/office/drawing/2014/main" id="{009651FC-1F27-4ECF-AC35-FE9819162BD1}"/>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7" name="Oval 26">
                <a:extLst>
                  <a:ext uri="{FF2B5EF4-FFF2-40B4-BE49-F238E27FC236}">
                    <a16:creationId xmlns:a16="http://schemas.microsoft.com/office/drawing/2014/main" id="{6BD27FD2-796E-484F-BCDF-5043CBB01A2E}"/>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8" name="Oval 27">
                <a:extLst>
                  <a:ext uri="{FF2B5EF4-FFF2-40B4-BE49-F238E27FC236}">
                    <a16:creationId xmlns:a16="http://schemas.microsoft.com/office/drawing/2014/main" id="{6855019A-FAD2-44CF-9835-40097E4387A1}"/>
                  </a:ext>
                </a:extLst>
              </p:cNvPr>
              <p:cNvSpPr/>
              <p:nvPr userDrawn="1"/>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25" name="Picture 24" descr="Icon&#10;&#10;Description automatically generated">
              <a:extLst>
                <a:ext uri="{FF2B5EF4-FFF2-40B4-BE49-F238E27FC236}">
                  <a16:creationId xmlns:a16="http://schemas.microsoft.com/office/drawing/2014/main" id="{A7B56A4C-2A68-4F21-995A-9276D30FE75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76880" y="153200"/>
              <a:ext cx="333380" cy="445432"/>
            </a:xfrm>
            <a:prstGeom prst="rect">
              <a:avLst/>
            </a:prstGeom>
          </p:spPr>
        </p:pic>
      </p:grpSp>
      <p:sp>
        <p:nvSpPr>
          <p:cNvPr id="19" name="Text Placeholder 2">
            <a:extLst>
              <a:ext uri="{FF2B5EF4-FFF2-40B4-BE49-F238E27FC236}">
                <a16:creationId xmlns:a16="http://schemas.microsoft.com/office/drawing/2014/main" id="{4B4753BF-C045-49F5-9660-114F9C1A6E27}"/>
              </a:ext>
            </a:extLst>
          </p:cNvPr>
          <p:cNvSpPr>
            <a:spLocks noGrp="1"/>
          </p:cNvSpPr>
          <p:nvPr>
            <p:ph type="body" sz="quarter" idx="11" hasCustomPrompt="1"/>
          </p:nvPr>
        </p:nvSpPr>
        <p:spPr>
          <a:xfrm rot="16200000">
            <a:off x="8650096" y="5316926"/>
            <a:ext cx="2177126" cy="309904"/>
          </a:xfrm>
          <a:prstGeom prst="rect">
            <a:avLst/>
          </a:prstGeom>
        </p:spPr>
        <p:txBody>
          <a:bodyPr anchor="ctr"/>
          <a:lstStyle>
            <a:lvl1pPr marL="0" indent="0" algn="ctr">
              <a:lnSpc>
                <a:spcPct val="100000"/>
              </a:lnSpc>
              <a:spcBef>
                <a:spcPts val="0"/>
              </a:spcBef>
              <a:buNone/>
              <a:defRPr sz="1600" b="1" baseline="0">
                <a:ln w="12700">
                  <a:noFill/>
                </a:ln>
                <a:solidFill>
                  <a:schemeClr val="tx1"/>
                </a:solidFill>
                <a:latin typeface="United Curriculum" pitchFamily="2" charset="0"/>
              </a:defRPr>
            </a:lvl1pPr>
            <a:lvl5pPr>
              <a:defRPr/>
            </a:lvl5pPr>
          </a:lstStyle>
          <a:p>
            <a:pPr lvl="0"/>
            <a:r>
              <a:rPr lang="en-US"/>
              <a:t>Year [X]: Summer</a:t>
            </a:r>
            <a:endParaRPr lang="en-GB"/>
          </a:p>
        </p:txBody>
      </p:sp>
    </p:spTree>
    <p:extLst>
      <p:ext uri="{BB962C8B-B14F-4D97-AF65-F5344CB8AC3E}">
        <p14:creationId xmlns:p14="http://schemas.microsoft.com/office/powerpoint/2010/main" val="2366520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Layout 1">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224181BF-624C-4B8D-86BA-BF188167BE60}"/>
              </a:ext>
            </a:extLst>
          </p:cNvPr>
          <p:cNvGrpSpPr/>
          <p:nvPr userDrawn="1"/>
        </p:nvGrpSpPr>
        <p:grpSpPr>
          <a:xfrm>
            <a:off x="8354348" y="-9236"/>
            <a:ext cx="1065321" cy="748952"/>
            <a:chOff x="7607201" y="-8675"/>
            <a:chExt cx="1065321" cy="748952"/>
          </a:xfrm>
        </p:grpSpPr>
        <p:grpSp>
          <p:nvGrpSpPr>
            <p:cNvPr id="13" name="Group 12">
              <a:extLst>
                <a:ext uri="{FF2B5EF4-FFF2-40B4-BE49-F238E27FC236}">
                  <a16:creationId xmlns:a16="http://schemas.microsoft.com/office/drawing/2014/main" id="{E8D28F58-D3C9-4831-A6A2-45D69F5FF99D}"/>
                </a:ext>
              </a:extLst>
            </p:cNvPr>
            <p:cNvGrpSpPr/>
            <p:nvPr userDrawn="1"/>
          </p:nvGrpSpPr>
          <p:grpSpPr>
            <a:xfrm>
              <a:off x="7607201" y="-8675"/>
              <a:ext cx="1065321" cy="748952"/>
              <a:chOff x="8354346" y="-8675"/>
              <a:chExt cx="1065321" cy="748952"/>
            </a:xfrm>
          </p:grpSpPr>
          <p:sp>
            <p:nvSpPr>
              <p:cNvPr id="15" name="Freeform: Shape 14">
                <a:extLst>
                  <a:ext uri="{FF2B5EF4-FFF2-40B4-BE49-F238E27FC236}">
                    <a16:creationId xmlns:a16="http://schemas.microsoft.com/office/drawing/2014/main" id="{D62ACE61-AEFC-4173-A16A-57A130848E54}"/>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1463"/>
              </a:p>
            </p:txBody>
          </p:sp>
          <p:sp>
            <p:nvSpPr>
              <p:cNvPr id="16" name="Oval 15">
                <a:extLst>
                  <a:ext uri="{FF2B5EF4-FFF2-40B4-BE49-F238E27FC236}">
                    <a16:creationId xmlns:a16="http://schemas.microsoft.com/office/drawing/2014/main" id="{415CFFFD-D24F-4D34-9237-D76083B5D294}"/>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1463"/>
              </a:p>
            </p:txBody>
          </p:sp>
          <p:sp>
            <p:nvSpPr>
              <p:cNvPr id="17" name="Oval 16">
                <a:extLst>
                  <a:ext uri="{FF2B5EF4-FFF2-40B4-BE49-F238E27FC236}">
                    <a16:creationId xmlns:a16="http://schemas.microsoft.com/office/drawing/2014/main" id="{1707D217-2AB5-46E8-9C12-4504461C9626}"/>
                  </a:ext>
                </a:extLst>
              </p:cNvPr>
              <p:cNvSpPr/>
              <p:nvPr userDrawn="1"/>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371475" rtl="0" eaLnBrk="1" fontAlgn="auto" latinLnBrk="0" hangingPunct="1">
                  <a:lnSpc>
                    <a:spcPct val="100000"/>
                  </a:lnSpc>
                  <a:spcBef>
                    <a:spcPts val="0"/>
                  </a:spcBef>
                  <a:spcAft>
                    <a:spcPts val="0"/>
                  </a:spcAft>
                  <a:buClrTx/>
                  <a:buSzTx/>
                  <a:buFontTx/>
                  <a:buNone/>
                  <a:tabLst/>
                  <a:defRPr/>
                </a:pPr>
                <a:endParaRPr kumimoji="0" lang="en-GB" sz="1463"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14" name="Picture 13" descr="Icon&#10;&#10;Description automatically generated">
              <a:extLst>
                <a:ext uri="{FF2B5EF4-FFF2-40B4-BE49-F238E27FC236}">
                  <a16:creationId xmlns:a16="http://schemas.microsoft.com/office/drawing/2014/main" id="{CAB43AB1-CBD7-40BD-915D-0D6F8F566B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76880" y="153200"/>
              <a:ext cx="333380" cy="445432"/>
            </a:xfrm>
            <a:prstGeom prst="rect">
              <a:avLst/>
            </a:prstGeom>
          </p:spPr>
        </p:pic>
      </p:grpSp>
      <p:sp>
        <p:nvSpPr>
          <p:cNvPr id="18" name="Freeform: Shape 17">
            <a:extLst>
              <a:ext uri="{FF2B5EF4-FFF2-40B4-BE49-F238E27FC236}">
                <a16:creationId xmlns:a16="http://schemas.microsoft.com/office/drawing/2014/main" id="{FBFDACAE-FFCA-4540-B02E-7784428003E3}"/>
              </a:ext>
            </a:extLst>
          </p:cNvPr>
          <p:cNvSpPr/>
          <p:nvPr userDrawn="1"/>
        </p:nvSpPr>
        <p:spPr>
          <a:xfrm>
            <a:off x="-15314"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625" b="1">
              <a:solidFill>
                <a:srgbClr val="FFFFFF"/>
              </a:solidFill>
              <a:latin typeface="Roboto" panose="02000000000000000000" pitchFamily="2" charset="0"/>
              <a:ea typeface="Roboto" panose="02000000000000000000" pitchFamily="2" charset="0"/>
            </a:endParaRPr>
          </a:p>
        </p:txBody>
      </p:sp>
      <p:sp>
        <p:nvSpPr>
          <p:cNvPr id="19" name="Text Placeholder 2">
            <a:extLst>
              <a:ext uri="{FF2B5EF4-FFF2-40B4-BE49-F238E27FC236}">
                <a16:creationId xmlns:a16="http://schemas.microsoft.com/office/drawing/2014/main" id="{4614A73F-E4AA-4E4C-905C-FB87F1B610E4}"/>
              </a:ext>
            </a:extLst>
          </p:cNvPr>
          <p:cNvSpPr>
            <a:spLocks noGrp="1"/>
          </p:cNvSpPr>
          <p:nvPr>
            <p:ph type="body" sz="quarter" idx="10" hasCustomPrompt="1"/>
          </p:nvPr>
        </p:nvSpPr>
        <p:spPr>
          <a:xfrm>
            <a:off x="203202" y="234235"/>
            <a:ext cx="7701237" cy="458089"/>
          </a:xfrm>
          <a:prstGeom prst="rect">
            <a:avLst/>
          </a:prstGeom>
        </p:spPr>
        <p:txBody>
          <a:bodyPr anchor="ctr"/>
          <a:lstStyle>
            <a:lvl1pPr marL="0" indent="0">
              <a:lnSpc>
                <a:spcPct val="100000"/>
              </a:lnSpc>
              <a:spcBef>
                <a:spcPts val="0"/>
              </a:spcBef>
              <a:buNone/>
              <a:defRPr sz="2438"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7" name="Rectangle 26">
            <a:extLst>
              <a:ext uri="{FF2B5EF4-FFF2-40B4-BE49-F238E27FC236}">
                <a16:creationId xmlns:a16="http://schemas.microsoft.com/office/drawing/2014/main" id="{831734D1-3106-4445-B7AC-84163551E6AB}"/>
              </a:ext>
            </a:extLst>
          </p:cNvPr>
          <p:cNvSpPr/>
          <p:nvPr userDrawn="1"/>
        </p:nvSpPr>
        <p:spPr>
          <a:xfrm rot="5400000">
            <a:off x="6454840" y="3102690"/>
            <a:ext cx="6576440"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63">
              <a:latin typeface="Roboto" panose="02000000000000000000" pitchFamily="2" charset="0"/>
              <a:ea typeface="Roboto" panose="02000000000000000000" pitchFamily="2" charset="0"/>
            </a:endParaRPr>
          </a:p>
        </p:txBody>
      </p:sp>
      <p:sp>
        <p:nvSpPr>
          <p:cNvPr id="24" name="Subtitle 8">
            <a:extLst>
              <a:ext uri="{FF2B5EF4-FFF2-40B4-BE49-F238E27FC236}">
                <a16:creationId xmlns:a16="http://schemas.microsoft.com/office/drawing/2014/main" id="{8A174F1D-FF00-467F-86DC-6D2DDB3AA919}"/>
              </a:ext>
            </a:extLst>
          </p:cNvPr>
          <p:cNvSpPr txBox="1">
            <a:spLocks/>
          </p:cNvSpPr>
          <p:nvPr userDrawn="1"/>
        </p:nvSpPr>
        <p:spPr>
          <a:xfrm>
            <a:off x="9447919" y="6595206"/>
            <a:ext cx="581483" cy="258317"/>
          </a:xfrm>
          <a:prstGeom prst="rect">
            <a:avLst/>
          </a:prstGeom>
        </p:spPr>
        <p:txBody>
          <a:bodyPr vert="horz" lIns="74295" tIns="37148" rIns="74295" bIns="37148" rtlCol="0">
            <a:noAutofit/>
          </a:bodyPr>
          <a:lstStyle/>
          <a:p>
            <a:pPr algn="ctr">
              <a:lnSpc>
                <a:spcPct val="120000"/>
              </a:lnSpc>
              <a:spcAft>
                <a:spcPts val="975"/>
              </a:spcAft>
              <a:defRPr/>
            </a:pPr>
            <a:fld id="{4ED6C2F0-FBD1-426F-9B4C-B8329A4C5625}" type="slidenum">
              <a:rPr lang="en-US" sz="731"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975"/>
                </a:spcAft>
                <a:defRPr/>
              </a:pPr>
              <a:t>‹#›</a:t>
            </a:fld>
            <a:r>
              <a:rPr lang="en-US" sz="731"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853">
              <a:solidFill>
                <a:schemeClr val="bg2"/>
              </a:solidFill>
              <a:latin typeface="United Curriculum" pitchFamily="2" charset="0"/>
              <a:ea typeface="Roboto" panose="02000000000000000000" pitchFamily="2" charset="0"/>
              <a:cs typeface="Times New Roman" panose="02020603050405020304" pitchFamily="18" charset="0"/>
            </a:endParaRPr>
          </a:p>
        </p:txBody>
      </p:sp>
    </p:spTree>
    <p:extLst>
      <p:ext uri="{BB962C8B-B14F-4D97-AF65-F5344CB8AC3E}">
        <p14:creationId xmlns:p14="http://schemas.microsoft.com/office/powerpoint/2010/main" val="2000999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Layout 2">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152B61A4-802C-4795-B531-6342DDAAC29F}"/>
              </a:ext>
            </a:extLst>
          </p:cNvPr>
          <p:cNvSpPr/>
          <p:nvPr userDrawn="1"/>
        </p:nvSpPr>
        <p:spPr>
          <a:xfrm rot="5400000">
            <a:off x="6454840" y="3102690"/>
            <a:ext cx="6576440"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63">
              <a:latin typeface="Roboto" panose="02000000000000000000" pitchFamily="2" charset="0"/>
              <a:ea typeface="Roboto" panose="02000000000000000000" pitchFamily="2" charset="0"/>
            </a:endParaRPr>
          </a:p>
        </p:txBody>
      </p:sp>
      <p:sp>
        <p:nvSpPr>
          <p:cNvPr id="4" name="Subtitle 8">
            <a:extLst>
              <a:ext uri="{FF2B5EF4-FFF2-40B4-BE49-F238E27FC236}">
                <a16:creationId xmlns:a16="http://schemas.microsoft.com/office/drawing/2014/main" id="{43591439-98C7-4B7A-B4ED-5E7C270C2F7E}"/>
              </a:ext>
            </a:extLst>
          </p:cNvPr>
          <p:cNvSpPr txBox="1">
            <a:spLocks/>
          </p:cNvSpPr>
          <p:nvPr userDrawn="1"/>
        </p:nvSpPr>
        <p:spPr>
          <a:xfrm>
            <a:off x="9447919" y="6595206"/>
            <a:ext cx="581483" cy="258317"/>
          </a:xfrm>
          <a:prstGeom prst="rect">
            <a:avLst/>
          </a:prstGeom>
        </p:spPr>
        <p:txBody>
          <a:bodyPr vert="horz" lIns="74295" tIns="37148" rIns="74295" bIns="37148" rtlCol="0">
            <a:noAutofit/>
          </a:bodyPr>
          <a:lstStyle/>
          <a:p>
            <a:pPr algn="ctr">
              <a:lnSpc>
                <a:spcPct val="120000"/>
              </a:lnSpc>
              <a:spcAft>
                <a:spcPts val="975"/>
              </a:spcAft>
              <a:defRPr/>
            </a:pPr>
            <a:fld id="{4ED6C2F0-FBD1-426F-9B4C-B8329A4C5625}" type="slidenum">
              <a:rPr lang="en-US" sz="731"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975"/>
                </a:spcAft>
                <a:defRPr/>
              </a:pPr>
              <a:t>‹#›</a:t>
            </a:fld>
            <a:r>
              <a:rPr lang="en-US" sz="731"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853">
              <a:solidFill>
                <a:schemeClr val="bg2"/>
              </a:solidFill>
              <a:latin typeface="United Curriculum" pitchFamily="2" charset="0"/>
              <a:ea typeface="Roboto" panose="02000000000000000000" pitchFamily="2" charset="0"/>
              <a:cs typeface="Times New Roman" panose="02020603050405020304" pitchFamily="18" charset="0"/>
            </a:endParaRPr>
          </a:p>
        </p:txBody>
      </p:sp>
    </p:spTree>
    <p:extLst>
      <p:ext uri="{BB962C8B-B14F-4D97-AF65-F5344CB8AC3E}">
        <p14:creationId xmlns:p14="http://schemas.microsoft.com/office/powerpoint/2010/main" val="4160746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Layout 3: Autumn">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4957C279-D0FE-4860-935F-C55F4C9B8DA2}"/>
              </a:ext>
            </a:extLst>
          </p:cNvPr>
          <p:cNvSpPr/>
          <p:nvPr userDrawn="1"/>
        </p:nvSpPr>
        <p:spPr>
          <a:xfrm>
            <a:off x="-15314"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625" b="1">
              <a:solidFill>
                <a:srgbClr val="FFFFFF"/>
              </a:solidFill>
              <a:latin typeface="Roboto" panose="02000000000000000000" pitchFamily="2" charset="0"/>
              <a:ea typeface="Roboto" panose="02000000000000000000" pitchFamily="2" charset="0"/>
            </a:endParaRPr>
          </a:p>
        </p:txBody>
      </p:sp>
      <p:sp>
        <p:nvSpPr>
          <p:cNvPr id="30" name="Rectangle 29">
            <a:extLst>
              <a:ext uri="{FF2B5EF4-FFF2-40B4-BE49-F238E27FC236}">
                <a16:creationId xmlns:a16="http://schemas.microsoft.com/office/drawing/2014/main" id="{E3AAD540-1946-4354-A148-CE8D031A048B}"/>
              </a:ext>
            </a:extLst>
          </p:cNvPr>
          <p:cNvSpPr/>
          <p:nvPr userDrawn="1"/>
        </p:nvSpPr>
        <p:spPr>
          <a:xfrm rot="5400000">
            <a:off x="6522311" y="3168894"/>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63">
              <a:latin typeface="Roboto" panose="02000000000000000000" pitchFamily="2" charset="0"/>
              <a:ea typeface="Roboto" panose="02000000000000000000" pitchFamily="2" charset="0"/>
            </a:endParaRPr>
          </a:p>
        </p:txBody>
      </p:sp>
      <p:sp>
        <p:nvSpPr>
          <p:cNvPr id="31" name="Rectangle 30">
            <a:extLst>
              <a:ext uri="{FF2B5EF4-FFF2-40B4-BE49-F238E27FC236}">
                <a16:creationId xmlns:a16="http://schemas.microsoft.com/office/drawing/2014/main" id="{2D88A2C8-001F-4418-BEF4-1F3EA8701DE2}"/>
              </a:ext>
            </a:extLst>
          </p:cNvPr>
          <p:cNvSpPr/>
          <p:nvPr userDrawn="1"/>
        </p:nvSpPr>
        <p:spPr>
          <a:xfrm rot="5400000">
            <a:off x="6522018" y="3169411"/>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63">
              <a:latin typeface="Roboto" panose="02000000000000000000" pitchFamily="2" charset="0"/>
              <a:ea typeface="Roboto" panose="02000000000000000000" pitchFamily="2" charset="0"/>
            </a:endParaRPr>
          </a:p>
        </p:txBody>
      </p:sp>
      <p:sp>
        <p:nvSpPr>
          <p:cNvPr id="33" name="Rectangle 32">
            <a:extLst>
              <a:ext uri="{FF2B5EF4-FFF2-40B4-BE49-F238E27FC236}">
                <a16:creationId xmlns:a16="http://schemas.microsoft.com/office/drawing/2014/main" id="{9E11304F-8817-4BE7-98BB-236BA6600322}"/>
              </a:ext>
            </a:extLst>
          </p:cNvPr>
          <p:cNvSpPr/>
          <p:nvPr userDrawn="1"/>
        </p:nvSpPr>
        <p:spPr>
          <a:xfrm rot="5400000">
            <a:off x="8650085" y="903195"/>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63" spc="41" baseline="0">
              <a:latin typeface="Roboto" panose="02000000000000000000" pitchFamily="2" charset="0"/>
              <a:ea typeface="Roboto" panose="02000000000000000000" pitchFamily="2" charset="0"/>
            </a:endParaRPr>
          </a:p>
        </p:txBody>
      </p:sp>
      <p:sp>
        <p:nvSpPr>
          <p:cNvPr id="15" name="Text Placeholder 2">
            <a:extLst>
              <a:ext uri="{FF2B5EF4-FFF2-40B4-BE49-F238E27FC236}">
                <a16:creationId xmlns:a16="http://schemas.microsoft.com/office/drawing/2014/main" id="{F63A3CC8-2FBD-4435-B4BD-4B71380E8B37}"/>
              </a:ext>
            </a:extLst>
          </p:cNvPr>
          <p:cNvSpPr>
            <a:spLocks noGrp="1"/>
          </p:cNvSpPr>
          <p:nvPr>
            <p:ph type="body" sz="quarter" idx="10" hasCustomPrompt="1"/>
          </p:nvPr>
        </p:nvSpPr>
        <p:spPr>
          <a:xfrm>
            <a:off x="203202" y="234235"/>
            <a:ext cx="7701237" cy="458089"/>
          </a:xfrm>
          <a:prstGeom prst="rect">
            <a:avLst/>
          </a:prstGeom>
        </p:spPr>
        <p:txBody>
          <a:bodyPr anchor="ctr"/>
          <a:lstStyle>
            <a:lvl1pPr marL="0" indent="0">
              <a:lnSpc>
                <a:spcPct val="100000"/>
              </a:lnSpc>
              <a:spcBef>
                <a:spcPts val="0"/>
              </a:spcBef>
              <a:buNone/>
              <a:defRPr sz="2438"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2" name="Subtitle 8">
            <a:extLst>
              <a:ext uri="{FF2B5EF4-FFF2-40B4-BE49-F238E27FC236}">
                <a16:creationId xmlns:a16="http://schemas.microsoft.com/office/drawing/2014/main" id="{BC87AE7C-E272-4C92-877F-7950AA0D31F8}"/>
              </a:ext>
            </a:extLst>
          </p:cNvPr>
          <p:cNvSpPr txBox="1">
            <a:spLocks/>
          </p:cNvSpPr>
          <p:nvPr userDrawn="1"/>
        </p:nvSpPr>
        <p:spPr>
          <a:xfrm>
            <a:off x="9447919" y="6595206"/>
            <a:ext cx="581483" cy="258317"/>
          </a:xfrm>
          <a:prstGeom prst="rect">
            <a:avLst/>
          </a:prstGeom>
        </p:spPr>
        <p:txBody>
          <a:bodyPr vert="horz" lIns="74295" tIns="37148" rIns="74295" bIns="37148" rtlCol="0">
            <a:noAutofit/>
          </a:bodyPr>
          <a:lstStyle/>
          <a:p>
            <a:pPr algn="ctr">
              <a:lnSpc>
                <a:spcPct val="120000"/>
              </a:lnSpc>
              <a:spcAft>
                <a:spcPts val="975"/>
              </a:spcAft>
              <a:defRPr/>
            </a:pPr>
            <a:fld id="{4ED6C2F0-FBD1-426F-9B4C-B8329A4C5625}" type="slidenum">
              <a:rPr lang="en-US" sz="731"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975"/>
                </a:spcAft>
                <a:defRPr/>
              </a:pPr>
              <a:t>‹#›</a:t>
            </a:fld>
            <a:r>
              <a:rPr lang="en-US" sz="731"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853">
              <a:solidFill>
                <a:schemeClr val="bg2"/>
              </a:solidFill>
              <a:latin typeface="United Curriculum" pitchFamily="2" charset="0"/>
              <a:ea typeface="Roboto" panose="02000000000000000000" pitchFamily="2" charset="0"/>
              <a:cs typeface="Times New Roman" panose="02020603050405020304" pitchFamily="18" charset="0"/>
            </a:endParaRPr>
          </a:p>
        </p:txBody>
      </p:sp>
      <p:grpSp>
        <p:nvGrpSpPr>
          <p:cNvPr id="16" name="Group 15">
            <a:extLst>
              <a:ext uri="{FF2B5EF4-FFF2-40B4-BE49-F238E27FC236}">
                <a16:creationId xmlns:a16="http://schemas.microsoft.com/office/drawing/2014/main" id="{3F013E2B-DA64-44C8-95C3-8F7889E6CDF1}"/>
              </a:ext>
            </a:extLst>
          </p:cNvPr>
          <p:cNvGrpSpPr/>
          <p:nvPr userDrawn="1"/>
        </p:nvGrpSpPr>
        <p:grpSpPr>
          <a:xfrm>
            <a:off x="8354348" y="-9236"/>
            <a:ext cx="1065321" cy="748952"/>
            <a:chOff x="7607201" y="-8675"/>
            <a:chExt cx="1065321" cy="748952"/>
          </a:xfrm>
        </p:grpSpPr>
        <p:grpSp>
          <p:nvGrpSpPr>
            <p:cNvPr id="17" name="Group 16">
              <a:extLst>
                <a:ext uri="{FF2B5EF4-FFF2-40B4-BE49-F238E27FC236}">
                  <a16:creationId xmlns:a16="http://schemas.microsoft.com/office/drawing/2014/main" id="{FA4AF540-461E-4C74-AB56-6D7AE3C35367}"/>
                </a:ext>
              </a:extLst>
            </p:cNvPr>
            <p:cNvGrpSpPr/>
            <p:nvPr userDrawn="1"/>
          </p:nvGrpSpPr>
          <p:grpSpPr>
            <a:xfrm>
              <a:off x="7607201" y="-8675"/>
              <a:ext cx="1065321" cy="748952"/>
              <a:chOff x="8354346" y="-8675"/>
              <a:chExt cx="1065321" cy="748952"/>
            </a:xfrm>
          </p:grpSpPr>
          <p:sp>
            <p:nvSpPr>
              <p:cNvPr id="19" name="Freeform: Shape 18">
                <a:extLst>
                  <a:ext uri="{FF2B5EF4-FFF2-40B4-BE49-F238E27FC236}">
                    <a16:creationId xmlns:a16="http://schemas.microsoft.com/office/drawing/2014/main" id="{1CB0DB5C-2E91-487E-AF2E-8F7BB1577162}"/>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1463"/>
              </a:p>
            </p:txBody>
          </p:sp>
          <p:sp>
            <p:nvSpPr>
              <p:cNvPr id="20" name="Oval 19">
                <a:extLst>
                  <a:ext uri="{FF2B5EF4-FFF2-40B4-BE49-F238E27FC236}">
                    <a16:creationId xmlns:a16="http://schemas.microsoft.com/office/drawing/2014/main" id="{14609081-4BB6-4192-8ADE-7BB3F8AC58D8}"/>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1463"/>
              </a:p>
            </p:txBody>
          </p:sp>
          <p:sp>
            <p:nvSpPr>
              <p:cNvPr id="21" name="Oval 20">
                <a:extLst>
                  <a:ext uri="{FF2B5EF4-FFF2-40B4-BE49-F238E27FC236}">
                    <a16:creationId xmlns:a16="http://schemas.microsoft.com/office/drawing/2014/main" id="{2AD09F17-D6D4-44CB-ABD5-ECFCC4CE2681}"/>
                  </a:ext>
                </a:extLst>
              </p:cNvPr>
              <p:cNvSpPr/>
              <p:nvPr userDrawn="1"/>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371475" rtl="0" eaLnBrk="1" fontAlgn="auto" latinLnBrk="0" hangingPunct="1">
                  <a:lnSpc>
                    <a:spcPct val="100000"/>
                  </a:lnSpc>
                  <a:spcBef>
                    <a:spcPts val="0"/>
                  </a:spcBef>
                  <a:spcAft>
                    <a:spcPts val="0"/>
                  </a:spcAft>
                  <a:buClrTx/>
                  <a:buSzTx/>
                  <a:buFontTx/>
                  <a:buNone/>
                  <a:tabLst/>
                  <a:defRPr/>
                </a:pPr>
                <a:endParaRPr kumimoji="0" lang="en-GB" sz="1463"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pic>
          <p:nvPicPr>
            <p:cNvPr id="18" name="Picture 17" descr="Icon&#10;&#10;Description automatically generated">
              <a:extLst>
                <a:ext uri="{FF2B5EF4-FFF2-40B4-BE49-F238E27FC236}">
                  <a16:creationId xmlns:a16="http://schemas.microsoft.com/office/drawing/2014/main" id="{96C2724A-B545-4FE3-A165-79F59BCC868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76880" y="153200"/>
              <a:ext cx="333380" cy="445432"/>
            </a:xfrm>
            <a:prstGeom prst="rect">
              <a:avLst/>
            </a:prstGeom>
          </p:spPr>
        </p:pic>
      </p:grpSp>
      <p:sp>
        <p:nvSpPr>
          <p:cNvPr id="25" name="Text Placeholder 2">
            <a:extLst>
              <a:ext uri="{FF2B5EF4-FFF2-40B4-BE49-F238E27FC236}">
                <a16:creationId xmlns:a16="http://schemas.microsoft.com/office/drawing/2014/main" id="{48E3DC44-F9AE-4744-B5AB-06F3E6E80914}"/>
              </a:ext>
            </a:extLst>
          </p:cNvPr>
          <p:cNvSpPr>
            <a:spLocks noGrp="1"/>
          </p:cNvSpPr>
          <p:nvPr>
            <p:ph type="body" sz="quarter" idx="11" hasCustomPrompt="1"/>
          </p:nvPr>
        </p:nvSpPr>
        <p:spPr>
          <a:xfrm rot="16200000">
            <a:off x="8650096" y="933611"/>
            <a:ext cx="2177126" cy="309904"/>
          </a:xfrm>
          <a:prstGeom prst="rect">
            <a:avLst/>
          </a:prstGeom>
        </p:spPr>
        <p:txBody>
          <a:bodyPr anchor="ctr"/>
          <a:lstStyle>
            <a:lvl1pPr marL="0" indent="0" algn="ctr">
              <a:lnSpc>
                <a:spcPct val="100000"/>
              </a:lnSpc>
              <a:spcBef>
                <a:spcPts val="0"/>
              </a:spcBef>
              <a:buNone/>
              <a:defRPr sz="1300" b="1" baseline="0">
                <a:ln w="12700">
                  <a:noFill/>
                </a:ln>
                <a:solidFill>
                  <a:schemeClr val="tx1"/>
                </a:solidFill>
                <a:latin typeface="United Curriculum" pitchFamily="2" charset="0"/>
              </a:defRPr>
            </a:lvl1pPr>
            <a:lvl5pPr>
              <a:defRPr/>
            </a:lvl5pPr>
          </a:lstStyle>
          <a:p>
            <a:pPr lvl="0"/>
            <a:r>
              <a:rPr lang="en-US"/>
              <a:t>Year [X]: Autumn</a:t>
            </a:r>
            <a:endParaRPr lang="en-GB"/>
          </a:p>
        </p:txBody>
      </p:sp>
    </p:spTree>
    <p:extLst>
      <p:ext uri="{BB962C8B-B14F-4D97-AF65-F5344CB8AC3E}">
        <p14:creationId xmlns:p14="http://schemas.microsoft.com/office/powerpoint/2010/main" val="507459048"/>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7" Type="http://schemas.openxmlformats.org/officeDocument/2006/relationships/image" Target="../media/image2.pn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theme" Target="../theme/theme2.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image" Target="../media/image2.png"/><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theme" Target="../theme/theme3.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B4A1CA"/>
        </a:solidFill>
        <a:effectLst/>
      </p:bgPr>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87A861E6-1372-43CB-BD5A-76FD71DD5CC2}"/>
              </a:ext>
            </a:extLst>
          </p:cNvPr>
          <p:cNvSpPr/>
          <p:nvPr userDrawn="1"/>
        </p:nvSpPr>
        <p:spPr>
          <a:xfrm>
            <a:off x="0" y="0"/>
            <a:ext cx="9921315" cy="6858000"/>
          </a:xfrm>
          <a:custGeom>
            <a:avLst/>
            <a:gdLst>
              <a:gd name="connsiteX0" fmla="*/ 0 w 9921315"/>
              <a:gd name="connsiteY0" fmla="*/ 0 h 6858000"/>
              <a:gd name="connsiteX1" fmla="*/ 9921315 w 9921315"/>
              <a:gd name="connsiteY1" fmla="*/ 0 h 6858000"/>
              <a:gd name="connsiteX2" fmla="*/ 9921315 w 9921315"/>
              <a:gd name="connsiteY2" fmla="*/ 6858000 h 6858000"/>
              <a:gd name="connsiteX3" fmla="*/ 0 w 9921315"/>
              <a:gd name="connsiteY3" fmla="*/ 6858000 h 6858000"/>
              <a:gd name="connsiteX4" fmla="*/ 0 w 9921315"/>
              <a:gd name="connsiteY4" fmla="*/ 0 h 6858000"/>
              <a:gd name="connsiteX5" fmla="*/ 94716 w 9921315"/>
              <a:gd name="connsiteY5" fmla="*/ 92308 h 6858000"/>
              <a:gd name="connsiteX6" fmla="*/ 94716 w 9921315"/>
              <a:gd name="connsiteY6" fmla="*/ 6771640 h 6858000"/>
              <a:gd name="connsiteX7" fmla="*/ 9811285 w 9921315"/>
              <a:gd name="connsiteY7" fmla="*/ 6771640 h 6858000"/>
              <a:gd name="connsiteX8" fmla="*/ 9811285 w 9921315"/>
              <a:gd name="connsiteY8" fmla="*/ 92308 h 6858000"/>
              <a:gd name="connsiteX9" fmla="*/ 94716 w 9921315"/>
              <a:gd name="connsiteY9" fmla="*/ 9230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1315" h="6858000">
                <a:moveTo>
                  <a:pt x="0" y="0"/>
                </a:moveTo>
                <a:lnTo>
                  <a:pt x="9921315" y="0"/>
                </a:lnTo>
                <a:lnTo>
                  <a:pt x="9921315" y="6858000"/>
                </a:lnTo>
                <a:lnTo>
                  <a:pt x="0" y="6858000"/>
                </a:lnTo>
                <a:lnTo>
                  <a:pt x="0" y="0"/>
                </a:lnTo>
                <a:close/>
                <a:moveTo>
                  <a:pt x="94716" y="92308"/>
                </a:moveTo>
                <a:lnTo>
                  <a:pt x="94716" y="6771640"/>
                </a:lnTo>
                <a:lnTo>
                  <a:pt x="9811285" y="6771640"/>
                </a:lnTo>
                <a:lnTo>
                  <a:pt x="9811285" y="92308"/>
                </a:lnTo>
                <a:lnTo>
                  <a:pt x="94716" y="92308"/>
                </a:lnTo>
                <a:close/>
              </a:path>
            </a:pathLst>
          </a:custGeom>
          <a:solidFill>
            <a:srgbClr val="C2C2C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2943083038"/>
      </p:ext>
    </p:extLst>
  </p:cSld>
  <p:clrMap bg1="lt1" tx1="dk1" bg2="lt2" tx2="dk2" accent1="accent1" accent2="accent2" accent3="accent3" accent4="accent4" accent5="accent5" accent6="accent6" hlink="hlink" folHlink="folHlink"/>
  <p:sldLayoutIdLst>
    <p:sldLayoutId id="2147483648"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B4A1CA"/>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9E67B62-9F08-42F6-8135-B253C57580AD}"/>
              </a:ext>
            </a:extLst>
          </p:cNvPr>
          <p:cNvSpPr/>
          <p:nvPr userDrawn="1"/>
        </p:nvSpPr>
        <p:spPr>
          <a:xfrm>
            <a:off x="0" y="0"/>
            <a:ext cx="9921315" cy="6858000"/>
          </a:xfrm>
          <a:custGeom>
            <a:avLst/>
            <a:gdLst>
              <a:gd name="connsiteX0" fmla="*/ 0 w 9921315"/>
              <a:gd name="connsiteY0" fmla="*/ 0 h 6858000"/>
              <a:gd name="connsiteX1" fmla="*/ 9921315 w 9921315"/>
              <a:gd name="connsiteY1" fmla="*/ 0 h 6858000"/>
              <a:gd name="connsiteX2" fmla="*/ 9921315 w 9921315"/>
              <a:gd name="connsiteY2" fmla="*/ 6858000 h 6858000"/>
              <a:gd name="connsiteX3" fmla="*/ 0 w 9921315"/>
              <a:gd name="connsiteY3" fmla="*/ 6858000 h 6858000"/>
              <a:gd name="connsiteX4" fmla="*/ 0 w 9921315"/>
              <a:gd name="connsiteY4" fmla="*/ 0 h 6858000"/>
              <a:gd name="connsiteX5" fmla="*/ 94716 w 9921315"/>
              <a:gd name="connsiteY5" fmla="*/ 92308 h 6858000"/>
              <a:gd name="connsiteX6" fmla="*/ 94716 w 9921315"/>
              <a:gd name="connsiteY6" fmla="*/ 6771640 h 6858000"/>
              <a:gd name="connsiteX7" fmla="*/ 9811285 w 9921315"/>
              <a:gd name="connsiteY7" fmla="*/ 6771640 h 6858000"/>
              <a:gd name="connsiteX8" fmla="*/ 9811285 w 9921315"/>
              <a:gd name="connsiteY8" fmla="*/ 92308 h 6858000"/>
              <a:gd name="connsiteX9" fmla="*/ 94716 w 9921315"/>
              <a:gd name="connsiteY9" fmla="*/ 9230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1315" h="6858000">
                <a:moveTo>
                  <a:pt x="0" y="0"/>
                </a:moveTo>
                <a:lnTo>
                  <a:pt x="9921315" y="0"/>
                </a:lnTo>
                <a:lnTo>
                  <a:pt x="9921315" y="6858000"/>
                </a:lnTo>
                <a:lnTo>
                  <a:pt x="0" y="6858000"/>
                </a:lnTo>
                <a:lnTo>
                  <a:pt x="0" y="0"/>
                </a:lnTo>
                <a:close/>
                <a:moveTo>
                  <a:pt x="94716" y="92308"/>
                </a:moveTo>
                <a:lnTo>
                  <a:pt x="94716" y="6771640"/>
                </a:lnTo>
                <a:lnTo>
                  <a:pt x="9811285" y="6771640"/>
                </a:lnTo>
                <a:lnTo>
                  <a:pt x="9811285" y="92308"/>
                </a:lnTo>
                <a:lnTo>
                  <a:pt x="94716" y="92308"/>
                </a:lnTo>
                <a:close/>
              </a:path>
            </a:pathLst>
          </a:custGeom>
          <a:solidFill>
            <a:srgbClr val="C2C2C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8" name="Rectangle 7">
            <a:extLst>
              <a:ext uri="{FF2B5EF4-FFF2-40B4-BE49-F238E27FC236}">
                <a16:creationId xmlns:a16="http://schemas.microsoft.com/office/drawing/2014/main" id="{333D9D60-35E7-4DD1-9362-5CC11EFD1459}"/>
              </a:ext>
            </a:extLst>
          </p:cNvPr>
          <p:cNvSpPr/>
          <p:nvPr userDrawn="1"/>
        </p:nvSpPr>
        <p:spPr>
          <a:xfrm rot="10800000">
            <a:off x="292963" y="6567595"/>
            <a:ext cx="9631878" cy="2975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a:solidFill>
                <a:srgbClr val="323232"/>
              </a:solidFill>
              <a:latin typeface="Roboto" panose="02000000000000000000" pitchFamily="2" charset="0"/>
              <a:ea typeface="Roboto" panose="02000000000000000000" pitchFamily="2" charset="0"/>
            </a:endParaRPr>
          </a:p>
        </p:txBody>
      </p:sp>
      <p:cxnSp>
        <p:nvCxnSpPr>
          <p:cNvPr id="10" name="Straight Connector 9">
            <a:extLst>
              <a:ext uri="{FF2B5EF4-FFF2-40B4-BE49-F238E27FC236}">
                <a16:creationId xmlns:a16="http://schemas.microsoft.com/office/drawing/2014/main" id="{0829CE7C-04F8-43ED-804F-2456F7A4ECBC}"/>
              </a:ext>
            </a:extLst>
          </p:cNvPr>
          <p:cNvCxnSpPr>
            <a:cxnSpLocks/>
          </p:cNvCxnSpPr>
          <p:nvPr userDrawn="1"/>
        </p:nvCxnSpPr>
        <p:spPr>
          <a:xfrm>
            <a:off x="47610" y="6521967"/>
            <a:ext cx="9858390" cy="0"/>
          </a:xfrm>
          <a:prstGeom prst="line">
            <a:avLst/>
          </a:prstGeom>
          <a:ln w="88900">
            <a:solidFill>
              <a:srgbClr val="C2C2C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743F0249-84CA-4B40-8804-94DB2F65435D}"/>
              </a:ext>
            </a:extLst>
          </p:cNvPr>
          <p:cNvGrpSpPr/>
          <p:nvPr userDrawn="1"/>
        </p:nvGrpSpPr>
        <p:grpSpPr>
          <a:xfrm>
            <a:off x="-636252" y="6261570"/>
            <a:ext cx="1260323" cy="1192859"/>
            <a:chOff x="-2681662" y="4062078"/>
            <a:chExt cx="2019221" cy="1911133"/>
          </a:xfrm>
        </p:grpSpPr>
        <p:sp>
          <p:nvSpPr>
            <p:cNvPr id="16" name="Arc 15">
              <a:extLst>
                <a:ext uri="{FF2B5EF4-FFF2-40B4-BE49-F238E27FC236}">
                  <a16:creationId xmlns:a16="http://schemas.microsoft.com/office/drawing/2014/main" id="{C896CECD-A647-464D-81EC-D38BFAE0CB48}"/>
                </a:ext>
              </a:extLst>
            </p:cNvPr>
            <p:cNvSpPr/>
            <p:nvPr userDrawn="1"/>
          </p:nvSpPr>
          <p:spPr>
            <a:xfrm>
              <a:off x="-2681662" y="4062078"/>
              <a:ext cx="2019221" cy="1911133"/>
            </a:xfrm>
            <a:prstGeom prst="arc">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800"/>
            </a:p>
          </p:txBody>
        </p:sp>
        <p:pic>
          <p:nvPicPr>
            <p:cNvPr id="17" name="Picture 16">
              <a:extLst>
                <a:ext uri="{FF2B5EF4-FFF2-40B4-BE49-F238E27FC236}">
                  <a16:creationId xmlns:a16="http://schemas.microsoft.com/office/drawing/2014/main" id="{6EEA78AC-65D9-4545-82DA-EF2FDADF97D1}"/>
                </a:ext>
              </a:extLst>
            </p:cNvPr>
            <p:cNvPicPr>
              <a:picLocks noChangeAspect="1"/>
            </p:cNvPicPr>
            <p:nvPr userDrawn="1"/>
          </p:nvPicPr>
          <p:blipFill rotWithShape="1">
            <a:blip r:embed="rId7">
              <a:extLst>
                <a:ext uri="{28A0092B-C50C-407E-A947-70E740481C1C}">
                  <a14:useLocalDpi xmlns:a14="http://schemas.microsoft.com/office/drawing/2010/main" val="0"/>
                </a:ext>
              </a:extLst>
            </a:blip>
            <a:srcRect r="66708"/>
            <a:stretch/>
          </p:blipFill>
          <p:spPr>
            <a:xfrm>
              <a:off x="-1586016" y="4352551"/>
              <a:ext cx="731916" cy="588653"/>
            </a:xfrm>
            <a:prstGeom prst="rect">
              <a:avLst/>
            </a:prstGeom>
          </p:spPr>
        </p:pic>
      </p:grpSp>
      <p:sp>
        <p:nvSpPr>
          <p:cNvPr id="12" name="Text Placeholder 2">
            <a:extLst>
              <a:ext uri="{FF2B5EF4-FFF2-40B4-BE49-F238E27FC236}">
                <a16:creationId xmlns:a16="http://schemas.microsoft.com/office/drawing/2014/main" id="{4E222C13-F246-4D77-A53F-8646CCB218C1}"/>
              </a:ext>
            </a:extLst>
          </p:cNvPr>
          <p:cNvSpPr txBox="1">
            <a:spLocks/>
          </p:cNvSpPr>
          <p:nvPr userDrawn="1"/>
        </p:nvSpPr>
        <p:spPr>
          <a:xfrm>
            <a:off x="1870692" y="6594683"/>
            <a:ext cx="5402616" cy="27031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3000" b="0" kern="1200">
                <a:ln w="12700">
                  <a:solidFill>
                    <a:srgbClr val="565656"/>
                  </a:solidFill>
                </a:ln>
                <a:solidFill>
                  <a:srgbClr val="565656"/>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831" b="1">
                <a:ln w="12700">
                  <a:noFill/>
                </a:ln>
                <a:solidFill>
                  <a:schemeClr val="bg2"/>
                </a:solidFill>
                <a:latin typeface="United Curriculum" pitchFamily="2" charset="0"/>
              </a:rPr>
              <a:t>United Curriculum  |  </a:t>
            </a:r>
            <a:r>
              <a:rPr lang="en-US" sz="831" b="1">
                <a:ln w="12700">
                  <a:noFill/>
                </a:ln>
                <a:solidFill>
                  <a:schemeClr val="accent1"/>
                </a:solidFill>
                <a:latin typeface="United Curriculum" pitchFamily="2" charset="0"/>
              </a:rPr>
              <a:t>Primary History</a:t>
            </a:r>
            <a:endParaRPr lang="en-GB" sz="831" b="1">
              <a:ln w="12700">
                <a:noFill/>
              </a:ln>
              <a:solidFill>
                <a:schemeClr val="accent1"/>
              </a:solidFill>
              <a:latin typeface="United Curriculum" pitchFamily="2" charset="0"/>
            </a:endParaRPr>
          </a:p>
        </p:txBody>
      </p:sp>
    </p:spTree>
    <p:extLst>
      <p:ext uri="{BB962C8B-B14F-4D97-AF65-F5344CB8AC3E}">
        <p14:creationId xmlns:p14="http://schemas.microsoft.com/office/powerpoint/2010/main" val="204978"/>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B4A1CA"/>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9E67B62-9F08-42F6-8135-B253C57580AD}"/>
              </a:ext>
            </a:extLst>
          </p:cNvPr>
          <p:cNvSpPr/>
          <p:nvPr userDrawn="1"/>
        </p:nvSpPr>
        <p:spPr>
          <a:xfrm>
            <a:off x="1" y="0"/>
            <a:ext cx="9921315" cy="6858000"/>
          </a:xfrm>
          <a:custGeom>
            <a:avLst/>
            <a:gdLst>
              <a:gd name="connsiteX0" fmla="*/ 0 w 9921315"/>
              <a:gd name="connsiteY0" fmla="*/ 0 h 6858000"/>
              <a:gd name="connsiteX1" fmla="*/ 9921315 w 9921315"/>
              <a:gd name="connsiteY1" fmla="*/ 0 h 6858000"/>
              <a:gd name="connsiteX2" fmla="*/ 9921315 w 9921315"/>
              <a:gd name="connsiteY2" fmla="*/ 6858000 h 6858000"/>
              <a:gd name="connsiteX3" fmla="*/ 0 w 9921315"/>
              <a:gd name="connsiteY3" fmla="*/ 6858000 h 6858000"/>
              <a:gd name="connsiteX4" fmla="*/ 0 w 9921315"/>
              <a:gd name="connsiteY4" fmla="*/ 0 h 6858000"/>
              <a:gd name="connsiteX5" fmla="*/ 94716 w 9921315"/>
              <a:gd name="connsiteY5" fmla="*/ 92308 h 6858000"/>
              <a:gd name="connsiteX6" fmla="*/ 94716 w 9921315"/>
              <a:gd name="connsiteY6" fmla="*/ 6771640 h 6858000"/>
              <a:gd name="connsiteX7" fmla="*/ 9811285 w 9921315"/>
              <a:gd name="connsiteY7" fmla="*/ 6771640 h 6858000"/>
              <a:gd name="connsiteX8" fmla="*/ 9811285 w 9921315"/>
              <a:gd name="connsiteY8" fmla="*/ 92308 h 6858000"/>
              <a:gd name="connsiteX9" fmla="*/ 94716 w 9921315"/>
              <a:gd name="connsiteY9" fmla="*/ 9230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1315" h="6858000">
                <a:moveTo>
                  <a:pt x="0" y="0"/>
                </a:moveTo>
                <a:lnTo>
                  <a:pt x="9921315" y="0"/>
                </a:lnTo>
                <a:lnTo>
                  <a:pt x="9921315" y="6858000"/>
                </a:lnTo>
                <a:lnTo>
                  <a:pt x="0" y="6858000"/>
                </a:lnTo>
                <a:lnTo>
                  <a:pt x="0" y="0"/>
                </a:lnTo>
                <a:close/>
                <a:moveTo>
                  <a:pt x="94716" y="92308"/>
                </a:moveTo>
                <a:lnTo>
                  <a:pt x="94716" y="6771640"/>
                </a:lnTo>
                <a:lnTo>
                  <a:pt x="9811285" y="6771640"/>
                </a:lnTo>
                <a:lnTo>
                  <a:pt x="9811285" y="92308"/>
                </a:lnTo>
                <a:lnTo>
                  <a:pt x="94716" y="92308"/>
                </a:lnTo>
                <a:close/>
              </a:path>
            </a:pathLst>
          </a:custGeom>
          <a:solidFill>
            <a:srgbClr val="C2C2C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1463"/>
          </a:p>
        </p:txBody>
      </p:sp>
      <p:sp>
        <p:nvSpPr>
          <p:cNvPr id="8" name="Rectangle 7">
            <a:extLst>
              <a:ext uri="{FF2B5EF4-FFF2-40B4-BE49-F238E27FC236}">
                <a16:creationId xmlns:a16="http://schemas.microsoft.com/office/drawing/2014/main" id="{333D9D60-35E7-4DD1-9362-5CC11EFD1459}"/>
              </a:ext>
            </a:extLst>
          </p:cNvPr>
          <p:cNvSpPr/>
          <p:nvPr userDrawn="1"/>
        </p:nvSpPr>
        <p:spPr>
          <a:xfrm rot="10800000">
            <a:off x="292964" y="6567595"/>
            <a:ext cx="9631878" cy="2975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sz="1463">
              <a:solidFill>
                <a:srgbClr val="323232"/>
              </a:solidFill>
              <a:latin typeface="Roboto" panose="02000000000000000000" pitchFamily="2" charset="0"/>
              <a:ea typeface="Roboto" panose="02000000000000000000" pitchFamily="2" charset="0"/>
            </a:endParaRPr>
          </a:p>
        </p:txBody>
      </p:sp>
      <p:cxnSp>
        <p:nvCxnSpPr>
          <p:cNvPr id="10" name="Straight Connector 9">
            <a:extLst>
              <a:ext uri="{FF2B5EF4-FFF2-40B4-BE49-F238E27FC236}">
                <a16:creationId xmlns:a16="http://schemas.microsoft.com/office/drawing/2014/main" id="{0829CE7C-04F8-43ED-804F-2456F7A4ECBC}"/>
              </a:ext>
            </a:extLst>
          </p:cNvPr>
          <p:cNvCxnSpPr>
            <a:cxnSpLocks/>
          </p:cNvCxnSpPr>
          <p:nvPr userDrawn="1"/>
        </p:nvCxnSpPr>
        <p:spPr>
          <a:xfrm>
            <a:off x="47610" y="6521967"/>
            <a:ext cx="9858390" cy="0"/>
          </a:xfrm>
          <a:prstGeom prst="line">
            <a:avLst/>
          </a:prstGeom>
          <a:ln w="88900">
            <a:solidFill>
              <a:srgbClr val="C2C2C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743F0249-84CA-4B40-8804-94DB2F65435D}"/>
              </a:ext>
            </a:extLst>
          </p:cNvPr>
          <p:cNvGrpSpPr/>
          <p:nvPr userDrawn="1"/>
        </p:nvGrpSpPr>
        <p:grpSpPr>
          <a:xfrm>
            <a:off x="-636251" y="6261572"/>
            <a:ext cx="1260323" cy="1192859"/>
            <a:chOff x="-2681662" y="4062078"/>
            <a:chExt cx="2019221" cy="1911133"/>
          </a:xfrm>
        </p:grpSpPr>
        <p:sp>
          <p:nvSpPr>
            <p:cNvPr id="16" name="Arc 15">
              <a:extLst>
                <a:ext uri="{FF2B5EF4-FFF2-40B4-BE49-F238E27FC236}">
                  <a16:creationId xmlns:a16="http://schemas.microsoft.com/office/drawing/2014/main" id="{C896CECD-A647-464D-81EC-D38BFAE0CB48}"/>
                </a:ext>
              </a:extLst>
            </p:cNvPr>
            <p:cNvSpPr/>
            <p:nvPr userDrawn="1"/>
          </p:nvSpPr>
          <p:spPr>
            <a:xfrm>
              <a:off x="-2681662" y="4062078"/>
              <a:ext cx="2019221" cy="1911133"/>
            </a:xfrm>
            <a:prstGeom prst="arc">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463"/>
            </a:p>
          </p:txBody>
        </p:sp>
        <p:pic>
          <p:nvPicPr>
            <p:cNvPr id="17" name="Picture 16">
              <a:extLst>
                <a:ext uri="{FF2B5EF4-FFF2-40B4-BE49-F238E27FC236}">
                  <a16:creationId xmlns:a16="http://schemas.microsoft.com/office/drawing/2014/main" id="{6EEA78AC-65D9-4545-82DA-EF2FDADF97D1}"/>
                </a:ext>
              </a:extLst>
            </p:cNvPr>
            <p:cNvPicPr>
              <a:picLocks noChangeAspect="1"/>
            </p:cNvPicPr>
            <p:nvPr userDrawn="1"/>
          </p:nvPicPr>
          <p:blipFill rotWithShape="1">
            <a:blip r:embed="rId7">
              <a:extLst>
                <a:ext uri="{28A0092B-C50C-407E-A947-70E740481C1C}">
                  <a14:useLocalDpi xmlns:a14="http://schemas.microsoft.com/office/drawing/2010/main" val="0"/>
                </a:ext>
              </a:extLst>
            </a:blip>
            <a:srcRect r="66708"/>
            <a:stretch/>
          </p:blipFill>
          <p:spPr>
            <a:xfrm>
              <a:off x="-1586016" y="4352551"/>
              <a:ext cx="731916" cy="588653"/>
            </a:xfrm>
            <a:prstGeom prst="rect">
              <a:avLst/>
            </a:prstGeom>
          </p:spPr>
        </p:pic>
      </p:grpSp>
      <p:sp>
        <p:nvSpPr>
          <p:cNvPr id="12" name="Text Placeholder 2">
            <a:extLst>
              <a:ext uri="{FF2B5EF4-FFF2-40B4-BE49-F238E27FC236}">
                <a16:creationId xmlns:a16="http://schemas.microsoft.com/office/drawing/2014/main" id="{4E222C13-F246-4D77-A53F-8646CCB218C1}"/>
              </a:ext>
            </a:extLst>
          </p:cNvPr>
          <p:cNvSpPr txBox="1">
            <a:spLocks/>
          </p:cNvSpPr>
          <p:nvPr userDrawn="1"/>
        </p:nvSpPr>
        <p:spPr>
          <a:xfrm>
            <a:off x="1870692" y="6594683"/>
            <a:ext cx="5402616" cy="27031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3000" b="0" kern="1200">
                <a:ln w="12700">
                  <a:solidFill>
                    <a:srgbClr val="565656"/>
                  </a:solidFill>
                </a:ln>
                <a:solidFill>
                  <a:srgbClr val="565656"/>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675" b="1">
                <a:ln w="12700">
                  <a:noFill/>
                </a:ln>
                <a:solidFill>
                  <a:schemeClr val="bg2"/>
                </a:solidFill>
                <a:latin typeface="United Curriculum" pitchFamily="2" charset="0"/>
              </a:rPr>
              <a:t>United Curriculum  |  </a:t>
            </a:r>
            <a:r>
              <a:rPr lang="en-US" sz="675" b="1">
                <a:ln w="12700">
                  <a:noFill/>
                </a:ln>
                <a:solidFill>
                  <a:schemeClr val="accent1"/>
                </a:solidFill>
                <a:latin typeface="United Curriculum" pitchFamily="2" charset="0"/>
              </a:rPr>
              <a:t>Primary History</a:t>
            </a:r>
            <a:endParaRPr lang="en-GB" sz="675" b="1">
              <a:ln w="12700">
                <a:noFill/>
              </a:ln>
              <a:solidFill>
                <a:schemeClr val="accent1"/>
              </a:solidFill>
              <a:latin typeface="United Curriculum" pitchFamily="2" charset="0"/>
            </a:endParaRPr>
          </a:p>
        </p:txBody>
      </p:sp>
    </p:spTree>
    <p:extLst>
      <p:ext uri="{BB962C8B-B14F-4D97-AF65-F5344CB8AC3E}">
        <p14:creationId xmlns:p14="http://schemas.microsoft.com/office/powerpoint/2010/main" val="2332536706"/>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Lst>
  <p:txStyles>
    <p:titleStyle>
      <a:lvl1pPr algn="l" defTabSz="742950" rtl="0" eaLnBrk="1" latinLnBrk="0" hangingPunct="1">
        <a:lnSpc>
          <a:spcPct val="90000"/>
        </a:lnSpc>
        <a:spcBef>
          <a:spcPct val="0"/>
        </a:spcBef>
        <a:buNone/>
        <a:defRPr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9pPr>
    </p:bodyStyle>
    <p:otherStyle>
      <a:defPPr>
        <a:defRPr lang="en-US"/>
      </a:defPPr>
      <a:lvl1pPr marL="0" algn="l" defTabSz="742950" rtl="0" eaLnBrk="1" latinLnBrk="0" hangingPunct="1">
        <a:defRPr sz="1463" kern="1200">
          <a:solidFill>
            <a:schemeClr val="tx1"/>
          </a:solidFill>
          <a:latin typeface="+mn-lt"/>
          <a:ea typeface="+mn-ea"/>
          <a:cs typeface="+mn-cs"/>
        </a:defRPr>
      </a:lvl1pPr>
      <a:lvl2pPr marL="371475" algn="l" defTabSz="742950" rtl="0" eaLnBrk="1" latinLnBrk="0" hangingPunct="1">
        <a:defRPr sz="1463" kern="1200">
          <a:solidFill>
            <a:schemeClr val="tx1"/>
          </a:solidFill>
          <a:latin typeface="+mn-lt"/>
          <a:ea typeface="+mn-ea"/>
          <a:cs typeface="+mn-cs"/>
        </a:defRPr>
      </a:lvl2pPr>
      <a:lvl3pPr marL="742950" algn="l" defTabSz="742950" rtl="0" eaLnBrk="1" latinLnBrk="0" hangingPunct="1">
        <a:defRPr sz="1463" kern="1200">
          <a:solidFill>
            <a:schemeClr val="tx1"/>
          </a:solidFill>
          <a:latin typeface="+mn-lt"/>
          <a:ea typeface="+mn-ea"/>
          <a:cs typeface="+mn-cs"/>
        </a:defRPr>
      </a:lvl3pPr>
      <a:lvl4pPr marL="1114425" algn="l" defTabSz="742950" rtl="0" eaLnBrk="1" latinLnBrk="0" hangingPunct="1">
        <a:defRPr sz="1463" kern="1200">
          <a:solidFill>
            <a:schemeClr val="tx1"/>
          </a:solidFill>
          <a:latin typeface="+mn-lt"/>
          <a:ea typeface="+mn-ea"/>
          <a:cs typeface="+mn-cs"/>
        </a:defRPr>
      </a:lvl4pPr>
      <a:lvl5pPr marL="1485900" algn="l" defTabSz="742950" rtl="0" eaLnBrk="1" latinLnBrk="0" hangingPunct="1">
        <a:defRPr sz="1463" kern="1200">
          <a:solidFill>
            <a:schemeClr val="tx1"/>
          </a:solidFill>
          <a:latin typeface="+mn-lt"/>
          <a:ea typeface="+mn-ea"/>
          <a:cs typeface="+mn-cs"/>
        </a:defRPr>
      </a:lvl5pPr>
      <a:lvl6pPr marL="1857375" algn="l" defTabSz="742950" rtl="0" eaLnBrk="1" latinLnBrk="0" hangingPunct="1">
        <a:defRPr sz="1463" kern="1200">
          <a:solidFill>
            <a:schemeClr val="tx1"/>
          </a:solidFill>
          <a:latin typeface="+mn-lt"/>
          <a:ea typeface="+mn-ea"/>
          <a:cs typeface="+mn-cs"/>
        </a:defRPr>
      </a:lvl6pPr>
      <a:lvl7pPr marL="2228850" algn="l" defTabSz="742950" rtl="0" eaLnBrk="1" latinLnBrk="0" hangingPunct="1">
        <a:defRPr sz="1463" kern="1200">
          <a:solidFill>
            <a:schemeClr val="tx1"/>
          </a:solidFill>
          <a:latin typeface="+mn-lt"/>
          <a:ea typeface="+mn-ea"/>
          <a:cs typeface="+mn-cs"/>
        </a:defRPr>
      </a:lvl7pPr>
      <a:lvl8pPr marL="2600325" algn="l" defTabSz="742950" rtl="0" eaLnBrk="1" latinLnBrk="0" hangingPunct="1">
        <a:defRPr sz="1463" kern="1200">
          <a:solidFill>
            <a:schemeClr val="tx1"/>
          </a:solidFill>
          <a:latin typeface="+mn-lt"/>
          <a:ea typeface="+mn-ea"/>
          <a:cs typeface="+mn-cs"/>
        </a:defRPr>
      </a:lvl8pPr>
      <a:lvl9pPr marL="2971800" algn="l" defTabSz="742950" rtl="0" eaLnBrk="1" latinLnBrk="0" hangingPunct="1">
        <a:defRPr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sv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31.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sv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32.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sv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a:xfrm>
            <a:off x="203201" y="234234"/>
            <a:ext cx="5525795" cy="458089"/>
          </a:xfrm>
        </p:spPr>
        <p:txBody>
          <a:bodyPr/>
          <a:lstStyle/>
          <a:p>
            <a:r>
              <a:rPr lang="en-US" altLang="en-US" dirty="0"/>
              <a:t>Year 1/2 : Cycle A Autumn</a:t>
            </a:r>
            <a:endParaRPr lang="en-GB" dirty="0"/>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4710715"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dirty="0">
                <a:ln w="12700">
                  <a:solidFill>
                    <a:schemeClr val="accent1"/>
                  </a:solidFill>
                </a:ln>
                <a:solidFill>
                  <a:schemeClr val="accent1"/>
                </a:solidFill>
                <a:latin typeface="United Curriculum" pitchFamily="2" charset="0"/>
              </a:rPr>
              <a:t>What was it like for people in the past?</a:t>
            </a:r>
            <a:endParaRPr lang="en-GB" sz="1600" dirty="0">
              <a:ln w="12700">
                <a:solidFill>
                  <a:schemeClr val="accent1"/>
                </a:solidFill>
              </a:ln>
              <a:solidFill>
                <a:schemeClr val="accent1"/>
              </a:solidFill>
              <a:latin typeface="United Curriculum" pitchFamily="2" charset="0"/>
            </a:endParaRPr>
          </a:p>
        </p:txBody>
      </p:sp>
      <p:graphicFrame>
        <p:nvGraphicFramePr>
          <p:cNvPr id="6" name="Table 25">
            <a:extLst>
              <a:ext uri="{FF2B5EF4-FFF2-40B4-BE49-F238E27FC236}">
                <a16:creationId xmlns:a16="http://schemas.microsoft.com/office/drawing/2014/main" id="{AECDFBA3-AEAE-4557-8534-5DE0C00BC5D7}"/>
              </a:ext>
            </a:extLst>
          </p:cNvPr>
          <p:cNvGraphicFramePr>
            <a:graphicFrameLocks noGrp="1"/>
          </p:cNvGraphicFramePr>
          <p:nvPr>
            <p:extLst>
              <p:ext uri="{D42A27DB-BD31-4B8C-83A1-F6EECF244321}">
                <p14:modId xmlns:p14="http://schemas.microsoft.com/office/powerpoint/2010/main" val="2645999000"/>
              </p:ext>
            </p:extLst>
          </p:nvPr>
        </p:nvGraphicFramePr>
        <p:xfrm>
          <a:off x="232410" y="908814"/>
          <a:ext cx="9180000" cy="5246532"/>
        </p:xfrm>
        <a:graphic>
          <a:graphicData uri="http://schemas.openxmlformats.org/drawingml/2006/table">
            <a:tbl>
              <a:tblPr firstRow="1" bandRow="1">
                <a:tableStyleId>{5940675A-B579-460E-94D1-54222C63F5DA}</a:tableStyleId>
              </a:tblPr>
              <a:tblGrid>
                <a:gridCol w="216000">
                  <a:extLst>
                    <a:ext uri="{9D8B030D-6E8A-4147-A177-3AD203B41FA5}">
                      <a16:colId xmlns:a16="http://schemas.microsoft.com/office/drawing/2014/main" val="1014669821"/>
                    </a:ext>
                  </a:extLst>
                </a:gridCol>
                <a:gridCol w="2988000">
                  <a:extLst>
                    <a:ext uri="{9D8B030D-6E8A-4147-A177-3AD203B41FA5}">
                      <a16:colId xmlns:a16="http://schemas.microsoft.com/office/drawing/2014/main" val="247776695"/>
                    </a:ext>
                  </a:extLst>
                </a:gridCol>
                <a:gridCol w="2988000">
                  <a:extLst>
                    <a:ext uri="{9D8B030D-6E8A-4147-A177-3AD203B41FA5}">
                      <a16:colId xmlns:a16="http://schemas.microsoft.com/office/drawing/2014/main" val="3380293508"/>
                    </a:ext>
                  </a:extLst>
                </a:gridCol>
                <a:gridCol w="2988000">
                  <a:extLst>
                    <a:ext uri="{9D8B030D-6E8A-4147-A177-3AD203B41FA5}">
                      <a16:colId xmlns:a16="http://schemas.microsoft.com/office/drawing/2014/main" val="2902844172"/>
                    </a:ext>
                  </a:extLst>
                </a:gridCol>
              </a:tblGrid>
              <a:tr h="216000">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6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169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a:solidFill>
                            <a:schemeClr val="bg1"/>
                          </a:solidFill>
                          <a:latin typeface="Roboto" panose="02000000000000000000" pitchFamily="2" charset="0"/>
                          <a:ea typeface="Roboto" panose="02000000000000000000" pitchFamily="2" charset="0"/>
                        </a:rPr>
                        <a:t>Say who lives in their house, and name their immediate and extended family (N3-4)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accent2"/>
                          </a:solidFill>
                          <a:latin typeface="Roboto" panose="02000000000000000000" pitchFamily="2" charset="0"/>
                          <a:ea typeface="Roboto" panose="02000000000000000000" pitchFamily="2" charset="0"/>
                        </a:rPr>
                        <a:t>Science: </a:t>
                      </a:r>
                      <a:r>
                        <a:rPr lang="en-US" sz="900">
                          <a:solidFill>
                            <a:schemeClr val="bg1"/>
                          </a:solidFill>
                          <a:latin typeface="Roboto" panose="02000000000000000000" pitchFamily="2" charset="0"/>
                          <a:ea typeface="Roboto" panose="02000000000000000000" pitchFamily="2" charset="0"/>
                        </a:rPr>
                        <a:t>Trees are a type of plant that have a tall stem made of wood, and lots of leaves and branches (Y1)</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Living memory</a:t>
                      </a:r>
                      <a:r>
                        <a:rPr lang="en-US" sz="900" b="0" dirty="0">
                          <a:solidFill>
                            <a:schemeClr val="bg1"/>
                          </a:solidFill>
                          <a:latin typeface="Roboto" panose="02000000000000000000" pitchFamily="2" charset="0"/>
                          <a:ea typeface="Roboto" panose="02000000000000000000" pitchFamily="2" charset="0"/>
                        </a:rPr>
                        <a:t> is the time that can be remembered by people who are alive today</a:t>
                      </a:r>
                      <a:endParaRPr lang="en-US" sz="900" b="1" dirty="0">
                        <a:solidFill>
                          <a:schemeClr val="bg1"/>
                        </a:solidFill>
                        <a:latin typeface="Roboto" panose="02000000000000000000" pitchFamily="2" charset="0"/>
                        <a:ea typeface="Roboto" panose="02000000000000000000" pitchFamily="2" charset="0"/>
                      </a:endParaRPr>
                    </a:p>
                    <a:p>
                      <a:pPr marL="72000" indent="-72000">
                        <a:spcAft>
                          <a:spcPts val="200"/>
                        </a:spcAft>
                        <a:buFont typeface="Arial" panose="020B0604020202020204" pitchFamily="34" charset="0"/>
                        <a:buChar char="•"/>
                      </a:pPr>
                      <a:r>
                        <a:rPr lang="en-US" sz="900" b="1" dirty="0">
                          <a:solidFill>
                            <a:schemeClr val="bg1"/>
                          </a:solidFill>
                          <a:latin typeface="Roboto" panose="02000000000000000000" pitchFamily="2" charset="0"/>
                          <a:ea typeface="Roboto" panose="02000000000000000000" pitchFamily="2" charset="0"/>
                        </a:rPr>
                        <a:t>A</a:t>
                      </a:r>
                      <a:r>
                        <a:rPr lang="en-US" sz="900" b="0" dirty="0">
                          <a:solidFill>
                            <a:schemeClr val="bg1"/>
                          </a:solidFill>
                          <a:latin typeface="Roboto" panose="02000000000000000000" pitchFamily="2" charset="0"/>
                          <a:ea typeface="Roboto" panose="02000000000000000000" pitchFamily="2" charset="0"/>
                        </a:rPr>
                        <a:t> </a:t>
                      </a:r>
                      <a:r>
                        <a:rPr lang="en-US" sz="900" b="1" dirty="0">
                          <a:solidFill>
                            <a:schemeClr val="bg1"/>
                          </a:solidFill>
                          <a:latin typeface="Roboto" panose="02000000000000000000" pitchFamily="2" charset="0"/>
                          <a:ea typeface="Roboto" panose="02000000000000000000" pitchFamily="2" charset="0"/>
                        </a:rPr>
                        <a:t>family tree </a:t>
                      </a:r>
                      <a:r>
                        <a:rPr lang="en-US" sz="900" b="0" dirty="0">
                          <a:solidFill>
                            <a:schemeClr val="bg1"/>
                          </a:solidFill>
                          <a:latin typeface="Roboto" panose="02000000000000000000" pitchFamily="2" charset="0"/>
                          <a:ea typeface="Roboto" panose="02000000000000000000" pitchFamily="2" charset="0"/>
                        </a:rPr>
                        <a:t>shows the relationships between different </a:t>
                      </a:r>
                      <a:r>
                        <a:rPr lang="en-US" sz="900" b="1" dirty="0">
                          <a:solidFill>
                            <a:schemeClr val="bg1"/>
                          </a:solidFill>
                          <a:latin typeface="Roboto" panose="02000000000000000000" pitchFamily="2" charset="0"/>
                          <a:ea typeface="Roboto" panose="02000000000000000000" pitchFamily="2" charset="0"/>
                        </a:rPr>
                        <a:t>generations</a:t>
                      </a:r>
                      <a:r>
                        <a:rPr lang="en-US" sz="900" b="0" dirty="0">
                          <a:solidFill>
                            <a:schemeClr val="bg1"/>
                          </a:solidFill>
                          <a:latin typeface="Roboto" panose="02000000000000000000" pitchFamily="2" charset="0"/>
                          <a:ea typeface="Roboto" panose="02000000000000000000" pitchFamily="2" charset="0"/>
                        </a:rPr>
                        <a:t> in a family</a:t>
                      </a:r>
                    </a:p>
                    <a:p>
                      <a:pPr marL="72000" indent="-72000">
                        <a:spcAft>
                          <a:spcPts val="200"/>
                        </a:spcAft>
                        <a:buFont typeface="Arial" panose="020B0604020202020204" pitchFamily="34" charset="0"/>
                        <a:buChar char="•"/>
                      </a:pPr>
                      <a:r>
                        <a:rPr lang="en-US" sz="900" b="0" dirty="0">
                          <a:solidFill>
                            <a:schemeClr val="bg1"/>
                          </a:solidFill>
                          <a:latin typeface="Roboto" panose="02000000000000000000" pitchFamily="2" charset="0"/>
                          <a:ea typeface="Roboto" panose="02000000000000000000" pitchFamily="2" charset="0"/>
                        </a:rPr>
                        <a:t>Some things in communication / toys / schools have changed in living memory (the past)</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Transport has changed across history so that people can travel further (between and across continents) today than they could before (Y1/2 A)</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dirty="0">
                          <a:solidFill>
                            <a:schemeClr val="bg1"/>
                          </a:solidFill>
                          <a:latin typeface="Roboto" panose="02000000000000000000" pitchFamily="2" charset="0"/>
                          <a:ea typeface="Roboto" panose="02000000000000000000" pitchFamily="2" charset="0"/>
                        </a:rPr>
                        <a:t>Homes reflect the times in which they were built, and so look different at different times in history (Y1/2 B)</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23563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Disciplinary and 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spcAft>
                          <a:spcPts val="200"/>
                        </a:spcAft>
                        <a:buFont typeface="Arial" panose="020B0604020202020204" pitchFamily="34" charset="0"/>
                        <a:buChar char="•"/>
                      </a:pPr>
                      <a:r>
                        <a:rPr lang="en-US" sz="900" b="1" dirty="0">
                          <a:solidFill>
                            <a:schemeClr val="bg1"/>
                          </a:solidFill>
                          <a:latin typeface="Roboto" panose="02000000000000000000" pitchFamily="2" charset="0"/>
                          <a:ea typeface="Roboto" panose="02000000000000000000" pitchFamily="2" charset="0"/>
                        </a:rPr>
                        <a:t>Change &amp; continuity: </a:t>
                      </a:r>
                      <a:r>
                        <a:rPr lang="en-US" sz="900" b="0" dirty="0">
                          <a:solidFill>
                            <a:schemeClr val="bg1"/>
                          </a:solidFill>
                          <a:latin typeface="Roboto" panose="02000000000000000000" pitchFamily="2" charset="0"/>
                          <a:ea typeface="Roboto" panose="02000000000000000000" pitchFamily="2" charset="0"/>
                        </a:rPr>
                        <a:t>Over time, some things about a place/person change and some things stay the same (Rec Sum)</a:t>
                      </a:r>
                    </a:p>
                    <a:p>
                      <a:pPr marL="72000" indent="-72000">
                        <a:spcAft>
                          <a:spcPts val="200"/>
                        </a:spcAft>
                        <a:buFont typeface="Arial" panose="020B0604020202020204" pitchFamily="34" charset="0"/>
                        <a:buChar char="•"/>
                      </a:pPr>
                      <a:r>
                        <a:rPr lang="en-US" sz="900" b="1" dirty="0">
                          <a:solidFill>
                            <a:schemeClr val="bg1"/>
                          </a:solidFill>
                          <a:latin typeface="Roboto" panose="02000000000000000000" pitchFamily="2" charset="0"/>
                          <a:ea typeface="Roboto" panose="02000000000000000000" pitchFamily="2" charset="0"/>
                        </a:rPr>
                        <a:t>Historical evidence: </a:t>
                      </a:r>
                      <a:r>
                        <a:rPr lang="en-US" sz="900" b="0" dirty="0">
                          <a:solidFill>
                            <a:schemeClr val="bg1"/>
                          </a:solidFill>
                          <a:latin typeface="Roboto" panose="02000000000000000000" pitchFamily="2" charset="0"/>
                          <a:ea typeface="Roboto" panose="02000000000000000000" pitchFamily="2" charset="0"/>
                        </a:rPr>
                        <a:t>Look at photographs and images to see how life was different in the past (Rec </a:t>
                      </a:r>
                      <a:r>
                        <a:rPr lang="en-US" sz="900" b="0" dirty="0" err="1">
                          <a:solidFill>
                            <a:schemeClr val="bg1"/>
                          </a:solidFill>
                          <a:latin typeface="Roboto" panose="02000000000000000000" pitchFamily="2" charset="0"/>
                          <a:ea typeface="Roboto" panose="02000000000000000000" pitchFamily="2" charset="0"/>
                        </a:rPr>
                        <a:t>Aut</a:t>
                      </a:r>
                      <a:r>
                        <a:rPr lang="en-US" sz="900" b="0" dirty="0">
                          <a:solidFill>
                            <a:schemeClr val="bg1"/>
                          </a:solidFill>
                          <a:latin typeface="Roboto" panose="02000000000000000000" pitchFamily="2" charset="0"/>
                          <a:ea typeface="Roboto" panose="02000000000000000000" pitchFamily="2" charset="0"/>
                        </a:rPr>
                        <a:t>)</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Chronology</a:t>
                      </a:r>
                      <a:r>
                        <a:rPr lang="en-US"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 Use vocabulary like now, then, before, after, and a long time ago (Rec </a:t>
                      </a:r>
                      <a:r>
                        <a:rPr lang="en-US" sz="900" b="0" dirty="0" err="1">
                          <a:solidFill>
                            <a:schemeClr val="bg1"/>
                          </a:solidFill>
                          <a:effectLst/>
                          <a:latin typeface="Roboto" panose="02000000000000000000" pitchFamily="2" charset="0"/>
                          <a:ea typeface="Roboto" panose="02000000000000000000" pitchFamily="2" charset="0"/>
                          <a:cs typeface="Times New Roman" panose="02020603050405020304" pitchFamily="18" charset="0"/>
                        </a:rPr>
                        <a:t>Aut</a:t>
                      </a:r>
                      <a:r>
                        <a:rPr lang="en-US"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a:t>
                      </a:r>
                    </a:p>
                    <a:p>
                      <a:pPr marL="72000" indent="-72000">
                        <a:spcAft>
                          <a:spcPts val="200"/>
                        </a:spcAft>
                        <a:buFont typeface="Arial" panose="020B0604020202020204" pitchFamily="34" charset="0"/>
                        <a:buChar char="•"/>
                      </a:pPr>
                      <a:endParaRPr lang="en-US" sz="900" b="1" dirty="0">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r>
                        <a:rPr lang="en-US" sz="90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Change &amp; continuity: </a:t>
                      </a:r>
                      <a:r>
                        <a:rPr lang="en-US"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Historians can describe changes that have happened over time</a:t>
                      </a:r>
                    </a:p>
                    <a:p>
                      <a:pPr marL="72000" indent="-72000">
                        <a:spcAft>
                          <a:spcPts val="200"/>
                        </a:spcAft>
                        <a:buFont typeface="Arial" panose="020B0604020202020204" pitchFamily="34" charset="0"/>
                        <a:buChar char="•"/>
                      </a:pPr>
                      <a:r>
                        <a:rPr lang="en-US" sz="90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Historical evidence</a:t>
                      </a:r>
                      <a:r>
                        <a:rPr lang="en-US"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 History is the study of humans who lived in the past</a:t>
                      </a:r>
                    </a:p>
                    <a:p>
                      <a:pPr marL="72000" indent="-72000">
                        <a:spcAft>
                          <a:spcPts val="200"/>
                        </a:spcAft>
                        <a:buFont typeface="Arial" panose="020B0604020202020204" pitchFamily="34" charset="0"/>
                        <a:buChar char="•"/>
                      </a:pPr>
                      <a:r>
                        <a:rPr lang="en-US" sz="90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Historical evidence: </a:t>
                      </a:r>
                      <a:r>
                        <a:rPr lang="en-US"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Historians learn about the past by interpreting sources  </a:t>
                      </a:r>
                    </a:p>
                    <a:p>
                      <a:pPr marL="72000" indent="-72000">
                        <a:spcAft>
                          <a:spcPts val="200"/>
                        </a:spcAft>
                        <a:buFont typeface="Arial" panose="020B0604020202020204" pitchFamily="34" charset="0"/>
                        <a:buChar char="•"/>
                      </a:pPr>
                      <a:r>
                        <a:rPr lang="en-US" sz="90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Historical evidence: </a:t>
                      </a:r>
                      <a:r>
                        <a:rPr lang="en-GB"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Sources can be written, video/audio, images, artefacts or oral history</a:t>
                      </a:r>
                    </a:p>
                    <a:p>
                      <a:pPr marL="72000" indent="-72000">
                        <a:spcAft>
                          <a:spcPts val="200"/>
                        </a:spcAft>
                        <a:buFont typeface="Arial" panose="020B0604020202020204" pitchFamily="34" charset="0"/>
                        <a:buChar char="•"/>
                      </a:pPr>
                      <a:r>
                        <a:rPr lang="en-US" sz="90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Chronology: </a:t>
                      </a:r>
                      <a:r>
                        <a:rPr lang="en-US"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Historians place events in the order in which they happened</a:t>
                      </a:r>
                    </a:p>
                    <a:p>
                      <a:pPr marL="72000" indent="-72000">
                        <a:spcAft>
                          <a:spcPts val="200"/>
                        </a:spcAft>
                        <a:buFont typeface="Arial" panose="020B0604020202020204" pitchFamily="34" charset="0"/>
                        <a:buChar char="•"/>
                      </a:pPr>
                      <a:r>
                        <a:rPr lang="en-US" sz="90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Chronology</a:t>
                      </a:r>
                      <a:r>
                        <a:rPr lang="en-US"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 Decide whether a source shows life in the past or in the present</a:t>
                      </a:r>
                    </a:p>
                    <a:p>
                      <a:pPr marL="72000" indent="-72000">
                        <a:spcAft>
                          <a:spcPts val="200"/>
                        </a:spcAft>
                        <a:buFont typeface="Arial" panose="020B0604020202020204" pitchFamily="34" charset="0"/>
                        <a:buChar char="•"/>
                      </a:pPr>
                      <a:r>
                        <a:rPr lang="en-US" sz="90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Chronology: </a:t>
                      </a:r>
                      <a:r>
                        <a:rPr lang="en-US"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Place events in pupils’ days in order</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Change &amp; continuity: </a:t>
                      </a:r>
                      <a:r>
                        <a:rPr lang="en-US" sz="900" b="0" dirty="0">
                          <a:solidFill>
                            <a:schemeClr val="bg1"/>
                          </a:solidFill>
                          <a:latin typeface="Roboto" panose="02000000000000000000" pitchFamily="2" charset="0"/>
                          <a:ea typeface="Roboto" panose="02000000000000000000" pitchFamily="2" charset="0"/>
                        </a:rPr>
                        <a:t>Some changes happen more quickly than others. The world is changing more quickly in more recent history (Y1/2 Transport)</a:t>
                      </a:r>
                      <a:endParaRPr lang="en-US" sz="900" b="1" dirty="0">
                        <a:solidFill>
                          <a:schemeClr val="bg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evidence: </a:t>
                      </a:r>
                      <a:r>
                        <a:rPr lang="en-US" sz="900" b="0" dirty="0">
                          <a:solidFill>
                            <a:schemeClr val="bg1"/>
                          </a:solidFill>
                          <a:latin typeface="Roboto" panose="02000000000000000000" pitchFamily="2" charset="0"/>
                          <a:ea typeface="Roboto" panose="02000000000000000000" pitchFamily="2" charset="0"/>
                        </a:rPr>
                        <a:t>Primary sources are sources that were created by someone who experienced the event firsthand. Secondary sources are written about primary sources (Y1/2 Explorers)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Chronology: </a:t>
                      </a:r>
                      <a:r>
                        <a:rPr lang="en-US" sz="900" b="0" dirty="0">
                          <a:solidFill>
                            <a:schemeClr val="bg1"/>
                          </a:solidFill>
                          <a:latin typeface="Roboto" panose="02000000000000000000" pitchFamily="2" charset="0"/>
                          <a:ea typeface="Roboto" panose="02000000000000000000" pitchFamily="2" charset="0"/>
                        </a:rPr>
                        <a:t>State, with reasons, whether one source shows life in a more or less recent time than another (Y1/2 Transport)</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9737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900" b="1">
                          <a:solidFill>
                            <a:schemeClr val="bg1"/>
                          </a:solidFill>
                          <a:effectLst/>
                          <a:latin typeface="Roboto" panose="02000000000000000000" pitchFamily="2" charset="0"/>
                          <a:ea typeface="Roboto" panose="02000000000000000000" pitchFamily="2" charset="0"/>
                          <a:cs typeface="Times New Roman" panose="02020603050405020304" pitchFamily="18" charset="0"/>
                        </a:rPr>
                        <a:t>Community &amp; family: </a:t>
                      </a:r>
                      <a:r>
                        <a:rPr lang="en-GB" sz="9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Talk about the lives of the people in my community, including my family, and their roles in society (N3-4)</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r>
                        <a:rPr lang="en-US" sz="900" b="1">
                          <a:solidFill>
                            <a:schemeClr val="bg1"/>
                          </a:solidFill>
                          <a:latin typeface="Roboto" panose="02000000000000000000" pitchFamily="2" charset="0"/>
                          <a:ea typeface="Roboto" panose="02000000000000000000" pitchFamily="2" charset="0"/>
                        </a:rPr>
                        <a:t>Community &amp; family: </a:t>
                      </a:r>
                      <a:r>
                        <a:rPr lang="en-US" sz="900" b="0">
                          <a:solidFill>
                            <a:schemeClr val="bg1"/>
                          </a:solidFill>
                          <a:latin typeface="Roboto" panose="02000000000000000000" pitchFamily="2" charset="0"/>
                          <a:ea typeface="Roboto" panose="02000000000000000000" pitchFamily="2" charset="0"/>
                        </a:rPr>
                        <a:t>My local community was different for families at different times in history</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90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Community &amp; family: </a:t>
                      </a:r>
                      <a:r>
                        <a:rPr lang="en-GB"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In the past, communities were smaller because people could not travel so far (Y1/2 Transport)</a:t>
                      </a:r>
                      <a:endParaRPr lang="en-GB" sz="90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Community &amp; family: </a:t>
                      </a:r>
                      <a:r>
                        <a:rPr lang="en-US" sz="900" b="0" dirty="0">
                          <a:solidFill>
                            <a:schemeClr val="bg1"/>
                          </a:solidFill>
                          <a:latin typeface="Roboto" panose="02000000000000000000" pitchFamily="2" charset="0"/>
                          <a:ea typeface="Roboto" panose="02000000000000000000" pitchFamily="2" charset="0"/>
                        </a:rPr>
                        <a:t>People in history lived in communities that look different to ours today (Y1/2 Homes through time)</a:t>
                      </a:r>
                      <a:endParaRPr lang="en-US" sz="900" b="1" dirty="0">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41615473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dirty="0"/>
              <a:t>Year 3/4: Cycle A Summer</a:t>
            </a:r>
            <a:endParaRPr lang="en-GB" dirty="0"/>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4953000"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noFill/>
                </a:ln>
                <a:solidFill>
                  <a:schemeClr val="accent1"/>
                </a:solidFill>
                <a:latin typeface="United Curriculum" pitchFamily="2" charset="0"/>
              </a:rPr>
              <a:t>European History: </a:t>
            </a:r>
            <a:r>
              <a:rPr lang="en-US" sz="1600">
                <a:ln w="12700">
                  <a:solidFill>
                    <a:schemeClr val="accent1"/>
                  </a:solidFill>
                </a:ln>
                <a:solidFill>
                  <a:schemeClr val="accent1"/>
                </a:solidFill>
                <a:latin typeface="United Curriculum" pitchFamily="2" charset="0"/>
              </a:rPr>
              <a:t>Ancient Greece</a:t>
            </a:r>
            <a:endParaRPr lang="en-GB" sz="1600">
              <a:ln w="12700">
                <a:solidFill>
                  <a:schemeClr val="accent1"/>
                </a:solidFill>
              </a:ln>
              <a:solidFill>
                <a:schemeClr val="accent1"/>
              </a:solidFill>
              <a:latin typeface="United Curriculum" pitchFamily="2" charset="0"/>
            </a:endParaRPr>
          </a:p>
        </p:txBody>
      </p:sp>
      <p:graphicFrame>
        <p:nvGraphicFramePr>
          <p:cNvPr id="6" name="Table 25">
            <a:extLst>
              <a:ext uri="{FF2B5EF4-FFF2-40B4-BE49-F238E27FC236}">
                <a16:creationId xmlns:a16="http://schemas.microsoft.com/office/drawing/2014/main" id="{AECDFBA3-AEAE-4557-8534-5DE0C00BC5D7}"/>
              </a:ext>
            </a:extLst>
          </p:cNvPr>
          <p:cNvGraphicFramePr>
            <a:graphicFrameLocks noGrp="1"/>
          </p:cNvGraphicFramePr>
          <p:nvPr>
            <p:extLst>
              <p:ext uri="{D42A27DB-BD31-4B8C-83A1-F6EECF244321}">
                <p14:modId xmlns:p14="http://schemas.microsoft.com/office/powerpoint/2010/main" val="2824673955"/>
              </p:ext>
            </p:extLst>
          </p:nvPr>
        </p:nvGraphicFramePr>
        <p:xfrm>
          <a:off x="209454" y="866610"/>
          <a:ext cx="9180000" cy="5688040"/>
        </p:xfrm>
        <a:graphic>
          <a:graphicData uri="http://schemas.openxmlformats.org/drawingml/2006/table">
            <a:tbl>
              <a:tblPr firstRow="1" bandRow="1">
                <a:tableStyleId>{5940675A-B579-460E-94D1-54222C63F5DA}</a:tableStyleId>
              </a:tblPr>
              <a:tblGrid>
                <a:gridCol w="358433">
                  <a:extLst>
                    <a:ext uri="{9D8B030D-6E8A-4147-A177-3AD203B41FA5}">
                      <a16:colId xmlns:a16="http://schemas.microsoft.com/office/drawing/2014/main" val="1014669821"/>
                    </a:ext>
                  </a:extLst>
                </a:gridCol>
                <a:gridCol w="2997931">
                  <a:extLst>
                    <a:ext uri="{9D8B030D-6E8A-4147-A177-3AD203B41FA5}">
                      <a16:colId xmlns:a16="http://schemas.microsoft.com/office/drawing/2014/main" val="247776695"/>
                    </a:ext>
                  </a:extLst>
                </a:gridCol>
                <a:gridCol w="3244645">
                  <a:extLst>
                    <a:ext uri="{9D8B030D-6E8A-4147-A177-3AD203B41FA5}">
                      <a16:colId xmlns:a16="http://schemas.microsoft.com/office/drawing/2014/main" val="3380293508"/>
                    </a:ext>
                  </a:extLst>
                </a:gridCol>
                <a:gridCol w="2578991">
                  <a:extLst>
                    <a:ext uri="{9D8B030D-6E8A-4147-A177-3AD203B41FA5}">
                      <a16:colId xmlns:a16="http://schemas.microsoft.com/office/drawing/2014/main" val="2902844172"/>
                    </a:ext>
                  </a:extLst>
                </a:gridCol>
              </a:tblGrid>
              <a:tr h="216000">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6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251455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lnSpc>
                          <a:spcPct val="100000"/>
                        </a:lnSpc>
                        <a:spcAft>
                          <a:spcPts val="200"/>
                        </a:spcAft>
                        <a:buFont typeface="Arial" panose="020B0604020202020204" pitchFamily="34" charset="0"/>
                        <a:buChar char="•"/>
                      </a:pPr>
                      <a:r>
                        <a:rPr lang="en-US" sz="840" b="1" dirty="0">
                          <a:solidFill>
                            <a:schemeClr val="accent1"/>
                          </a:solidFill>
                          <a:latin typeface="Roboto" panose="02000000000000000000" pitchFamily="2" charset="0"/>
                          <a:ea typeface="Roboto" panose="02000000000000000000" pitchFamily="2" charset="0"/>
                        </a:rPr>
                        <a:t>Geography: </a:t>
                      </a:r>
                      <a:r>
                        <a:rPr lang="en-US" sz="840" dirty="0">
                          <a:solidFill>
                            <a:schemeClr val="bg1"/>
                          </a:solidFill>
                          <a:latin typeface="Roboto" panose="02000000000000000000" pitchFamily="2" charset="0"/>
                          <a:ea typeface="Roboto" panose="02000000000000000000" pitchFamily="2" charset="0"/>
                        </a:rPr>
                        <a:t>Europe is made up of 50 countries; Russia is split across Asia and Europe (Y3/4)</a:t>
                      </a:r>
                    </a:p>
                    <a:p>
                      <a:pPr marL="72000" indent="-72000">
                        <a:lnSpc>
                          <a:spcPct val="100000"/>
                        </a:lnSpc>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An empire is a group of countries or places ruled by one person (Y3/4)</a:t>
                      </a:r>
                    </a:p>
                    <a:p>
                      <a:pPr marL="72000" indent="-72000">
                        <a:lnSpc>
                          <a:spcPct val="100000"/>
                        </a:lnSpc>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An autocracy is a system of government where one person or one group can rule exactly as they want to forever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dirty="0">
                          <a:solidFill>
                            <a:schemeClr val="bg1"/>
                          </a:solidFill>
                          <a:latin typeface="Roboto" panose="02000000000000000000" pitchFamily="2" charset="0"/>
                          <a:ea typeface="Roboto" panose="02000000000000000000" pitchFamily="2" charset="0"/>
                        </a:rPr>
                        <a:t>Ancient Egypt was an empire, led by an autocratic pharaoh (Y3/4)</a:t>
                      </a:r>
                    </a:p>
                    <a:p>
                      <a:pPr marL="72000" indent="-72000">
                        <a:lnSpc>
                          <a:spcPct val="100000"/>
                        </a:lnSpc>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The pharaoh was considered a god on Earth, and the Egyptians built pyramids to </a:t>
                      </a:r>
                      <a:r>
                        <a:rPr lang="en-US" sz="840" dirty="0" err="1">
                          <a:solidFill>
                            <a:schemeClr val="bg1"/>
                          </a:solidFill>
                          <a:latin typeface="Roboto" panose="02000000000000000000" pitchFamily="2" charset="0"/>
                          <a:ea typeface="Roboto" panose="02000000000000000000" pitchFamily="2" charset="0"/>
                        </a:rPr>
                        <a:t>honour</a:t>
                      </a:r>
                      <a:r>
                        <a:rPr lang="en-US" sz="840" dirty="0">
                          <a:solidFill>
                            <a:schemeClr val="bg1"/>
                          </a:solidFill>
                          <a:latin typeface="Roboto" panose="02000000000000000000" pitchFamily="2" charset="0"/>
                          <a:ea typeface="Roboto" panose="02000000000000000000" pitchFamily="2" charset="0"/>
                        </a:rPr>
                        <a:t> them after they died (Y3/4)</a:t>
                      </a:r>
                    </a:p>
                    <a:p>
                      <a:pPr marL="0" indent="0">
                        <a:lnSpc>
                          <a:spcPct val="100000"/>
                        </a:lnSpc>
                        <a:spcAft>
                          <a:spcPts val="200"/>
                        </a:spcAft>
                        <a:buFont typeface="Arial" panose="020B0604020202020204" pitchFamily="34" charset="0"/>
                        <a:buNone/>
                      </a:pPr>
                      <a:endParaRPr lang="en-US" sz="840" dirty="0">
                        <a:solidFill>
                          <a:schemeClr val="bg1"/>
                        </a:solidFill>
                        <a:latin typeface="Roboto" panose="02000000000000000000" pitchFamily="2" charset="0"/>
                        <a:ea typeface="Roboto" panose="02000000000000000000" pitchFamily="2" charset="0"/>
                      </a:endParaRPr>
                    </a:p>
                    <a:p>
                      <a:pPr marL="0" indent="0">
                        <a:lnSpc>
                          <a:spcPct val="100000"/>
                        </a:lnSpc>
                        <a:spcAft>
                          <a:spcPts val="200"/>
                        </a:spcAft>
                        <a:buFont typeface="Arial" panose="020B0604020202020204" pitchFamily="34" charset="0"/>
                        <a:buNone/>
                      </a:pPr>
                      <a:r>
                        <a:rPr lang="en-US" sz="840" dirty="0">
                          <a:solidFill>
                            <a:schemeClr val="bg1"/>
                          </a:solidFill>
                          <a:latin typeface="Roboto" panose="02000000000000000000" pitchFamily="2" charset="0"/>
                          <a:ea typeface="Roboto" panose="02000000000000000000" pitchFamily="2" charset="0"/>
                        </a:rPr>
                        <a:t>All covered in the Spring term this cycle.</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A</a:t>
                      </a:r>
                      <a:r>
                        <a:rPr lang="en-US" sz="840" b="1">
                          <a:solidFill>
                            <a:schemeClr val="bg1"/>
                          </a:solidFill>
                          <a:latin typeface="Roboto" panose="02000000000000000000" pitchFamily="2" charset="0"/>
                          <a:ea typeface="Roboto" panose="02000000000000000000" pitchFamily="2" charset="0"/>
                        </a:rPr>
                        <a:t> city-state </a:t>
                      </a:r>
                      <a:r>
                        <a:rPr lang="en-US" sz="840">
                          <a:solidFill>
                            <a:schemeClr val="bg1"/>
                          </a:solidFill>
                          <a:latin typeface="Roboto" panose="02000000000000000000" pitchFamily="2" charset="0"/>
                          <a:ea typeface="Roboto" panose="02000000000000000000" pitchFamily="2" charset="0"/>
                        </a:rPr>
                        <a:t>is a city and the surrounding land that has its own </a:t>
                      </a:r>
                      <a:r>
                        <a:rPr lang="en-US" sz="840" b="1">
                          <a:solidFill>
                            <a:schemeClr val="bg1"/>
                          </a:solidFill>
                          <a:latin typeface="Roboto" panose="02000000000000000000" pitchFamily="2" charset="0"/>
                          <a:ea typeface="Roboto" panose="02000000000000000000" pitchFamily="2" charset="0"/>
                        </a:rPr>
                        <a:t>government</a:t>
                      </a:r>
                      <a:r>
                        <a:rPr lang="en-US" sz="840">
                          <a:solidFill>
                            <a:schemeClr val="bg1"/>
                          </a:solidFill>
                          <a:latin typeface="Roboto" panose="02000000000000000000" pitchFamily="2" charset="0"/>
                          <a:ea typeface="Roboto" panose="02000000000000000000" pitchFamily="2" charset="0"/>
                        </a:rPr>
                        <a:t> and </a:t>
                      </a:r>
                      <a:r>
                        <a:rPr lang="en-US" sz="840" b="1">
                          <a:solidFill>
                            <a:schemeClr val="bg1"/>
                          </a:solidFill>
                          <a:latin typeface="Roboto" panose="02000000000000000000" pitchFamily="2" charset="0"/>
                          <a:ea typeface="Roboto" panose="02000000000000000000" pitchFamily="2" charset="0"/>
                        </a:rPr>
                        <a:t>identity</a:t>
                      </a:r>
                    </a:p>
                    <a:p>
                      <a:pPr marL="72000" indent="-72000">
                        <a:lnSpc>
                          <a:spcPct val="100000"/>
                        </a:lnSpc>
                        <a:spcAft>
                          <a:spcPts val="200"/>
                        </a:spcAft>
                        <a:buFont typeface="Arial" panose="020B0604020202020204" pitchFamily="34" charset="0"/>
                        <a:buChar char="•"/>
                      </a:pPr>
                      <a:r>
                        <a:rPr lang="en-US" sz="840" b="0">
                          <a:solidFill>
                            <a:schemeClr val="bg1"/>
                          </a:solidFill>
                          <a:latin typeface="Roboto" panose="02000000000000000000" pitchFamily="2" charset="0"/>
                          <a:ea typeface="Roboto" panose="02000000000000000000" pitchFamily="2" charset="0"/>
                        </a:rPr>
                        <a:t>A</a:t>
                      </a:r>
                      <a:r>
                        <a:rPr lang="en-US" sz="840" b="1">
                          <a:solidFill>
                            <a:schemeClr val="bg1"/>
                          </a:solidFill>
                          <a:latin typeface="Roboto" panose="02000000000000000000" pitchFamily="2" charset="0"/>
                          <a:ea typeface="Roboto" panose="02000000000000000000" pitchFamily="2" charset="0"/>
                        </a:rPr>
                        <a:t> government </a:t>
                      </a:r>
                      <a:r>
                        <a:rPr lang="en-US" sz="840" b="0">
                          <a:solidFill>
                            <a:schemeClr val="bg1"/>
                          </a:solidFill>
                          <a:latin typeface="Roboto" panose="02000000000000000000" pitchFamily="2" charset="0"/>
                          <a:ea typeface="Roboto" panose="02000000000000000000" pitchFamily="2" charset="0"/>
                        </a:rPr>
                        <a:t>is the system or people who rule a place</a:t>
                      </a:r>
                    </a:p>
                    <a:p>
                      <a:pPr marL="72000" indent="-72000">
                        <a:lnSpc>
                          <a:spcPct val="100000"/>
                        </a:lnSpc>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A </a:t>
                      </a:r>
                      <a:r>
                        <a:rPr lang="en-US" sz="840" b="1">
                          <a:solidFill>
                            <a:schemeClr val="bg1"/>
                          </a:solidFill>
                          <a:latin typeface="Roboto" panose="02000000000000000000" pitchFamily="2" charset="0"/>
                          <a:ea typeface="Roboto" panose="02000000000000000000" pitchFamily="2" charset="0"/>
                        </a:rPr>
                        <a:t>civilisation</a:t>
                      </a:r>
                      <a:r>
                        <a:rPr lang="en-US" sz="840">
                          <a:solidFill>
                            <a:schemeClr val="bg1"/>
                          </a:solidFill>
                          <a:latin typeface="Roboto" panose="02000000000000000000" pitchFamily="2" charset="0"/>
                          <a:ea typeface="Roboto" panose="02000000000000000000" pitchFamily="2" charset="0"/>
                        </a:rPr>
                        <a:t> is a group of people and their society, culture and way of life</a:t>
                      </a:r>
                    </a:p>
                    <a:p>
                      <a:pPr marL="72000" indent="-72000">
                        <a:lnSpc>
                          <a:spcPct val="100000"/>
                        </a:lnSpc>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Ancient Greece was not an empire, but was made of lots of city-states like Athens and Sparta</a:t>
                      </a:r>
                    </a:p>
                    <a:p>
                      <a:pPr marL="72000" indent="-72000">
                        <a:lnSpc>
                          <a:spcPct val="100000"/>
                        </a:lnSpc>
                        <a:spcAft>
                          <a:spcPts val="200"/>
                        </a:spcAft>
                        <a:buFont typeface="Arial" panose="020B0604020202020204" pitchFamily="34" charset="0"/>
                        <a:buChar char="•"/>
                      </a:pPr>
                      <a:r>
                        <a:rPr lang="en-US" sz="840" b="1">
                          <a:solidFill>
                            <a:schemeClr val="bg1"/>
                          </a:solidFill>
                          <a:latin typeface="Roboto" panose="02000000000000000000" pitchFamily="2" charset="0"/>
                          <a:ea typeface="Roboto" panose="02000000000000000000" pitchFamily="2" charset="0"/>
                        </a:rPr>
                        <a:t>Democracy</a:t>
                      </a:r>
                      <a:r>
                        <a:rPr lang="en-US" sz="840">
                          <a:solidFill>
                            <a:schemeClr val="bg1"/>
                          </a:solidFill>
                          <a:latin typeface="Roboto" panose="02000000000000000000" pitchFamily="2" charset="0"/>
                          <a:ea typeface="Roboto" panose="02000000000000000000" pitchFamily="2" charset="0"/>
                        </a:rPr>
                        <a:t> is a system of </a:t>
                      </a:r>
                      <a:r>
                        <a:rPr lang="en-US" sz="840" b="1">
                          <a:solidFill>
                            <a:schemeClr val="bg1"/>
                          </a:solidFill>
                          <a:latin typeface="Roboto" panose="02000000000000000000" pitchFamily="2" charset="0"/>
                          <a:ea typeface="Roboto" panose="02000000000000000000" pitchFamily="2" charset="0"/>
                        </a:rPr>
                        <a:t>government</a:t>
                      </a:r>
                      <a:r>
                        <a:rPr lang="en-US" sz="840">
                          <a:solidFill>
                            <a:schemeClr val="bg1"/>
                          </a:solidFill>
                          <a:latin typeface="Roboto" panose="02000000000000000000" pitchFamily="2" charset="0"/>
                          <a:ea typeface="Roboto" panose="02000000000000000000" pitchFamily="2" charset="0"/>
                        </a:rPr>
                        <a:t> where everyone has a say</a:t>
                      </a:r>
                    </a:p>
                    <a:p>
                      <a:pPr marL="72000" indent="-72000">
                        <a:lnSpc>
                          <a:spcPct val="100000"/>
                        </a:lnSpc>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Athens developed a democracy, which was more limited than ours today</a:t>
                      </a:r>
                    </a:p>
                    <a:p>
                      <a:pPr marL="72000" indent="-72000">
                        <a:lnSpc>
                          <a:spcPct val="100000"/>
                        </a:lnSpc>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Ancient Greeks used skills in </a:t>
                      </a:r>
                      <a:r>
                        <a:rPr lang="en-US" sz="840" b="1">
                          <a:solidFill>
                            <a:schemeClr val="bg1"/>
                          </a:solidFill>
                          <a:latin typeface="Roboto" panose="02000000000000000000" pitchFamily="2" charset="0"/>
                          <a:ea typeface="Roboto" panose="02000000000000000000" pitchFamily="2" charset="0"/>
                        </a:rPr>
                        <a:t>architecture</a:t>
                      </a:r>
                      <a:r>
                        <a:rPr lang="en-US" sz="840">
                          <a:solidFill>
                            <a:schemeClr val="bg1"/>
                          </a:solidFill>
                          <a:latin typeface="Roboto" panose="02000000000000000000" pitchFamily="2" charset="0"/>
                          <a:ea typeface="Roboto" panose="02000000000000000000" pitchFamily="2" charset="0"/>
                        </a:rPr>
                        <a:t> to build temples to </a:t>
                      </a:r>
                      <a:r>
                        <a:rPr lang="en-US" sz="840" err="1">
                          <a:solidFill>
                            <a:schemeClr val="bg1"/>
                          </a:solidFill>
                          <a:latin typeface="Roboto" panose="02000000000000000000" pitchFamily="2" charset="0"/>
                          <a:ea typeface="Roboto" panose="02000000000000000000" pitchFamily="2" charset="0"/>
                        </a:rPr>
                        <a:t>honour</a:t>
                      </a:r>
                      <a:r>
                        <a:rPr lang="en-US" sz="840">
                          <a:solidFill>
                            <a:schemeClr val="bg1"/>
                          </a:solidFill>
                          <a:latin typeface="Roboto" panose="02000000000000000000" pitchFamily="2" charset="0"/>
                          <a:ea typeface="Roboto" panose="02000000000000000000" pitchFamily="2" charset="0"/>
                        </a:rPr>
                        <a:t> their gods</a:t>
                      </a:r>
                    </a:p>
                    <a:p>
                      <a:pPr marL="72000" indent="-72000">
                        <a:lnSpc>
                          <a:spcPct val="100000"/>
                        </a:lnSpc>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Architectural orders include </a:t>
                      </a:r>
                      <a:r>
                        <a:rPr lang="en-US" sz="840" b="1">
                          <a:solidFill>
                            <a:schemeClr val="bg1"/>
                          </a:solidFill>
                          <a:latin typeface="Roboto" panose="02000000000000000000" pitchFamily="2" charset="0"/>
                          <a:ea typeface="Roboto" panose="02000000000000000000" pitchFamily="2" charset="0"/>
                        </a:rPr>
                        <a:t>Doric</a:t>
                      </a:r>
                      <a:r>
                        <a:rPr lang="en-US" sz="840">
                          <a:solidFill>
                            <a:schemeClr val="bg1"/>
                          </a:solidFill>
                          <a:latin typeface="Roboto" panose="02000000000000000000" pitchFamily="2" charset="0"/>
                          <a:ea typeface="Roboto" panose="02000000000000000000" pitchFamily="2" charset="0"/>
                        </a:rPr>
                        <a:t>, </a:t>
                      </a:r>
                      <a:r>
                        <a:rPr lang="en-US" sz="840" b="1">
                          <a:solidFill>
                            <a:schemeClr val="bg1"/>
                          </a:solidFill>
                          <a:latin typeface="Roboto" panose="02000000000000000000" pitchFamily="2" charset="0"/>
                          <a:ea typeface="Roboto" panose="02000000000000000000" pitchFamily="2" charset="0"/>
                        </a:rPr>
                        <a:t>Ionic</a:t>
                      </a:r>
                      <a:r>
                        <a:rPr lang="en-US" sz="840">
                          <a:solidFill>
                            <a:schemeClr val="bg1"/>
                          </a:solidFill>
                          <a:latin typeface="Roboto" panose="02000000000000000000" pitchFamily="2" charset="0"/>
                          <a:ea typeface="Roboto" panose="02000000000000000000" pitchFamily="2" charset="0"/>
                        </a:rPr>
                        <a:t> and </a:t>
                      </a:r>
                      <a:r>
                        <a:rPr lang="en-US" sz="840" b="1">
                          <a:solidFill>
                            <a:schemeClr val="bg1"/>
                          </a:solidFill>
                          <a:latin typeface="Roboto" panose="02000000000000000000" pitchFamily="2" charset="0"/>
                          <a:ea typeface="Roboto" panose="02000000000000000000" pitchFamily="2" charset="0"/>
                        </a:rPr>
                        <a:t>Corinthian</a:t>
                      </a:r>
                      <a:r>
                        <a:rPr lang="en-US" sz="840">
                          <a:solidFill>
                            <a:schemeClr val="bg1"/>
                          </a:solidFill>
                          <a:latin typeface="Roboto" panose="02000000000000000000" pitchFamily="2" charset="0"/>
                          <a:ea typeface="Roboto" panose="02000000000000000000" pitchFamily="2" charset="0"/>
                        </a:rPr>
                        <a:t>, and these influences can be seen in our buildings today</a:t>
                      </a:r>
                    </a:p>
                    <a:p>
                      <a:pPr marL="72000" indent="-72000">
                        <a:lnSpc>
                          <a:spcPct val="100000"/>
                        </a:lnSpc>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Ancient Greeks believed in multiple gods and wrote </a:t>
                      </a:r>
                      <a:r>
                        <a:rPr lang="en-US" sz="840" b="1">
                          <a:solidFill>
                            <a:schemeClr val="bg1"/>
                          </a:solidFill>
                          <a:latin typeface="Roboto" panose="02000000000000000000" pitchFamily="2" charset="0"/>
                          <a:ea typeface="Roboto" panose="02000000000000000000" pitchFamily="2" charset="0"/>
                        </a:rPr>
                        <a:t>myths</a:t>
                      </a:r>
                    </a:p>
                    <a:p>
                      <a:pPr marL="72000" indent="-72000">
                        <a:lnSpc>
                          <a:spcPct val="100000"/>
                        </a:lnSpc>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The Ancient Greeks contributed knowledge that is relevant today, including medicine, science, mathematics and astronomy</a:t>
                      </a:r>
                    </a:p>
                    <a:p>
                      <a:pPr marL="72000" indent="-72000">
                        <a:lnSpc>
                          <a:spcPct val="100000"/>
                        </a:lnSpc>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The Ancient Greeks borrowed and built on the ideas of other </a:t>
                      </a:r>
                      <a:r>
                        <a:rPr lang="en-US" sz="840" b="1">
                          <a:solidFill>
                            <a:schemeClr val="bg1"/>
                          </a:solidFill>
                          <a:latin typeface="Roboto" panose="02000000000000000000" pitchFamily="2" charset="0"/>
                          <a:ea typeface="Roboto" panose="02000000000000000000" pitchFamily="2" charset="0"/>
                        </a:rPr>
                        <a:t>civilisations</a:t>
                      </a:r>
                      <a:r>
                        <a:rPr lang="en-US" sz="840">
                          <a:solidFill>
                            <a:schemeClr val="bg1"/>
                          </a:solidFill>
                          <a:latin typeface="Roboto" panose="02000000000000000000" pitchFamily="2" charset="0"/>
                          <a:ea typeface="Roboto" panose="02000000000000000000" pitchFamily="2" charset="0"/>
                        </a:rPr>
                        <a:t> like those in Ancient Sumer and Ancient Egypt</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The Ancient Maya lived in city-states, but the relationships between them were generally less harmonious than those in Ancient Greece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dirty="0">
                          <a:solidFill>
                            <a:schemeClr val="bg1"/>
                          </a:solidFill>
                          <a:latin typeface="Roboto" panose="02000000000000000000" pitchFamily="2" charset="0"/>
                          <a:ea typeface="Roboto" panose="02000000000000000000" pitchFamily="2" charset="0"/>
                        </a:rPr>
                        <a:t>The Ancient Maya, like the Ancient Egyptians and Greeks, built temples to </a:t>
                      </a:r>
                      <a:r>
                        <a:rPr lang="en-US" sz="840" dirty="0" err="1">
                          <a:solidFill>
                            <a:schemeClr val="bg1"/>
                          </a:solidFill>
                          <a:latin typeface="Roboto" panose="02000000000000000000" pitchFamily="2" charset="0"/>
                          <a:ea typeface="Roboto" panose="02000000000000000000" pitchFamily="2" charset="0"/>
                        </a:rPr>
                        <a:t>honour</a:t>
                      </a:r>
                      <a:r>
                        <a:rPr lang="en-US" sz="840" dirty="0">
                          <a:solidFill>
                            <a:schemeClr val="bg1"/>
                          </a:solidFill>
                          <a:latin typeface="Roboto" panose="02000000000000000000" pitchFamily="2" charset="0"/>
                          <a:ea typeface="Roboto" panose="02000000000000000000" pitchFamily="2" charset="0"/>
                        </a:rPr>
                        <a:t> their gods. The Maya built these at the top of step pyramids (Y3/4)</a:t>
                      </a:r>
                    </a:p>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kumimoji="0" lang="en-US" sz="800" b="0" i="0" u="none" strike="noStrike" kern="1200" cap="none" spc="0" normalizeH="0" baseline="0" noProof="0" dirty="0">
                          <a:ln>
                            <a:noFill/>
                          </a:ln>
                          <a:solidFill>
                            <a:srgbClr val="FF0000"/>
                          </a:solidFill>
                          <a:effectLst/>
                          <a:uLnTx/>
                          <a:uFillTx/>
                          <a:latin typeface="Roboto" panose="02000000000000000000" pitchFamily="2" charset="0"/>
                          <a:ea typeface="Roboto" panose="02000000000000000000" pitchFamily="2" charset="0"/>
                          <a:cs typeface="+mn-cs"/>
                        </a:rPr>
                        <a:t>Depending on the cycle, some knowledge will be built on in reverse. </a:t>
                      </a:r>
                      <a:r>
                        <a:rPr kumimoji="0" lang="en-US" sz="800" b="0" i="0" u="none" strike="noStrike" kern="1200" cap="none" spc="0" normalizeH="0" baseline="0" noProof="0" dirty="0" err="1">
                          <a:ln>
                            <a:noFill/>
                          </a:ln>
                          <a:solidFill>
                            <a:srgbClr val="FF0000"/>
                          </a:solidFill>
                          <a:effectLst/>
                          <a:uLnTx/>
                          <a:uFillTx/>
                          <a:latin typeface="Roboto" panose="02000000000000000000" pitchFamily="2" charset="0"/>
                          <a:ea typeface="Roboto" panose="02000000000000000000" pitchFamily="2" charset="0"/>
                          <a:cs typeface="+mn-cs"/>
                        </a:rPr>
                        <a:t>E.g</a:t>
                      </a:r>
                      <a:r>
                        <a:rPr kumimoji="0" lang="en-US" sz="800" b="0" i="0" u="none" strike="noStrike" kern="1200" cap="none" spc="0" normalizeH="0" baseline="0" noProof="0" dirty="0">
                          <a:ln>
                            <a:noFill/>
                          </a:ln>
                          <a:solidFill>
                            <a:srgbClr val="FF0000"/>
                          </a:solidFill>
                          <a:effectLst/>
                          <a:uLnTx/>
                          <a:uFillTx/>
                          <a:latin typeface="Roboto" panose="02000000000000000000" pitchFamily="2" charset="0"/>
                          <a:ea typeface="Roboto" panose="02000000000000000000" pitchFamily="2" charset="0"/>
                          <a:cs typeface="+mn-cs"/>
                        </a:rPr>
                        <a:t> When studying the this topic, children may have already understood knowledge such as hieroglyphics, from the Maya.</a:t>
                      </a:r>
                      <a:endParaRPr lang="en-US" sz="840" dirty="0">
                        <a:solidFill>
                          <a:schemeClr val="bg1"/>
                        </a:solidFill>
                        <a:latin typeface="Roboto" panose="02000000000000000000" pitchFamily="2" charset="0"/>
                        <a:ea typeface="Roboto" panose="02000000000000000000" pitchFamily="2" charset="0"/>
                      </a:endParaRPr>
                    </a:p>
                    <a:p>
                      <a:pPr marL="72000" indent="-72000">
                        <a:lnSpc>
                          <a:spcPct val="100000"/>
                        </a:lnSpc>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Ancient Rome evolved from a monarchy, to a republic, dictatorship, one empire and then two empires. Some of these contained features of a democracy, but all were more autocratic (Y5/6)</a:t>
                      </a:r>
                    </a:p>
                    <a:p>
                      <a:pPr marL="72000" indent="-72000">
                        <a:lnSpc>
                          <a:spcPct val="100000"/>
                        </a:lnSpc>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Roman gods were based on Greek gods (Y5/6)</a:t>
                      </a:r>
                    </a:p>
                    <a:p>
                      <a:pPr marL="72000" indent="-72000">
                        <a:lnSpc>
                          <a:spcPct val="100000"/>
                        </a:lnSpc>
                        <a:spcAft>
                          <a:spcPts val="200"/>
                        </a:spcAft>
                        <a:buFont typeface="Arial" panose="020B0604020202020204" pitchFamily="34" charset="0"/>
                        <a:buChar char="•"/>
                      </a:pPr>
                      <a:r>
                        <a:rPr lang="en-US" sz="840" b="1" dirty="0">
                          <a:solidFill>
                            <a:schemeClr val="accent2"/>
                          </a:solidFill>
                          <a:latin typeface="Roboto" panose="02000000000000000000" pitchFamily="2" charset="0"/>
                          <a:ea typeface="Roboto" panose="02000000000000000000" pitchFamily="2" charset="0"/>
                        </a:rPr>
                        <a:t>Science: </a:t>
                      </a:r>
                      <a:r>
                        <a:rPr lang="en-US" sz="840" dirty="0">
                          <a:solidFill>
                            <a:schemeClr val="bg1"/>
                          </a:solidFill>
                          <a:latin typeface="Roboto" panose="02000000000000000000" pitchFamily="2" charset="0"/>
                          <a:ea typeface="Roboto" panose="02000000000000000000" pitchFamily="2" charset="0"/>
                        </a:rPr>
                        <a:t>Isaac Newton built upon Aristotle’s philosophy to promote the scientific method, the approach to science that we still use today (Y5/6)</a:t>
                      </a:r>
                    </a:p>
                    <a:p>
                      <a:pPr marL="72000" indent="-72000">
                        <a:lnSpc>
                          <a:spcPct val="100000"/>
                        </a:lnSpc>
                        <a:spcAft>
                          <a:spcPts val="200"/>
                        </a:spcAft>
                        <a:buFont typeface="Arial" panose="020B0604020202020204" pitchFamily="34" charset="0"/>
                        <a:buChar char="•"/>
                      </a:pPr>
                      <a:r>
                        <a:rPr lang="en-US" sz="840" b="1" dirty="0">
                          <a:solidFill>
                            <a:schemeClr val="accent2"/>
                          </a:solidFill>
                          <a:latin typeface="Roboto" panose="02000000000000000000" pitchFamily="2" charset="0"/>
                          <a:ea typeface="Roboto" panose="02000000000000000000" pitchFamily="2" charset="0"/>
                        </a:rPr>
                        <a:t>Science: </a:t>
                      </a:r>
                      <a:r>
                        <a:rPr lang="en-US" sz="840" b="0" dirty="0">
                          <a:solidFill>
                            <a:schemeClr val="bg1"/>
                          </a:solidFill>
                          <a:latin typeface="Roboto" panose="02000000000000000000" pitchFamily="2" charset="0"/>
                          <a:ea typeface="Roboto" panose="02000000000000000000" pitchFamily="2" charset="0"/>
                        </a:rPr>
                        <a:t>Aristotle developed a method for classifying plants and animals, but there are reasons why we do not use this today (Y3/4)</a:t>
                      </a:r>
                      <a:endParaRPr lang="en-US" sz="840" b="1" dirty="0">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107786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Disciplinary and 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Similarity &amp; difference: </a:t>
                      </a:r>
                      <a:r>
                        <a:rPr lang="en-US" sz="840" b="0" dirty="0">
                          <a:solidFill>
                            <a:schemeClr val="bg1"/>
                          </a:solidFill>
                          <a:latin typeface="Roboto" panose="02000000000000000000" pitchFamily="2" charset="0"/>
                          <a:ea typeface="Roboto" panose="02000000000000000000" pitchFamily="2" charset="0"/>
                        </a:rPr>
                        <a:t>Similarities and differences exist between two individuals who lived in the past (Y1/2)</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Chronology: </a:t>
                      </a:r>
                      <a:r>
                        <a:rPr lang="en-US" sz="840" b="0" dirty="0" err="1">
                          <a:solidFill>
                            <a:schemeClr val="bg1"/>
                          </a:solidFill>
                          <a:latin typeface="Roboto" panose="02000000000000000000" pitchFamily="2" charset="0"/>
                          <a:ea typeface="Roboto" panose="02000000000000000000" pitchFamily="2" charset="0"/>
                        </a:rPr>
                        <a:t>Recognise</a:t>
                      </a:r>
                      <a:r>
                        <a:rPr lang="en-US" sz="840" b="0" dirty="0">
                          <a:solidFill>
                            <a:schemeClr val="bg1"/>
                          </a:solidFill>
                          <a:latin typeface="Roboto" panose="02000000000000000000" pitchFamily="2" charset="0"/>
                          <a:ea typeface="Roboto" panose="02000000000000000000" pitchFamily="2" charset="0"/>
                        </a:rPr>
                        <a:t> historical periods or events using arrows on a blank timeline (Y1/2)</a:t>
                      </a:r>
                      <a:endParaRPr lang="en-US" sz="840" b="1" dirty="0">
                        <a:solidFill>
                          <a:schemeClr val="bg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Historical significance</a:t>
                      </a:r>
                      <a:r>
                        <a:rPr lang="en-US" sz="840" b="0" dirty="0">
                          <a:solidFill>
                            <a:schemeClr val="bg1"/>
                          </a:solidFill>
                          <a:latin typeface="Roboto" panose="02000000000000000000" pitchFamily="2" charset="0"/>
                          <a:ea typeface="Roboto" panose="02000000000000000000" pitchFamily="2" charset="0"/>
                        </a:rPr>
                        <a:t>: Historians choose to study people or events from the past  because they were important to people at the time and/or are remembered today (Y1/2)</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Similarity &amp; difference</a:t>
                      </a:r>
                      <a:r>
                        <a:rPr lang="en-US" sz="840" b="0">
                          <a:solidFill>
                            <a:schemeClr val="bg1"/>
                          </a:solidFill>
                          <a:latin typeface="Roboto" panose="02000000000000000000" pitchFamily="2" charset="0"/>
                          <a:ea typeface="Roboto" panose="02000000000000000000" pitchFamily="2" charset="0"/>
                        </a:rPr>
                        <a:t>: Historians sometimes group people together to make explanations easier, but every individual in the past had similar and different experiences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Chronology</a:t>
                      </a:r>
                      <a:r>
                        <a:rPr lang="en-US" sz="840" b="0">
                          <a:solidFill>
                            <a:schemeClr val="bg1"/>
                          </a:solidFill>
                          <a:latin typeface="Roboto" panose="02000000000000000000" pitchFamily="2" charset="0"/>
                          <a:ea typeface="Roboto" panose="02000000000000000000" pitchFamily="2" charset="0"/>
                        </a:rPr>
                        <a:t>: Use vocabulary like decade and century</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Similarity &amp; difference</a:t>
                      </a:r>
                      <a:r>
                        <a:rPr lang="en-US" sz="840" b="0" dirty="0">
                          <a:solidFill>
                            <a:schemeClr val="bg1"/>
                          </a:solidFill>
                          <a:latin typeface="Roboto" panose="02000000000000000000" pitchFamily="2" charset="0"/>
                          <a:ea typeface="Roboto" panose="02000000000000000000" pitchFamily="2" charset="0"/>
                        </a:rPr>
                        <a:t>: Historians can consider the similarities and differences between people in two different </a:t>
                      </a:r>
                      <a:r>
                        <a:rPr lang="en-US" sz="840" b="0" dirty="0" err="1">
                          <a:solidFill>
                            <a:schemeClr val="bg1"/>
                          </a:solidFill>
                          <a:latin typeface="Roboto" panose="02000000000000000000" pitchFamily="2" charset="0"/>
                          <a:ea typeface="Roboto" panose="02000000000000000000" pitchFamily="2" charset="0"/>
                        </a:rPr>
                        <a:t>civilisations</a:t>
                      </a:r>
                      <a:r>
                        <a:rPr lang="en-US" sz="840" b="0" dirty="0">
                          <a:solidFill>
                            <a:schemeClr val="bg1"/>
                          </a:solidFill>
                          <a:latin typeface="Roboto" panose="02000000000000000000" pitchFamily="2" charset="0"/>
                          <a:ea typeface="Roboto" panose="02000000000000000000" pitchFamily="2" charset="0"/>
                        </a:rPr>
                        <a:t> from the past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Chronology: </a:t>
                      </a:r>
                      <a:r>
                        <a:rPr lang="en-US" sz="840" b="0" dirty="0">
                          <a:solidFill>
                            <a:schemeClr val="bg1"/>
                          </a:solidFill>
                          <a:latin typeface="Roboto" panose="02000000000000000000" pitchFamily="2" charset="0"/>
                          <a:ea typeface="Roboto" panose="02000000000000000000" pitchFamily="2" charset="0"/>
                        </a:rPr>
                        <a:t>Describe historical periods and times using dates [AD only] and as a given number of years ago (Y3/4)</a:t>
                      </a:r>
                      <a:endParaRPr lang="en-US" sz="840" b="1" dirty="0">
                        <a:solidFill>
                          <a:schemeClr val="bg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Chronology</a:t>
                      </a:r>
                      <a:r>
                        <a:rPr lang="en-US" sz="840" b="0" dirty="0">
                          <a:solidFill>
                            <a:schemeClr val="bg1"/>
                          </a:solidFill>
                          <a:latin typeface="Roboto" panose="02000000000000000000" pitchFamily="2" charset="0"/>
                          <a:ea typeface="Roboto" panose="02000000000000000000" pitchFamily="2" charset="0"/>
                        </a:rPr>
                        <a:t>: Use vocabulary like decade, century and millennium (Y5/6)</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Power, empire &amp; democracy: </a:t>
                      </a:r>
                      <a:r>
                        <a:rPr lang="en-US" sz="840" b="0" dirty="0">
                          <a:solidFill>
                            <a:schemeClr val="bg1"/>
                          </a:solidFill>
                          <a:latin typeface="Roboto" panose="02000000000000000000" pitchFamily="2" charset="0"/>
                          <a:ea typeface="Roboto" panose="02000000000000000000" pitchFamily="2" charset="0"/>
                        </a:rPr>
                        <a:t>Different places have different systems of government. Some can be autocratic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Power, empire &amp; democracy: </a:t>
                      </a:r>
                      <a:r>
                        <a:rPr lang="en-US" sz="840" b="0" dirty="0">
                          <a:solidFill>
                            <a:schemeClr val="bg1"/>
                          </a:solidFill>
                          <a:latin typeface="Roboto" panose="02000000000000000000" pitchFamily="2" charset="0"/>
                          <a:ea typeface="Roboto" panose="02000000000000000000" pitchFamily="2" charset="0"/>
                        </a:rPr>
                        <a:t>Empires are large areas of land that are controlled by one person or group of people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Power, empire &amp; democracy: </a:t>
                      </a:r>
                      <a:r>
                        <a:rPr lang="en-US" sz="840" b="0" dirty="0">
                          <a:solidFill>
                            <a:schemeClr val="bg1"/>
                          </a:solidFill>
                          <a:latin typeface="Roboto" panose="02000000000000000000" pitchFamily="2" charset="0"/>
                          <a:ea typeface="Roboto" panose="02000000000000000000" pitchFamily="2" charset="0"/>
                        </a:rPr>
                        <a:t>People get their power in different ways. For example, some are powerful because they have divine status, i.e. seen as half man or half god; some are rich; some have powerful armies (Y3/4)</a:t>
                      </a:r>
                    </a:p>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840" b="0" dirty="0">
                          <a:solidFill>
                            <a:srgbClr val="FF0000"/>
                          </a:solidFill>
                          <a:latin typeface="Roboto" panose="02000000000000000000" pitchFamily="2" charset="0"/>
                          <a:ea typeface="Roboto" panose="02000000000000000000" pitchFamily="2" charset="0"/>
                        </a:rPr>
                        <a:t>All covered previously in this cycle.</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Power, empire &amp; democracy: </a:t>
                      </a:r>
                      <a:r>
                        <a:rPr lang="en-US" sz="840" b="0">
                          <a:solidFill>
                            <a:schemeClr val="bg1"/>
                          </a:solidFill>
                          <a:latin typeface="Roboto" panose="02000000000000000000" pitchFamily="2" charset="0"/>
                          <a:ea typeface="Roboto" panose="02000000000000000000" pitchFamily="2" charset="0"/>
                        </a:rPr>
                        <a:t>Some places have a democracy. Not all democracies are the same. The UK has a democracy</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Power, empire &amp; democracy: </a:t>
                      </a:r>
                      <a:r>
                        <a:rPr lang="en-US" sz="840" b="0">
                          <a:solidFill>
                            <a:schemeClr val="bg1"/>
                          </a:solidFill>
                          <a:latin typeface="Roboto" panose="02000000000000000000" pitchFamily="2" charset="0"/>
                          <a:ea typeface="Roboto" panose="02000000000000000000" pitchFamily="2" charset="0"/>
                        </a:rPr>
                        <a:t>City-states have independent identities and governments. </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gn="l">
                        <a:lnSpc>
                          <a:spcPct val="100000"/>
                        </a:lnSpc>
                        <a:spcAft>
                          <a:spcPts val="200"/>
                        </a:spcAft>
                        <a:buFont typeface="Arial" panose="020B0604020202020204" pitchFamily="34" charset="0"/>
                        <a:buChar char="•"/>
                      </a:pPr>
                      <a:r>
                        <a:rPr lang="en-US" sz="84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Power, empire &amp; democracy: </a:t>
                      </a:r>
                      <a:r>
                        <a:rPr lang="en-US" sz="84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Empires grow and shrink as the power of its leader changes (Y3/4)</a:t>
                      </a:r>
                    </a:p>
                    <a:p>
                      <a:pPr marL="72000" indent="-72000" algn="l">
                        <a:lnSpc>
                          <a:spcPct val="100000"/>
                        </a:lnSpc>
                        <a:spcAft>
                          <a:spcPts val="200"/>
                        </a:spcAft>
                        <a:buFont typeface="Arial" panose="020B0604020202020204" pitchFamily="34" charset="0"/>
                        <a:buChar char="•"/>
                      </a:pPr>
                      <a:r>
                        <a:rPr lang="en-US" sz="84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Power, empire &amp; democracy: </a:t>
                      </a:r>
                      <a:r>
                        <a:rPr lang="en-US" sz="84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Drivers of power can be </a:t>
                      </a:r>
                      <a:r>
                        <a:rPr lang="en-US" sz="840" b="0" dirty="0" err="1">
                          <a:solidFill>
                            <a:schemeClr val="bg1"/>
                          </a:solidFill>
                          <a:effectLst/>
                          <a:latin typeface="Roboto" panose="02000000000000000000" pitchFamily="2" charset="0"/>
                          <a:ea typeface="Roboto" panose="02000000000000000000" pitchFamily="2" charset="0"/>
                          <a:cs typeface="Times New Roman" panose="02020603050405020304" pitchFamily="18" charset="0"/>
                        </a:rPr>
                        <a:t>categorised</a:t>
                      </a:r>
                      <a:r>
                        <a:rPr lang="en-US" sz="84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 into institutional, economic, physical, intellectual and informal (Y5/6)</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1796332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a:xfrm>
            <a:off x="203202" y="234234"/>
            <a:ext cx="5087256" cy="458089"/>
          </a:xfrm>
        </p:spPr>
        <p:txBody>
          <a:bodyPr/>
          <a:lstStyle/>
          <a:p>
            <a:r>
              <a:rPr lang="en-US" altLang="en-US" dirty="0"/>
              <a:t>Year 3/4: Cycle B Autumn</a:t>
            </a:r>
            <a:endParaRPr lang="en-GB" dirty="0"/>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4917313" y="253864"/>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noFill/>
                </a:ln>
                <a:solidFill>
                  <a:schemeClr val="accent1"/>
                </a:solidFill>
                <a:latin typeface="United Curriculum" pitchFamily="2" charset="0"/>
              </a:rPr>
              <a:t>North American History: </a:t>
            </a:r>
            <a:r>
              <a:rPr lang="en-US" sz="1600">
                <a:ln w="12700">
                  <a:solidFill>
                    <a:schemeClr val="accent1"/>
                  </a:solidFill>
                </a:ln>
                <a:solidFill>
                  <a:schemeClr val="accent1"/>
                </a:solidFill>
                <a:latin typeface="United Curriculum" pitchFamily="2" charset="0"/>
              </a:rPr>
              <a:t>Ancient Maya</a:t>
            </a:r>
            <a:endParaRPr lang="en-GB" sz="1600">
              <a:ln w="12700">
                <a:solidFill>
                  <a:schemeClr val="accent1"/>
                </a:solidFill>
              </a:ln>
              <a:solidFill>
                <a:schemeClr val="accent1"/>
              </a:solidFill>
              <a:latin typeface="United Curriculum" pitchFamily="2" charset="0"/>
            </a:endParaRPr>
          </a:p>
        </p:txBody>
      </p:sp>
      <p:graphicFrame>
        <p:nvGraphicFramePr>
          <p:cNvPr id="6" name="Table 25">
            <a:extLst>
              <a:ext uri="{FF2B5EF4-FFF2-40B4-BE49-F238E27FC236}">
                <a16:creationId xmlns:a16="http://schemas.microsoft.com/office/drawing/2014/main" id="{AECDFBA3-AEAE-4557-8534-5DE0C00BC5D7}"/>
              </a:ext>
            </a:extLst>
          </p:cNvPr>
          <p:cNvGraphicFramePr>
            <a:graphicFrameLocks noGrp="1"/>
          </p:cNvGraphicFramePr>
          <p:nvPr>
            <p:extLst>
              <p:ext uri="{D42A27DB-BD31-4B8C-83A1-F6EECF244321}">
                <p14:modId xmlns:p14="http://schemas.microsoft.com/office/powerpoint/2010/main" val="2158784789"/>
              </p:ext>
            </p:extLst>
          </p:nvPr>
        </p:nvGraphicFramePr>
        <p:xfrm>
          <a:off x="232410" y="908814"/>
          <a:ext cx="9180000" cy="5306860"/>
        </p:xfrm>
        <a:graphic>
          <a:graphicData uri="http://schemas.openxmlformats.org/drawingml/2006/table">
            <a:tbl>
              <a:tblPr firstRow="1" bandRow="1">
                <a:tableStyleId>{5940675A-B579-460E-94D1-54222C63F5DA}</a:tableStyleId>
              </a:tblPr>
              <a:tblGrid>
                <a:gridCol w="320040">
                  <a:extLst>
                    <a:ext uri="{9D8B030D-6E8A-4147-A177-3AD203B41FA5}">
                      <a16:colId xmlns:a16="http://schemas.microsoft.com/office/drawing/2014/main" val="1014669821"/>
                    </a:ext>
                  </a:extLst>
                </a:gridCol>
                <a:gridCol w="3036324">
                  <a:extLst>
                    <a:ext uri="{9D8B030D-6E8A-4147-A177-3AD203B41FA5}">
                      <a16:colId xmlns:a16="http://schemas.microsoft.com/office/drawing/2014/main" val="247776695"/>
                    </a:ext>
                  </a:extLst>
                </a:gridCol>
                <a:gridCol w="3244645">
                  <a:extLst>
                    <a:ext uri="{9D8B030D-6E8A-4147-A177-3AD203B41FA5}">
                      <a16:colId xmlns:a16="http://schemas.microsoft.com/office/drawing/2014/main" val="3380293508"/>
                    </a:ext>
                  </a:extLst>
                </a:gridCol>
                <a:gridCol w="2578991">
                  <a:extLst>
                    <a:ext uri="{9D8B030D-6E8A-4147-A177-3AD203B41FA5}">
                      <a16:colId xmlns:a16="http://schemas.microsoft.com/office/drawing/2014/main" val="2902844172"/>
                    </a:ext>
                  </a:extLst>
                </a:gridCol>
              </a:tblGrid>
              <a:tr h="216000">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6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303566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lnSpc>
                          <a:spcPct val="100000"/>
                        </a:lnSpc>
                        <a:spcBef>
                          <a:spcPts val="0"/>
                        </a:spcBef>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An empire is a group of countries or places ruled by one person </a:t>
                      </a:r>
                    </a:p>
                    <a:p>
                      <a:pPr marL="72000" indent="-72000">
                        <a:lnSpc>
                          <a:spcPct val="100000"/>
                        </a:lnSpc>
                        <a:spcBef>
                          <a:spcPts val="0"/>
                        </a:spcBef>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An autocracy is a system of government where one person or one group can rule exactly as they want to forever </a:t>
                      </a:r>
                    </a:p>
                    <a:p>
                      <a:pPr marL="72000" indent="-72000">
                        <a:lnSpc>
                          <a:spcPct val="100000"/>
                        </a:lnSpc>
                        <a:spcBef>
                          <a:spcPts val="0"/>
                        </a:spcBef>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Egyptians used phonetic, conceptual and pictorial hieroglyphics to share stories with future generations </a:t>
                      </a:r>
                    </a:p>
                    <a:p>
                      <a:pPr marL="72000" indent="-72000">
                        <a:lnSpc>
                          <a:spcPct val="100000"/>
                        </a:lnSpc>
                        <a:spcBef>
                          <a:spcPts val="0"/>
                        </a:spcBef>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A city-state is a city and the surrounding land that has its own government and identity </a:t>
                      </a:r>
                    </a:p>
                    <a:p>
                      <a:pPr marL="72000" indent="-72000">
                        <a:lnSpc>
                          <a:spcPct val="100000"/>
                        </a:lnSpc>
                        <a:spcBef>
                          <a:spcPts val="0"/>
                        </a:spcBef>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Democracy is a system of government where everyone has a say </a:t>
                      </a:r>
                    </a:p>
                    <a:p>
                      <a:pPr marL="72000" indent="-72000">
                        <a:lnSpc>
                          <a:spcPct val="100000"/>
                        </a:lnSpc>
                        <a:spcBef>
                          <a:spcPts val="0"/>
                        </a:spcBef>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Ancient Greeks used skills in architecture to build temples to </a:t>
                      </a:r>
                      <a:r>
                        <a:rPr lang="en-US" sz="840" dirty="0" err="1">
                          <a:solidFill>
                            <a:schemeClr val="bg1"/>
                          </a:solidFill>
                          <a:latin typeface="Roboto" panose="02000000000000000000" pitchFamily="2" charset="0"/>
                          <a:ea typeface="Roboto" panose="02000000000000000000" pitchFamily="2" charset="0"/>
                        </a:rPr>
                        <a:t>honour</a:t>
                      </a:r>
                      <a:r>
                        <a:rPr lang="en-US" sz="840" dirty="0">
                          <a:solidFill>
                            <a:schemeClr val="bg1"/>
                          </a:solidFill>
                          <a:latin typeface="Roboto" panose="02000000000000000000" pitchFamily="2" charset="0"/>
                          <a:ea typeface="Roboto" panose="02000000000000000000" pitchFamily="2" charset="0"/>
                        </a:rPr>
                        <a:t> their gods. Ancient Greeks believed in multiple gods and wrote myths</a:t>
                      </a:r>
                    </a:p>
                    <a:p>
                      <a:pPr marL="0" indent="0">
                        <a:lnSpc>
                          <a:spcPct val="100000"/>
                        </a:lnSpc>
                        <a:spcBef>
                          <a:spcPts val="0"/>
                        </a:spcBef>
                        <a:spcAft>
                          <a:spcPts val="200"/>
                        </a:spcAft>
                        <a:buFont typeface="Arial" panose="020B0604020202020204" pitchFamily="34" charset="0"/>
                        <a:buNone/>
                      </a:pPr>
                      <a:r>
                        <a:rPr lang="en-US" sz="840" dirty="0">
                          <a:solidFill>
                            <a:srgbClr val="FF0000"/>
                          </a:solidFill>
                          <a:latin typeface="Roboto" panose="02000000000000000000" pitchFamily="2" charset="0"/>
                          <a:ea typeface="Roboto" panose="02000000000000000000" pitchFamily="2" charset="0"/>
                        </a:rPr>
                        <a:t>All of this knowledge is covered on cycle A, so ensure to recap/pre teach for children depending on the cycle they started on.</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Bef>
                          <a:spcPts val="0"/>
                        </a:spcBef>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The </a:t>
                      </a:r>
                      <a:r>
                        <a:rPr lang="en-US" sz="840" b="1" dirty="0">
                          <a:solidFill>
                            <a:schemeClr val="bg1"/>
                          </a:solidFill>
                          <a:latin typeface="Roboto" panose="02000000000000000000" pitchFamily="2" charset="0"/>
                          <a:ea typeface="Roboto" panose="02000000000000000000" pitchFamily="2" charset="0"/>
                        </a:rPr>
                        <a:t>Maya</a:t>
                      </a:r>
                      <a:r>
                        <a:rPr lang="en-US" sz="840" dirty="0">
                          <a:solidFill>
                            <a:schemeClr val="bg1"/>
                          </a:solidFill>
                          <a:latin typeface="Roboto" panose="02000000000000000000" pitchFamily="2" charset="0"/>
                          <a:ea typeface="Roboto" panose="02000000000000000000" pitchFamily="2" charset="0"/>
                        </a:rPr>
                        <a:t> </a:t>
                      </a:r>
                      <a:r>
                        <a:rPr lang="en-US" sz="840" dirty="0" err="1">
                          <a:solidFill>
                            <a:schemeClr val="bg1"/>
                          </a:solidFill>
                          <a:latin typeface="Roboto" panose="02000000000000000000" pitchFamily="2" charset="0"/>
                          <a:ea typeface="Roboto" panose="02000000000000000000" pitchFamily="2" charset="0"/>
                        </a:rPr>
                        <a:t>civilisation</a:t>
                      </a:r>
                      <a:r>
                        <a:rPr lang="en-US" sz="840" dirty="0">
                          <a:solidFill>
                            <a:schemeClr val="bg1"/>
                          </a:solidFill>
                          <a:latin typeface="Roboto" panose="02000000000000000000" pitchFamily="2" charset="0"/>
                          <a:ea typeface="Roboto" panose="02000000000000000000" pitchFamily="2" charset="0"/>
                        </a:rPr>
                        <a:t> flourished in </a:t>
                      </a:r>
                      <a:r>
                        <a:rPr lang="en-US" sz="840" b="1" dirty="0">
                          <a:solidFill>
                            <a:schemeClr val="bg1"/>
                          </a:solidFill>
                          <a:latin typeface="Roboto" panose="02000000000000000000" pitchFamily="2" charset="0"/>
                          <a:ea typeface="Roboto" panose="02000000000000000000" pitchFamily="2" charset="0"/>
                        </a:rPr>
                        <a:t>Mesoamerica</a:t>
                      </a:r>
                      <a:r>
                        <a:rPr lang="en-US" sz="840" dirty="0">
                          <a:solidFill>
                            <a:schemeClr val="bg1"/>
                          </a:solidFill>
                          <a:latin typeface="Roboto" panose="02000000000000000000" pitchFamily="2" charset="0"/>
                          <a:ea typeface="Roboto" panose="02000000000000000000" pitchFamily="2" charset="0"/>
                        </a:rPr>
                        <a:t> from 250 to 800. It declined after that, but descendants of the Maya live in Central America today</a:t>
                      </a:r>
                    </a:p>
                    <a:p>
                      <a:pPr marL="72000" indent="-72000">
                        <a:lnSpc>
                          <a:spcPct val="100000"/>
                        </a:lnSpc>
                        <a:spcBef>
                          <a:spcPts val="0"/>
                        </a:spcBef>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The Maya lived in </a:t>
                      </a:r>
                      <a:r>
                        <a:rPr lang="en-US" sz="840" b="1" dirty="0">
                          <a:solidFill>
                            <a:schemeClr val="bg1"/>
                          </a:solidFill>
                          <a:latin typeface="Roboto" panose="02000000000000000000" pitchFamily="2" charset="0"/>
                          <a:ea typeface="Roboto" panose="02000000000000000000" pitchFamily="2" charset="0"/>
                        </a:rPr>
                        <a:t>city-states</a:t>
                      </a:r>
                      <a:r>
                        <a:rPr lang="en-US" sz="840" dirty="0">
                          <a:solidFill>
                            <a:schemeClr val="bg1"/>
                          </a:solidFill>
                          <a:latin typeface="Roboto" panose="02000000000000000000" pitchFamily="2" charset="0"/>
                          <a:ea typeface="Roboto" panose="02000000000000000000" pitchFamily="2" charset="0"/>
                        </a:rPr>
                        <a:t> ruled by </a:t>
                      </a:r>
                      <a:r>
                        <a:rPr lang="en-US" sz="840" b="1" dirty="0">
                          <a:solidFill>
                            <a:schemeClr val="bg1"/>
                          </a:solidFill>
                          <a:latin typeface="Roboto" panose="02000000000000000000" pitchFamily="2" charset="0"/>
                          <a:ea typeface="Roboto" panose="02000000000000000000" pitchFamily="2" charset="0"/>
                        </a:rPr>
                        <a:t>kings</a:t>
                      </a:r>
                    </a:p>
                    <a:p>
                      <a:pPr marL="72000" indent="-72000">
                        <a:lnSpc>
                          <a:spcPct val="100000"/>
                        </a:lnSpc>
                        <a:spcBef>
                          <a:spcPts val="0"/>
                        </a:spcBef>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The relationships between city-states in Maya </a:t>
                      </a:r>
                      <a:r>
                        <a:rPr lang="en-US" sz="840" dirty="0" err="1">
                          <a:solidFill>
                            <a:schemeClr val="bg1"/>
                          </a:solidFill>
                          <a:latin typeface="Roboto" panose="02000000000000000000" pitchFamily="2" charset="0"/>
                          <a:ea typeface="Roboto" panose="02000000000000000000" pitchFamily="2" charset="0"/>
                        </a:rPr>
                        <a:t>civilisation</a:t>
                      </a:r>
                      <a:r>
                        <a:rPr lang="en-US" sz="840" dirty="0">
                          <a:solidFill>
                            <a:schemeClr val="bg1"/>
                          </a:solidFill>
                          <a:latin typeface="Roboto" panose="02000000000000000000" pitchFamily="2" charset="0"/>
                          <a:ea typeface="Roboto" panose="02000000000000000000" pitchFamily="2" charset="0"/>
                        </a:rPr>
                        <a:t> were different to those in Ancient Greece</a:t>
                      </a:r>
                    </a:p>
                    <a:p>
                      <a:pPr marL="72000" indent="-72000">
                        <a:lnSpc>
                          <a:spcPct val="100000"/>
                        </a:lnSpc>
                        <a:spcBef>
                          <a:spcPts val="0"/>
                        </a:spcBef>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Maya worshipped multiple gods who were each responsible for something</a:t>
                      </a:r>
                    </a:p>
                    <a:p>
                      <a:pPr marL="72000" indent="-72000">
                        <a:lnSpc>
                          <a:spcPct val="100000"/>
                        </a:lnSpc>
                        <a:spcBef>
                          <a:spcPts val="0"/>
                        </a:spcBef>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Ancient Maya </a:t>
                      </a:r>
                      <a:r>
                        <a:rPr lang="en-US" sz="840" b="1" dirty="0">
                          <a:solidFill>
                            <a:schemeClr val="bg1"/>
                          </a:solidFill>
                          <a:latin typeface="Roboto" panose="02000000000000000000" pitchFamily="2" charset="0"/>
                          <a:ea typeface="Roboto" panose="02000000000000000000" pitchFamily="2" charset="0"/>
                        </a:rPr>
                        <a:t>sacrificed</a:t>
                      </a:r>
                      <a:r>
                        <a:rPr lang="en-US" sz="840" dirty="0">
                          <a:solidFill>
                            <a:schemeClr val="bg1"/>
                          </a:solidFill>
                          <a:latin typeface="Roboto" panose="02000000000000000000" pitchFamily="2" charset="0"/>
                          <a:ea typeface="Roboto" panose="02000000000000000000" pitchFamily="2" charset="0"/>
                        </a:rPr>
                        <a:t> animals and sometimes humans to </a:t>
                      </a:r>
                      <a:r>
                        <a:rPr lang="en-US" sz="840" dirty="0" err="1">
                          <a:solidFill>
                            <a:schemeClr val="bg1"/>
                          </a:solidFill>
                          <a:latin typeface="Roboto" panose="02000000000000000000" pitchFamily="2" charset="0"/>
                          <a:ea typeface="Roboto" panose="02000000000000000000" pitchFamily="2" charset="0"/>
                        </a:rPr>
                        <a:t>honour</a:t>
                      </a:r>
                      <a:r>
                        <a:rPr lang="en-US" sz="840" dirty="0">
                          <a:solidFill>
                            <a:schemeClr val="bg1"/>
                          </a:solidFill>
                          <a:latin typeface="Roboto" panose="02000000000000000000" pitchFamily="2" charset="0"/>
                          <a:ea typeface="Roboto" panose="02000000000000000000" pitchFamily="2" charset="0"/>
                        </a:rPr>
                        <a:t> gods</a:t>
                      </a:r>
                    </a:p>
                    <a:p>
                      <a:pPr marL="72000" indent="-72000">
                        <a:lnSpc>
                          <a:spcPct val="100000"/>
                        </a:lnSpc>
                        <a:spcBef>
                          <a:spcPts val="0"/>
                        </a:spcBef>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Maya built </a:t>
                      </a:r>
                      <a:r>
                        <a:rPr lang="en-US" sz="840" b="1" dirty="0">
                          <a:solidFill>
                            <a:schemeClr val="bg1"/>
                          </a:solidFill>
                          <a:latin typeface="Roboto" panose="02000000000000000000" pitchFamily="2" charset="0"/>
                          <a:ea typeface="Roboto" panose="02000000000000000000" pitchFamily="2" charset="0"/>
                        </a:rPr>
                        <a:t>step-pyramids</a:t>
                      </a:r>
                      <a:r>
                        <a:rPr lang="en-US" sz="840" dirty="0">
                          <a:solidFill>
                            <a:schemeClr val="bg1"/>
                          </a:solidFill>
                          <a:latin typeface="Roboto" panose="02000000000000000000" pitchFamily="2" charset="0"/>
                          <a:ea typeface="Roboto" panose="02000000000000000000" pitchFamily="2" charset="0"/>
                        </a:rPr>
                        <a:t> and temples to </a:t>
                      </a:r>
                      <a:r>
                        <a:rPr lang="en-US" sz="840" dirty="0" err="1">
                          <a:solidFill>
                            <a:schemeClr val="bg1"/>
                          </a:solidFill>
                          <a:latin typeface="Roboto" panose="02000000000000000000" pitchFamily="2" charset="0"/>
                          <a:ea typeface="Roboto" panose="02000000000000000000" pitchFamily="2" charset="0"/>
                        </a:rPr>
                        <a:t>honour</a:t>
                      </a:r>
                      <a:r>
                        <a:rPr lang="en-US" sz="840" dirty="0">
                          <a:solidFill>
                            <a:schemeClr val="bg1"/>
                          </a:solidFill>
                          <a:latin typeface="Roboto" panose="02000000000000000000" pitchFamily="2" charset="0"/>
                          <a:ea typeface="Roboto" panose="02000000000000000000" pitchFamily="2" charset="0"/>
                        </a:rPr>
                        <a:t> gods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dirty="0">
                          <a:solidFill>
                            <a:schemeClr val="bg1"/>
                          </a:solidFill>
                          <a:latin typeface="Roboto" panose="02000000000000000000" pitchFamily="2" charset="0"/>
                          <a:ea typeface="Roboto" panose="02000000000000000000" pitchFamily="2" charset="0"/>
                        </a:rPr>
                        <a:t>Maya cities had a plaza, temples, a ball court and sometimes an observatory</a:t>
                      </a:r>
                    </a:p>
                    <a:p>
                      <a:pPr marL="72000" indent="-72000">
                        <a:lnSpc>
                          <a:spcPct val="100000"/>
                        </a:lnSpc>
                        <a:spcBef>
                          <a:spcPts val="0"/>
                        </a:spcBef>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Ancient Maya developed a number system and developed the concept of zero</a:t>
                      </a:r>
                    </a:p>
                    <a:p>
                      <a:pPr marL="72000" indent="-72000">
                        <a:lnSpc>
                          <a:spcPct val="100000"/>
                        </a:lnSpc>
                        <a:spcBef>
                          <a:spcPts val="0"/>
                        </a:spcBef>
                        <a:spcAft>
                          <a:spcPts val="200"/>
                        </a:spcAft>
                        <a:buFont typeface="Arial" panose="020B0604020202020204" pitchFamily="34" charset="0"/>
                        <a:buChar char="•"/>
                      </a:pPr>
                      <a:r>
                        <a:rPr lang="en-US" sz="840" b="0" dirty="0">
                          <a:solidFill>
                            <a:schemeClr val="bg1"/>
                          </a:solidFill>
                          <a:latin typeface="Roboto" panose="02000000000000000000" pitchFamily="2" charset="0"/>
                          <a:ea typeface="Roboto" panose="02000000000000000000" pitchFamily="2" charset="0"/>
                        </a:rPr>
                        <a:t>The Ancient Maya developed hieroglyphics, like the Egyptians</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Bef>
                          <a:spcPts val="0"/>
                        </a:spcBef>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The Maya resisted Spanish conquest but were eventually defeated in 1697. Even after that, the Maya fought to maintain their culture, language, and traditions – which still survive in descendants of the Maya today (Y5/6)</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133471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Disciplinary and 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Mathematics: </a:t>
                      </a:r>
                      <a:r>
                        <a:rPr lang="en-US" sz="840" b="0" dirty="0">
                          <a:solidFill>
                            <a:schemeClr val="bg1"/>
                          </a:solidFill>
                          <a:latin typeface="Roboto" panose="02000000000000000000" pitchFamily="2" charset="0"/>
                          <a:ea typeface="Roboto" panose="02000000000000000000" pitchFamily="2" charset="0"/>
                        </a:rPr>
                        <a:t>Compare and order numbers up to 1000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Chronology</a:t>
                      </a:r>
                      <a:r>
                        <a:rPr lang="en-US" sz="840" b="0" dirty="0">
                          <a:solidFill>
                            <a:schemeClr val="bg1"/>
                          </a:solidFill>
                          <a:latin typeface="Roboto" panose="02000000000000000000" pitchFamily="2" charset="0"/>
                          <a:ea typeface="Roboto" panose="02000000000000000000" pitchFamily="2" charset="0"/>
                        </a:rPr>
                        <a:t>: Use vocabulary like now, before now, a long time before now to describe periods in time (Y1/2)</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Chronology</a:t>
                      </a:r>
                      <a:r>
                        <a:rPr lang="en-US" sz="840" b="0" dirty="0">
                          <a:solidFill>
                            <a:schemeClr val="bg1"/>
                          </a:solidFill>
                          <a:latin typeface="Roboto" panose="02000000000000000000" pitchFamily="2" charset="0"/>
                          <a:ea typeface="Roboto" panose="02000000000000000000" pitchFamily="2" charset="0"/>
                        </a:rPr>
                        <a:t>: </a:t>
                      </a:r>
                      <a:r>
                        <a:rPr lang="en-US" sz="840" b="0" dirty="0" err="1">
                          <a:solidFill>
                            <a:schemeClr val="bg1"/>
                          </a:solidFill>
                          <a:latin typeface="Roboto" panose="02000000000000000000" pitchFamily="2" charset="0"/>
                          <a:ea typeface="Roboto" panose="02000000000000000000" pitchFamily="2" charset="0"/>
                        </a:rPr>
                        <a:t>Recognise</a:t>
                      </a:r>
                      <a:r>
                        <a:rPr lang="en-US" sz="840" b="0" dirty="0">
                          <a:solidFill>
                            <a:schemeClr val="bg1"/>
                          </a:solidFill>
                          <a:latin typeface="Roboto" panose="02000000000000000000" pitchFamily="2" charset="0"/>
                          <a:ea typeface="Roboto" panose="02000000000000000000" pitchFamily="2" charset="0"/>
                        </a:rPr>
                        <a:t> historical periods or events using arrows on a blank timeline (Y1/2)</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840" b="1" dirty="0">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0" dirty="0">
                          <a:solidFill>
                            <a:schemeClr val="bg1"/>
                          </a:solidFill>
                          <a:latin typeface="Roboto" panose="02000000000000000000" pitchFamily="2" charset="0"/>
                          <a:ea typeface="Roboto" panose="02000000000000000000" pitchFamily="2" charset="0"/>
                        </a:rPr>
                        <a:t>[</a:t>
                      </a:r>
                      <a:r>
                        <a:rPr lang="en-US" sz="840" b="1" dirty="0">
                          <a:solidFill>
                            <a:schemeClr val="bg1"/>
                          </a:solidFill>
                          <a:latin typeface="Roboto" panose="02000000000000000000" pitchFamily="2" charset="0"/>
                          <a:ea typeface="Roboto" panose="02000000000000000000" pitchFamily="2" charset="0"/>
                        </a:rPr>
                        <a:t>Mathematics</a:t>
                      </a:r>
                      <a:r>
                        <a:rPr lang="en-US" sz="840" b="0" dirty="0">
                          <a:solidFill>
                            <a:schemeClr val="bg1"/>
                          </a:solidFill>
                          <a:latin typeface="Roboto" panose="02000000000000000000" pitchFamily="2" charset="0"/>
                          <a:ea typeface="Roboto" panose="02000000000000000000" pitchFamily="2" charset="0"/>
                        </a:rPr>
                        <a:t>]: The number system over time has developed to include zero</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Chronology</a:t>
                      </a:r>
                      <a:r>
                        <a:rPr lang="en-US" sz="840" b="0" dirty="0">
                          <a:solidFill>
                            <a:schemeClr val="bg1"/>
                          </a:solidFill>
                          <a:latin typeface="Roboto" panose="02000000000000000000" pitchFamily="2" charset="0"/>
                          <a:ea typeface="Roboto" panose="02000000000000000000" pitchFamily="2" charset="0"/>
                        </a:rPr>
                        <a:t>: Describe historical periods and times using dates [AD only] and as a given number of years ago (up to 1000)</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Chronology</a:t>
                      </a:r>
                      <a:r>
                        <a:rPr lang="en-US" sz="840" b="0" dirty="0">
                          <a:solidFill>
                            <a:schemeClr val="bg1"/>
                          </a:solidFill>
                          <a:latin typeface="Roboto" panose="02000000000000000000" pitchFamily="2" charset="0"/>
                          <a:ea typeface="Roboto" panose="02000000000000000000" pitchFamily="2" charset="0"/>
                        </a:rPr>
                        <a:t>: Place dates [AD only] on a timeline</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Similarity &amp; difference</a:t>
                      </a:r>
                      <a:r>
                        <a:rPr lang="en-US" sz="840" b="0" dirty="0">
                          <a:solidFill>
                            <a:schemeClr val="bg1"/>
                          </a:solidFill>
                          <a:latin typeface="Roboto" panose="02000000000000000000" pitchFamily="2" charset="0"/>
                          <a:ea typeface="Roboto" panose="02000000000000000000" pitchFamily="2" charset="0"/>
                        </a:rPr>
                        <a:t>: Historians can consider the similarities and differences between people in two different </a:t>
                      </a:r>
                      <a:r>
                        <a:rPr lang="en-US" sz="840" b="0" dirty="0" err="1">
                          <a:solidFill>
                            <a:schemeClr val="bg1"/>
                          </a:solidFill>
                          <a:latin typeface="Roboto" panose="02000000000000000000" pitchFamily="2" charset="0"/>
                          <a:ea typeface="Roboto" panose="02000000000000000000" pitchFamily="2" charset="0"/>
                        </a:rPr>
                        <a:t>civilisations</a:t>
                      </a:r>
                      <a:r>
                        <a:rPr lang="en-US" sz="840" b="0" dirty="0">
                          <a:solidFill>
                            <a:schemeClr val="bg1"/>
                          </a:solidFill>
                          <a:latin typeface="Roboto" panose="02000000000000000000" pitchFamily="2" charset="0"/>
                          <a:ea typeface="Roboto" panose="02000000000000000000" pitchFamily="2" charset="0"/>
                        </a:rPr>
                        <a:t> from the past</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Chronology</a:t>
                      </a:r>
                      <a:r>
                        <a:rPr lang="en-US" sz="840" b="0" dirty="0">
                          <a:solidFill>
                            <a:schemeClr val="bg1"/>
                          </a:solidFill>
                          <a:latin typeface="Roboto" panose="02000000000000000000" pitchFamily="2" charset="0"/>
                          <a:ea typeface="Roboto" panose="02000000000000000000" pitchFamily="2" charset="0"/>
                        </a:rPr>
                        <a:t>: </a:t>
                      </a:r>
                      <a:r>
                        <a:rPr lang="en-US" sz="840" b="0" dirty="0" err="1">
                          <a:solidFill>
                            <a:schemeClr val="bg1"/>
                          </a:solidFill>
                          <a:latin typeface="Roboto" panose="02000000000000000000" pitchFamily="2" charset="0"/>
                          <a:ea typeface="Roboto" panose="02000000000000000000" pitchFamily="2" charset="0"/>
                        </a:rPr>
                        <a:t>Recognise</a:t>
                      </a:r>
                      <a:r>
                        <a:rPr lang="en-US" sz="840" b="0" dirty="0">
                          <a:solidFill>
                            <a:schemeClr val="bg1"/>
                          </a:solidFill>
                          <a:latin typeface="Roboto" panose="02000000000000000000" pitchFamily="2" charset="0"/>
                          <a:ea typeface="Roboto" panose="02000000000000000000" pitchFamily="2" charset="0"/>
                        </a:rPr>
                        <a:t> and use AD/BC and BCE/CE accurately (Y5/6)</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Similarity &amp; difference</a:t>
                      </a:r>
                      <a:r>
                        <a:rPr lang="en-US" sz="840" b="0" dirty="0">
                          <a:solidFill>
                            <a:schemeClr val="bg1"/>
                          </a:solidFill>
                          <a:latin typeface="Roboto" panose="02000000000000000000" pitchFamily="2" charset="0"/>
                          <a:ea typeface="Roboto" panose="02000000000000000000" pitchFamily="2" charset="0"/>
                        </a:rPr>
                        <a:t>: Historians should </a:t>
                      </a:r>
                      <a:r>
                        <a:rPr lang="en-US" sz="840" b="0" dirty="0" err="1">
                          <a:solidFill>
                            <a:schemeClr val="bg1"/>
                          </a:solidFill>
                          <a:latin typeface="Roboto" panose="02000000000000000000" pitchFamily="2" charset="0"/>
                          <a:ea typeface="Roboto" panose="02000000000000000000" pitchFamily="2" charset="0"/>
                        </a:rPr>
                        <a:t>recognise</a:t>
                      </a:r>
                      <a:r>
                        <a:rPr lang="en-US" sz="840" b="0" dirty="0">
                          <a:solidFill>
                            <a:schemeClr val="bg1"/>
                          </a:solidFill>
                          <a:latin typeface="Roboto" panose="02000000000000000000" pitchFamily="2" charset="0"/>
                          <a:ea typeface="Roboto" panose="02000000000000000000" pitchFamily="2" charset="0"/>
                        </a:rPr>
                        <a:t> the similar and different experiences that individuals from the same community have based on their age, gender, race, wealth, sexuality and other characteristics (Y5/6)</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Quest for knowledge: </a:t>
                      </a:r>
                      <a:r>
                        <a:rPr lang="en-US" sz="840" b="0" dirty="0">
                          <a:solidFill>
                            <a:schemeClr val="bg1"/>
                          </a:solidFill>
                          <a:latin typeface="Roboto" panose="02000000000000000000" pitchFamily="2" charset="0"/>
                          <a:ea typeface="Roboto" panose="02000000000000000000" pitchFamily="2" charset="0"/>
                        </a:rPr>
                        <a:t>People in the past had different knowledge or beliefs to us; this does not mean that they are more ‘stupid’ than people today (Y3/4)</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Quest for knowledge: </a:t>
                      </a:r>
                      <a:r>
                        <a:rPr lang="en-US" sz="840" b="0">
                          <a:solidFill>
                            <a:schemeClr val="bg1"/>
                          </a:solidFill>
                          <a:latin typeface="Roboto" panose="02000000000000000000" pitchFamily="2" charset="0"/>
                          <a:ea typeface="Roboto" panose="02000000000000000000" pitchFamily="2" charset="0"/>
                        </a:rPr>
                        <a:t>Different civilisations across the world developed similar knowledge independently</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Quest for knowledge: </a:t>
                      </a:r>
                      <a:r>
                        <a:rPr lang="en-US" sz="840" b="0" dirty="0">
                          <a:solidFill>
                            <a:schemeClr val="bg1"/>
                          </a:solidFill>
                          <a:latin typeface="Roboto" panose="02000000000000000000" pitchFamily="2" charset="0"/>
                          <a:ea typeface="Roboto" panose="02000000000000000000" pitchFamily="2" charset="0"/>
                        </a:rPr>
                        <a:t>Knowledge was developed and shared across different </a:t>
                      </a:r>
                      <a:r>
                        <a:rPr lang="en-US" sz="840" b="0" dirty="0" err="1">
                          <a:solidFill>
                            <a:schemeClr val="bg1"/>
                          </a:solidFill>
                          <a:latin typeface="Roboto" panose="02000000000000000000" pitchFamily="2" charset="0"/>
                          <a:ea typeface="Roboto" panose="02000000000000000000" pitchFamily="2" charset="0"/>
                        </a:rPr>
                        <a:t>civilisations</a:t>
                      </a:r>
                      <a:r>
                        <a:rPr lang="en-US" sz="840" b="0" dirty="0">
                          <a:solidFill>
                            <a:schemeClr val="bg1"/>
                          </a:solidFill>
                          <a:latin typeface="Roboto" panose="02000000000000000000" pitchFamily="2" charset="0"/>
                          <a:ea typeface="Roboto" panose="02000000000000000000" pitchFamily="2" charset="0"/>
                        </a:rPr>
                        <a:t> across many continents.</a:t>
                      </a:r>
                      <a:r>
                        <a:rPr lang="en-US" sz="840" b="1" dirty="0">
                          <a:solidFill>
                            <a:schemeClr val="bg1"/>
                          </a:solidFill>
                          <a:latin typeface="Roboto" panose="02000000000000000000" pitchFamily="2" charset="0"/>
                          <a:ea typeface="Roboto" panose="02000000000000000000" pitchFamily="2" charset="0"/>
                        </a:rPr>
                        <a:t> </a:t>
                      </a:r>
                      <a:r>
                        <a:rPr lang="en-US" sz="840" b="0" dirty="0">
                          <a:solidFill>
                            <a:schemeClr val="bg1"/>
                          </a:solidFill>
                          <a:latin typeface="Roboto" panose="02000000000000000000" pitchFamily="2" charset="0"/>
                          <a:ea typeface="Roboto" panose="02000000000000000000" pitchFamily="2" charset="0"/>
                        </a:rPr>
                        <a:t>Different </a:t>
                      </a:r>
                      <a:r>
                        <a:rPr lang="en-US" sz="840" b="0" dirty="0" err="1">
                          <a:solidFill>
                            <a:schemeClr val="bg1"/>
                          </a:solidFill>
                          <a:latin typeface="Roboto" panose="02000000000000000000" pitchFamily="2" charset="0"/>
                          <a:ea typeface="Roboto" panose="02000000000000000000" pitchFamily="2" charset="0"/>
                        </a:rPr>
                        <a:t>civilisations</a:t>
                      </a:r>
                      <a:r>
                        <a:rPr lang="en-US" sz="840" b="0" dirty="0">
                          <a:solidFill>
                            <a:schemeClr val="bg1"/>
                          </a:solidFill>
                          <a:latin typeface="Roboto" panose="02000000000000000000" pitchFamily="2" charset="0"/>
                          <a:ea typeface="Roboto" panose="02000000000000000000" pitchFamily="2" charset="0"/>
                        </a:rPr>
                        <a:t> place different values on knowledge and scientific development than others</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21679368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a:t>Year 4: Spring</a:t>
            </a:r>
            <a:endParaRPr lang="en-GB"/>
          </a:p>
        </p:txBody>
      </p:sp>
      <p:sp>
        <p:nvSpPr>
          <p:cNvPr id="4" name="Text Placeholder 3">
            <a:extLst>
              <a:ext uri="{FF2B5EF4-FFF2-40B4-BE49-F238E27FC236}">
                <a16:creationId xmlns:a16="http://schemas.microsoft.com/office/drawing/2014/main" id="{50C77441-693C-44CD-BF9D-C9CF21ECF127}"/>
              </a:ext>
            </a:extLst>
          </p:cNvPr>
          <p:cNvSpPr>
            <a:spLocks noGrp="1"/>
          </p:cNvSpPr>
          <p:nvPr>
            <p:ph type="body" sz="quarter" idx="11"/>
          </p:nvPr>
        </p:nvSpPr>
        <p:spPr/>
        <p:txBody>
          <a:bodyPr/>
          <a:lstStyle/>
          <a:p>
            <a:r>
              <a:rPr lang="en-US"/>
              <a:t>Year 4: Spring</a:t>
            </a:r>
            <a:endParaRPr lang="en-GB"/>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3413760"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noFill/>
                </a:ln>
                <a:solidFill>
                  <a:schemeClr val="accent1"/>
                </a:solidFill>
                <a:latin typeface="United Curriculum" pitchFamily="2" charset="0"/>
              </a:rPr>
              <a:t>Asian History: </a:t>
            </a:r>
            <a:r>
              <a:rPr lang="en-US" sz="1600">
                <a:ln w="12700">
                  <a:solidFill>
                    <a:schemeClr val="accent1"/>
                  </a:solidFill>
                </a:ln>
                <a:solidFill>
                  <a:schemeClr val="accent1"/>
                </a:solidFill>
                <a:latin typeface="United Curriculum" pitchFamily="2" charset="0"/>
              </a:rPr>
              <a:t>Early Islamic Civilisation</a:t>
            </a:r>
            <a:endParaRPr lang="en-GB" sz="1600">
              <a:ln w="12700">
                <a:solidFill>
                  <a:schemeClr val="accent1"/>
                </a:solidFill>
              </a:ln>
              <a:solidFill>
                <a:schemeClr val="accent1"/>
              </a:solidFill>
              <a:latin typeface="United Curriculum" pitchFamily="2" charset="0"/>
            </a:endParaRPr>
          </a:p>
        </p:txBody>
      </p:sp>
      <p:graphicFrame>
        <p:nvGraphicFramePr>
          <p:cNvPr id="6" name="Table 25">
            <a:extLst>
              <a:ext uri="{FF2B5EF4-FFF2-40B4-BE49-F238E27FC236}">
                <a16:creationId xmlns:a16="http://schemas.microsoft.com/office/drawing/2014/main" id="{AECDFBA3-AEAE-4557-8534-5DE0C00BC5D7}"/>
              </a:ext>
            </a:extLst>
          </p:cNvPr>
          <p:cNvGraphicFramePr>
            <a:graphicFrameLocks noGrp="1"/>
          </p:cNvGraphicFramePr>
          <p:nvPr>
            <p:extLst>
              <p:ext uri="{D42A27DB-BD31-4B8C-83A1-F6EECF244321}">
                <p14:modId xmlns:p14="http://schemas.microsoft.com/office/powerpoint/2010/main" val="3035059507"/>
              </p:ext>
            </p:extLst>
          </p:nvPr>
        </p:nvGraphicFramePr>
        <p:xfrm>
          <a:off x="232410" y="825689"/>
          <a:ext cx="9180000" cy="5510376"/>
        </p:xfrm>
        <a:graphic>
          <a:graphicData uri="http://schemas.openxmlformats.org/drawingml/2006/table">
            <a:tbl>
              <a:tblPr firstRow="1" bandRow="1">
                <a:tableStyleId>{5940675A-B579-460E-94D1-54222C63F5DA}</a:tableStyleId>
              </a:tblPr>
              <a:tblGrid>
                <a:gridCol w="321043">
                  <a:extLst>
                    <a:ext uri="{9D8B030D-6E8A-4147-A177-3AD203B41FA5}">
                      <a16:colId xmlns:a16="http://schemas.microsoft.com/office/drawing/2014/main" val="1014669821"/>
                    </a:ext>
                  </a:extLst>
                </a:gridCol>
                <a:gridCol w="2887579">
                  <a:extLst>
                    <a:ext uri="{9D8B030D-6E8A-4147-A177-3AD203B41FA5}">
                      <a16:colId xmlns:a16="http://schemas.microsoft.com/office/drawing/2014/main" val="247776695"/>
                    </a:ext>
                  </a:extLst>
                </a:gridCol>
                <a:gridCol w="4343400">
                  <a:extLst>
                    <a:ext uri="{9D8B030D-6E8A-4147-A177-3AD203B41FA5}">
                      <a16:colId xmlns:a16="http://schemas.microsoft.com/office/drawing/2014/main" val="3380293508"/>
                    </a:ext>
                  </a:extLst>
                </a:gridCol>
                <a:gridCol w="1627978">
                  <a:extLst>
                    <a:ext uri="{9D8B030D-6E8A-4147-A177-3AD203B41FA5}">
                      <a16:colId xmlns:a16="http://schemas.microsoft.com/office/drawing/2014/main" val="2902844172"/>
                    </a:ext>
                  </a:extLst>
                </a:gridCol>
              </a:tblGrid>
              <a:tr h="361629">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6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304020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spcAft>
                          <a:spcPts val="200"/>
                        </a:spcAft>
                        <a:buFont typeface="Arial" panose="020B0604020202020204" pitchFamily="34" charset="0"/>
                        <a:buChar char="•"/>
                      </a:pPr>
                      <a:r>
                        <a:rPr lang="en-US" sz="840" b="1">
                          <a:solidFill>
                            <a:schemeClr val="accent1"/>
                          </a:solidFill>
                          <a:latin typeface="Roboto" panose="02000000000000000000" pitchFamily="2" charset="0"/>
                          <a:ea typeface="Roboto" panose="02000000000000000000" pitchFamily="2" charset="0"/>
                        </a:rPr>
                        <a:t>Geography</a:t>
                      </a:r>
                      <a:r>
                        <a:rPr lang="en-US" sz="840" b="0">
                          <a:solidFill>
                            <a:schemeClr val="bg1"/>
                          </a:solidFill>
                          <a:latin typeface="Roboto" panose="02000000000000000000" pitchFamily="2" charset="0"/>
                          <a:ea typeface="Roboto" panose="02000000000000000000" pitchFamily="2" charset="0"/>
                        </a:rPr>
                        <a:t>: The capital city of England is London (Y1)</a:t>
                      </a:r>
                    </a:p>
                    <a:p>
                      <a:pPr marL="72000" indent="-72000">
                        <a:spcAft>
                          <a:spcPts val="200"/>
                        </a:spcAft>
                        <a:buFont typeface="Arial" panose="020B0604020202020204" pitchFamily="34" charset="0"/>
                        <a:buChar char="•"/>
                      </a:pPr>
                      <a:r>
                        <a:rPr lang="en-US" sz="840" b="1">
                          <a:solidFill>
                            <a:schemeClr val="accent2"/>
                          </a:solidFill>
                          <a:latin typeface="Roboto" panose="02000000000000000000" pitchFamily="2" charset="0"/>
                          <a:ea typeface="Roboto" panose="02000000000000000000" pitchFamily="2" charset="0"/>
                        </a:rPr>
                        <a:t>Science</a:t>
                      </a:r>
                      <a:r>
                        <a:rPr lang="en-US" sz="840" b="1">
                          <a:solidFill>
                            <a:schemeClr val="bg1"/>
                          </a:solidFill>
                          <a:latin typeface="Roboto" panose="02000000000000000000" pitchFamily="2" charset="0"/>
                          <a:ea typeface="Roboto" panose="02000000000000000000" pitchFamily="2" charset="0"/>
                        </a:rPr>
                        <a:t>: </a:t>
                      </a:r>
                      <a:r>
                        <a:rPr lang="en-US" sz="840" b="0">
                          <a:solidFill>
                            <a:schemeClr val="bg1"/>
                          </a:solidFill>
                          <a:latin typeface="Roboto" panose="02000000000000000000" pitchFamily="2" charset="0"/>
                          <a:ea typeface="Roboto" panose="02000000000000000000" pitchFamily="2" charset="0"/>
                        </a:rPr>
                        <a:t>We see when light enters our eyes (Y3)</a:t>
                      </a:r>
                    </a:p>
                    <a:p>
                      <a:pPr marL="72000" indent="-72000">
                        <a:spcAft>
                          <a:spcPts val="200"/>
                        </a:spcAft>
                        <a:buFont typeface="Arial" panose="020B0604020202020204" pitchFamily="34" charset="0"/>
                        <a:buChar char="•"/>
                      </a:pPr>
                      <a:r>
                        <a:rPr lang="en-US" sz="840" b="0">
                          <a:solidFill>
                            <a:schemeClr val="bg1"/>
                          </a:solidFill>
                          <a:latin typeface="Roboto" panose="02000000000000000000" pitchFamily="2" charset="0"/>
                          <a:ea typeface="Roboto" panose="02000000000000000000" pitchFamily="2" charset="0"/>
                        </a:rPr>
                        <a:t>An empire is a group of countries or places ruled by one person (Y3 Spr)</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a:solidFill>
                            <a:schemeClr val="bg1"/>
                          </a:solidFill>
                          <a:latin typeface="Roboto" panose="02000000000000000000" pitchFamily="2" charset="0"/>
                          <a:ea typeface="Roboto" panose="02000000000000000000" pitchFamily="2" charset="0"/>
                        </a:rPr>
                        <a:t>Ancient Egypt was an empire, led by a pharaoh (Y3 Spr)</a:t>
                      </a:r>
                      <a:endParaRPr lang="en-US" sz="840" b="0">
                        <a:solidFill>
                          <a:schemeClr val="bg1"/>
                        </a:solidFill>
                        <a:latin typeface="Roboto" panose="02000000000000000000" pitchFamily="2" charset="0"/>
                        <a:ea typeface="Roboto" panose="02000000000000000000" pitchFamily="2" charset="0"/>
                      </a:endParaRPr>
                    </a:p>
                    <a:p>
                      <a:pPr marL="72000" indent="-72000">
                        <a:spcAft>
                          <a:spcPts val="200"/>
                        </a:spcAft>
                        <a:buFont typeface="Arial" panose="020B0604020202020204" pitchFamily="34" charset="0"/>
                        <a:buChar char="•"/>
                      </a:pPr>
                      <a:r>
                        <a:rPr lang="en-US" sz="840" b="0">
                          <a:solidFill>
                            <a:schemeClr val="bg1"/>
                          </a:solidFill>
                          <a:latin typeface="Roboto" panose="02000000000000000000" pitchFamily="2" charset="0"/>
                          <a:ea typeface="Roboto" panose="02000000000000000000" pitchFamily="2" charset="0"/>
                        </a:rPr>
                        <a:t>A civilisation is a group of people and their society, culture and way of life (Y3 Sum)</a:t>
                      </a:r>
                    </a:p>
                    <a:p>
                      <a:pPr marL="72000" indent="-72000">
                        <a:spcAft>
                          <a:spcPts val="200"/>
                        </a:spcAft>
                        <a:buFont typeface="Arial" panose="020B0604020202020204" pitchFamily="34" charset="0"/>
                        <a:buChar char="•"/>
                      </a:pPr>
                      <a:r>
                        <a:rPr lang="en-US" sz="840" b="1">
                          <a:solidFill>
                            <a:schemeClr val="accent2"/>
                          </a:solidFill>
                          <a:latin typeface="Roboto" panose="02000000000000000000" pitchFamily="2" charset="0"/>
                          <a:ea typeface="Roboto" panose="02000000000000000000" pitchFamily="2" charset="0"/>
                        </a:rPr>
                        <a:t>Science</a:t>
                      </a:r>
                      <a:r>
                        <a:rPr lang="en-US" sz="840" b="0">
                          <a:solidFill>
                            <a:schemeClr val="bg1"/>
                          </a:solidFill>
                          <a:latin typeface="Roboto" panose="02000000000000000000" pitchFamily="2" charset="0"/>
                          <a:ea typeface="Roboto" panose="02000000000000000000" pitchFamily="2" charset="0"/>
                        </a:rPr>
                        <a:t>: The digestive system is the group of organs that help your body digest food (Y4)</a:t>
                      </a:r>
                    </a:p>
                    <a:p>
                      <a:pPr marL="72000" indent="-72000">
                        <a:spcAft>
                          <a:spcPts val="200"/>
                        </a:spcAft>
                        <a:buFont typeface="Arial" panose="020B0604020202020204" pitchFamily="34" charset="0"/>
                        <a:buChar char="•"/>
                      </a:pPr>
                      <a:r>
                        <a:rPr lang="en-US" sz="840" b="1">
                          <a:solidFill>
                            <a:schemeClr val="accent2"/>
                          </a:solidFill>
                          <a:latin typeface="Roboto" panose="02000000000000000000" pitchFamily="2" charset="0"/>
                          <a:ea typeface="Roboto" panose="02000000000000000000" pitchFamily="2" charset="0"/>
                        </a:rPr>
                        <a:t>Science</a:t>
                      </a:r>
                      <a:r>
                        <a:rPr lang="en-US" sz="840" b="0">
                          <a:solidFill>
                            <a:schemeClr val="bg1"/>
                          </a:solidFill>
                          <a:latin typeface="Roboto" panose="02000000000000000000" pitchFamily="2" charset="0"/>
                          <a:ea typeface="Roboto" panose="02000000000000000000" pitchFamily="2" charset="0"/>
                        </a:rPr>
                        <a:t>: Role of the stomach and the small intestine (Y4)</a:t>
                      </a:r>
                    </a:p>
                    <a:p>
                      <a:pPr marL="72000" indent="-72000">
                        <a:spcAft>
                          <a:spcPts val="200"/>
                        </a:spcAft>
                        <a:buFont typeface="Arial" panose="020B0604020202020204" pitchFamily="34" charset="0"/>
                        <a:buChar char="•"/>
                      </a:pPr>
                      <a:endParaRPr lang="en-US" sz="840" b="0">
                        <a:solidFill>
                          <a:schemeClr val="bg1"/>
                        </a:solidFill>
                        <a:latin typeface="Roboto" panose="02000000000000000000" pitchFamily="2" charset="0"/>
                        <a:ea typeface="Roboto" panose="02000000000000000000" pitchFamily="2" charset="0"/>
                      </a:endParaRPr>
                    </a:p>
                    <a:p>
                      <a:pPr marL="72000" indent="-72000">
                        <a:spcAft>
                          <a:spcPts val="200"/>
                        </a:spcAft>
                        <a:buFont typeface="Arial" panose="020B0604020202020204" pitchFamily="34" charset="0"/>
                        <a:buChar char="•"/>
                      </a:pPr>
                      <a:endParaRPr lang="en-US" sz="840" b="1">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The </a:t>
                      </a:r>
                      <a:r>
                        <a:rPr lang="en-US" sz="840" b="1" dirty="0">
                          <a:solidFill>
                            <a:schemeClr val="bg1"/>
                          </a:solidFill>
                          <a:latin typeface="Roboto" panose="02000000000000000000" pitchFamily="2" charset="0"/>
                          <a:ea typeface="Roboto" panose="02000000000000000000" pitchFamily="2" charset="0"/>
                        </a:rPr>
                        <a:t>Early Islamic </a:t>
                      </a:r>
                      <a:r>
                        <a:rPr lang="en-US" sz="840" b="1" dirty="0" err="1">
                          <a:solidFill>
                            <a:schemeClr val="bg1"/>
                          </a:solidFill>
                          <a:latin typeface="Roboto" panose="02000000000000000000" pitchFamily="2" charset="0"/>
                          <a:ea typeface="Roboto" panose="02000000000000000000" pitchFamily="2" charset="0"/>
                        </a:rPr>
                        <a:t>Civilisation</a:t>
                      </a:r>
                      <a:r>
                        <a:rPr lang="en-US" sz="840" b="1" dirty="0">
                          <a:solidFill>
                            <a:schemeClr val="bg1"/>
                          </a:solidFill>
                          <a:latin typeface="Roboto" panose="02000000000000000000" pitchFamily="2" charset="0"/>
                          <a:ea typeface="Roboto" panose="02000000000000000000" pitchFamily="2" charset="0"/>
                        </a:rPr>
                        <a:t> </a:t>
                      </a:r>
                      <a:r>
                        <a:rPr lang="en-US" sz="840" dirty="0">
                          <a:solidFill>
                            <a:schemeClr val="bg1"/>
                          </a:solidFill>
                          <a:latin typeface="Roboto" panose="02000000000000000000" pitchFamily="2" charset="0"/>
                          <a:ea typeface="Roboto" panose="02000000000000000000" pitchFamily="2" charset="0"/>
                        </a:rPr>
                        <a:t>began with the founding of Islam by the </a:t>
                      </a:r>
                      <a:r>
                        <a:rPr lang="en-US" sz="840" b="1" dirty="0">
                          <a:solidFill>
                            <a:schemeClr val="bg1"/>
                          </a:solidFill>
                          <a:latin typeface="Roboto" panose="02000000000000000000" pitchFamily="2" charset="0"/>
                          <a:ea typeface="Roboto" panose="02000000000000000000" pitchFamily="2" charset="0"/>
                        </a:rPr>
                        <a:t>Prophet  Muhammad </a:t>
                      </a:r>
                      <a:r>
                        <a:rPr lang="en-US" sz="840" dirty="0">
                          <a:solidFill>
                            <a:schemeClr val="bg1"/>
                          </a:solidFill>
                          <a:latin typeface="Roboto" panose="02000000000000000000" pitchFamily="2" charset="0"/>
                          <a:ea typeface="Roboto" panose="02000000000000000000" pitchFamily="2" charset="0"/>
                        </a:rPr>
                        <a:t>in 610</a:t>
                      </a:r>
                    </a:p>
                    <a:p>
                      <a:pPr marL="72000" indent="-72000">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The Early Islamic </a:t>
                      </a:r>
                      <a:r>
                        <a:rPr lang="en-US" sz="840" dirty="0" err="1">
                          <a:solidFill>
                            <a:schemeClr val="bg1"/>
                          </a:solidFill>
                          <a:latin typeface="Roboto" panose="02000000000000000000" pitchFamily="2" charset="0"/>
                          <a:ea typeface="Roboto" panose="02000000000000000000" pitchFamily="2" charset="0"/>
                        </a:rPr>
                        <a:t>Civilisation</a:t>
                      </a:r>
                      <a:r>
                        <a:rPr lang="en-US" sz="840" dirty="0">
                          <a:solidFill>
                            <a:schemeClr val="bg1"/>
                          </a:solidFill>
                          <a:latin typeface="Roboto" panose="02000000000000000000" pitchFamily="2" charset="0"/>
                          <a:ea typeface="Roboto" panose="02000000000000000000" pitchFamily="2" charset="0"/>
                        </a:rPr>
                        <a:t> was an </a:t>
                      </a:r>
                      <a:r>
                        <a:rPr lang="en-US" sz="840" b="1" dirty="0">
                          <a:solidFill>
                            <a:schemeClr val="bg1"/>
                          </a:solidFill>
                          <a:latin typeface="Roboto" panose="02000000000000000000" pitchFamily="2" charset="0"/>
                          <a:ea typeface="Roboto" panose="02000000000000000000" pitchFamily="2" charset="0"/>
                        </a:rPr>
                        <a:t>empire</a:t>
                      </a:r>
                      <a:r>
                        <a:rPr lang="en-US" sz="840" dirty="0">
                          <a:solidFill>
                            <a:schemeClr val="bg1"/>
                          </a:solidFill>
                          <a:latin typeface="Roboto" panose="02000000000000000000" pitchFamily="2" charset="0"/>
                          <a:ea typeface="Roboto" panose="02000000000000000000" pitchFamily="2" charset="0"/>
                        </a:rPr>
                        <a:t>, led by the </a:t>
                      </a:r>
                      <a:r>
                        <a:rPr lang="en-US" sz="840" b="1" dirty="0">
                          <a:solidFill>
                            <a:schemeClr val="bg1"/>
                          </a:solidFill>
                          <a:latin typeface="Roboto" panose="02000000000000000000" pitchFamily="2" charset="0"/>
                          <a:ea typeface="Roboto" panose="02000000000000000000" pitchFamily="2" charset="0"/>
                        </a:rPr>
                        <a:t>caliph.</a:t>
                      </a:r>
                    </a:p>
                    <a:p>
                      <a:pPr marL="72000" indent="-72000">
                        <a:spcAft>
                          <a:spcPts val="200"/>
                        </a:spcAft>
                        <a:buFont typeface="Arial" panose="020B0604020202020204" pitchFamily="34" charset="0"/>
                        <a:buChar char="•"/>
                      </a:pPr>
                      <a:r>
                        <a:rPr lang="en-US" sz="840" b="0" dirty="0">
                          <a:solidFill>
                            <a:schemeClr val="bg1"/>
                          </a:solidFill>
                          <a:latin typeface="Roboto" panose="02000000000000000000" pitchFamily="2" charset="0"/>
                          <a:ea typeface="Roboto" panose="02000000000000000000" pitchFamily="2" charset="0"/>
                        </a:rPr>
                        <a:t>The Early Islamic Empire stretched across Eastern Europe, Northern Africa and Western Asia</a:t>
                      </a:r>
                    </a:p>
                    <a:p>
                      <a:pPr marL="72000" indent="-72000">
                        <a:spcAft>
                          <a:spcPts val="200"/>
                        </a:spcAft>
                        <a:buFont typeface="Arial" panose="020B0604020202020204" pitchFamily="34" charset="0"/>
                        <a:buChar char="•"/>
                      </a:pPr>
                      <a:r>
                        <a:rPr lang="en-US" sz="840" b="0" dirty="0">
                          <a:solidFill>
                            <a:schemeClr val="bg1"/>
                          </a:solidFill>
                          <a:latin typeface="Roboto" panose="02000000000000000000" pitchFamily="2" charset="0"/>
                          <a:ea typeface="Roboto" panose="02000000000000000000" pitchFamily="2" charset="0"/>
                        </a:rPr>
                        <a:t>The people of the Early Islamic Empire were connected by their common identity and religion, as well as geographical (political) boundaries</a:t>
                      </a:r>
                    </a:p>
                    <a:p>
                      <a:pPr marL="72000" indent="-72000">
                        <a:spcAft>
                          <a:spcPts val="200"/>
                        </a:spcAft>
                        <a:buFont typeface="Arial" panose="020B0604020202020204" pitchFamily="34" charset="0"/>
                        <a:buChar char="•"/>
                      </a:pPr>
                      <a:r>
                        <a:rPr lang="en-US" sz="840" b="1" dirty="0">
                          <a:solidFill>
                            <a:schemeClr val="bg1"/>
                          </a:solidFill>
                          <a:latin typeface="Roboto" panose="02000000000000000000" pitchFamily="2" charset="0"/>
                          <a:ea typeface="Roboto" panose="02000000000000000000" pitchFamily="2" charset="0"/>
                        </a:rPr>
                        <a:t>Baghdad</a:t>
                      </a:r>
                      <a:r>
                        <a:rPr lang="en-US" sz="840" dirty="0">
                          <a:solidFill>
                            <a:schemeClr val="bg1"/>
                          </a:solidFill>
                          <a:latin typeface="Roboto" panose="02000000000000000000" pitchFamily="2" charset="0"/>
                          <a:ea typeface="Roboto" panose="02000000000000000000" pitchFamily="2" charset="0"/>
                        </a:rPr>
                        <a:t> was founded in 762 and became the </a:t>
                      </a:r>
                      <a:r>
                        <a:rPr lang="en-US" sz="840" b="1" dirty="0">
                          <a:solidFill>
                            <a:schemeClr val="bg1"/>
                          </a:solidFill>
                          <a:latin typeface="Roboto" panose="02000000000000000000" pitchFamily="2" charset="0"/>
                          <a:ea typeface="Roboto" panose="02000000000000000000" pitchFamily="2" charset="0"/>
                        </a:rPr>
                        <a:t>capital city</a:t>
                      </a:r>
                      <a:r>
                        <a:rPr lang="en-US" sz="840" dirty="0">
                          <a:solidFill>
                            <a:schemeClr val="bg1"/>
                          </a:solidFill>
                          <a:latin typeface="Roboto" panose="02000000000000000000" pitchFamily="2" charset="0"/>
                          <a:ea typeface="Roboto" panose="02000000000000000000" pitchFamily="2" charset="0"/>
                        </a:rPr>
                        <a:t>, and it was strategically designed</a:t>
                      </a:r>
                    </a:p>
                    <a:p>
                      <a:pPr marL="72000" indent="-72000">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Knowledge and wisdom is central to Islam, and the</a:t>
                      </a:r>
                      <a:r>
                        <a:rPr lang="en-US" sz="840" b="1" dirty="0">
                          <a:solidFill>
                            <a:schemeClr val="bg1"/>
                          </a:solidFill>
                          <a:latin typeface="Roboto" panose="02000000000000000000" pitchFamily="2" charset="0"/>
                          <a:ea typeface="Roboto" panose="02000000000000000000" pitchFamily="2" charset="0"/>
                        </a:rPr>
                        <a:t> House of Wisdom </a:t>
                      </a:r>
                      <a:r>
                        <a:rPr lang="en-US" sz="840" b="0" dirty="0">
                          <a:solidFill>
                            <a:schemeClr val="bg1"/>
                          </a:solidFill>
                          <a:latin typeface="Roboto" panose="02000000000000000000" pitchFamily="2" charset="0"/>
                          <a:ea typeface="Roboto" panose="02000000000000000000" pitchFamily="2" charset="0"/>
                        </a:rPr>
                        <a:t>brought together </a:t>
                      </a:r>
                      <a:r>
                        <a:rPr lang="en-US" sz="840" dirty="0">
                          <a:solidFill>
                            <a:schemeClr val="bg1"/>
                          </a:solidFill>
                          <a:latin typeface="Roboto" panose="02000000000000000000" pitchFamily="2" charset="0"/>
                          <a:ea typeface="Roboto" panose="02000000000000000000" pitchFamily="2" charset="0"/>
                        </a:rPr>
                        <a:t>the knowledge of many </a:t>
                      </a:r>
                      <a:r>
                        <a:rPr lang="en-US" sz="840" dirty="0" err="1">
                          <a:solidFill>
                            <a:schemeClr val="bg1"/>
                          </a:solidFill>
                          <a:latin typeface="Roboto" panose="02000000000000000000" pitchFamily="2" charset="0"/>
                          <a:ea typeface="Roboto" panose="02000000000000000000" pitchFamily="2" charset="0"/>
                        </a:rPr>
                        <a:t>civilisations</a:t>
                      </a:r>
                      <a:r>
                        <a:rPr lang="en-US" sz="840" dirty="0">
                          <a:solidFill>
                            <a:schemeClr val="bg1"/>
                          </a:solidFill>
                          <a:latin typeface="Roboto" panose="02000000000000000000" pitchFamily="2" charset="0"/>
                          <a:ea typeface="Roboto" panose="02000000000000000000" pitchFamily="2" charset="0"/>
                        </a:rPr>
                        <a:t> and welcomed scholars of all backgrounds</a:t>
                      </a:r>
                    </a:p>
                    <a:p>
                      <a:pPr marL="72000" indent="-72000">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Education for children was also considered important and schools were established in communities, for example in mosques</a:t>
                      </a:r>
                    </a:p>
                    <a:p>
                      <a:pPr marL="72000" indent="-72000">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Early Muslim doctors and surgeons introduced key principles of </a:t>
                      </a:r>
                      <a:r>
                        <a:rPr lang="en-US" sz="840" b="1" dirty="0">
                          <a:solidFill>
                            <a:schemeClr val="bg1"/>
                          </a:solidFill>
                          <a:latin typeface="Roboto" panose="02000000000000000000" pitchFamily="2" charset="0"/>
                          <a:ea typeface="Roboto" panose="02000000000000000000" pitchFamily="2" charset="0"/>
                        </a:rPr>
                        <a:t>medicine</a:t>
                      </a:r>
                      <a:r>
                        <a:rPr lang="en-US" sz="840" dirty="0">
                          <a:solidFill>
                            <a:schemeClr val="bg1"/>
                          </a:solidFill>
                          <a:latin typeface="Roboto" panose="02000000000000000000" pitchFamily="2" charset="0"/>
                          <a:ea typeface="Roboto" panose="02000000000000000000" pitchFamily="2" charset="0"/>
                        </a:rPr>
                        <a:t> including </a:t>
                      </a:r>
                      <a:r>
                        <a:rPr lang="en-US" sz="840" b="1" dirty="0">
                          <a:solidFill>
                            <a:schemeClr val="bg1"/>
                          </a:solidFill>
                          <a:latin typeface="Roboto" panose="02000000000000000000" pitchFamily="2" charset="0"/>
                          <a:ea typeface="Roboto" panose="02000000000000000000" pitchFamily="2" charset="0"/>
                        </a:rPr>
                        <a:t>holistic</a:t>
                      </a:r>
                      <a:r>
                        <a:rPr lang="en-US" sz="840" dirty="0">
                          <a:solidFill>
                            <a:schemeClr val="bg1"/>
                          </a:solidFill>
                          <a:latin typeface="Roboto" panose="02000000000000000000" pitchFamily="2" charset="0"/>
                          <a:ea typeface="Roboto" panose="02000000000000000000" pitchFamily="2" charset="0"/>
                        </a:rPr>
                        <a:t> treatments, free </a:t>
                      </a:r>
                      <a:r>
                        <a:rPr lang="en-US" sz="840" b="1" dirty="0">
                          <a:solidFill>
                            <a:schemeClr val="bg1"/>
                          </a:solidFill>
                          <a:latin typeface="Roboto" panose="02000000000000000000" pitchFamily="2" charset="0"/>
                          <a:ea typeface="Roboto" panose="02000000000000000000" pitchFamily="2" charset="0"/>
                        </a:rPr>
                        <a:t>hospitals</a:t>
                      </a:r>
                      <a:r>
                        <a:rPr lang="en-US" sz="840" dirty="0">
                          <a:solidFill>
                            <a:schemeClr val="bg1"/>
                          </a:solidFill>
                          <a:latin typeface="Roboto" panose="02000000000000000000" pitchFamily="2" charset="0"/>
                          <a:ea typeface="Roboto" panose="02000000000000000000" pitchFamily="2" charset="0"/>
                        </a:rPr>
                        <a:t> and learning from each other</a:t>
                      </a:r>
                    </a:p>
                    <a:p>
                      <a:pPr marL="72000" indent="-72000">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Early Muslim doctors used a range of treatments that are still used in some way today.</a:t>
                      </a:r>
                    </a:p>
                    <a:p>
                      <a:pPr marL="72000" indent="-72000">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It was an early Islamic mathematician (Al Khwarizmi) who introduced the numbers 0-9 into Europe</a:t>
                      </a:r>
                    </a:p>
                    <a:p>
                      <a:pPr marL="72000" indent="-72000">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It was an early Islamic scientist (Ibn Al Haytham) who proved that humans see when light enters the eye</a:t>
                      </a:r>
                    </a:p>
                    <a:p>
                      <a:pPr marL="72000" indent="-72000">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In 1258, a Mongol army brutally attacked Baghdad. They killed scholars and threw books from the House of Wisdom into the river Tigris, and lots of knowledge was lost</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We only know about many of the (Greek and) Roman writings and developments because they were preserved and translated by scholars in Baghdad (Y5 </a:t>
                      </a:r>
                      <a:r>
                        <a:rPr lang="en-US" sz="840" err="1">
                          <a:solidFill>
                            <a:schemeClr val="bg1"/>
                          </a:solidFill>
                          <a:latin typeface="Roboto" panose="02000000000000000000" pitchFamily="2" charset="0"/>
                          <a:ea typeface="Roboto" panose="02000000000000000000" pitchFamily="2" charset="0"/>
                        </a:rPr>
                        <a:t>Aut</a:t>
                      </a:r>
                      <a:r>
                        <a:rPr lang="en-US" sz="840">
                          <a:solidFill>
                            <a:schemeClr val="bg1"/>
                          </a:solidFill>
                          <a:latin typeface="Roboto" panose="02000000000000000000" pitchFamily="2" charset="0"/>
                          <a:ea typeface="Roboto" panose="02000000000000000000" pitchFamily="2" charset="0"/>
                        </a:rPr>
                        <a:t>)</a:t>
                      </a:r>
                    </a:p>
                    <a:p>
                      <a:pPr marL="72000" indent="-72000">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The Early Islamic Empire was around at the same time as the Anglo-Saxons and Vikings in England, but the two civilisations looked very different (Y6)</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188667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Disciplinary and 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accent4"/>
                          </a:solidFill>
                          <a:latin typeface="Roboto" panose="02000000000000000000" pitchFamily="2" charset="0"/>
                          <a:ea typeface="Roboto" panose="02000000000000000000" pitchFamily="2" charset="0"/>
                        </a:rPr>
                        <a:t>Mathematics</a:t>
                      </a:r>
                      <a:r>
                        <a:rPr lang="en-US" sz="840" b="1">
                          <a:solidFill>
                            <a:schemeClr val="bg1"/>
                          </a:solidFill>
                          <a:latin typeface="Roboto" panose="02000000000000000000" pitchFamily="2" charset="0"/>
                          <a:ea typeface="Roboto" panose="02000000000000000000" pitchFamily="2" charset="0"/>
                        </a:rPr>
                        <a:t>: </a:t>
                      </a:r>
                      <a:r>
                        <a:rPr lang="en-US" sz="840" b="0">
                          <a:solidFill>
                            <a:schemeClr val="bg1"/>
                          </a:solidFill>
                          <a:latin typeface="Roboto" panose="02000000000000000000" pitchFamily="2" charset="0"/>
                          <a:ea typeface="Roboto" panose="02000000000000000000" pitchFamily="2" charset="0"/>
                        </a:rPr>
                        <a:t>Compare and order numbers up to 1000 (Y3)</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accent1"/>
                          </a:solidFill>
                          <a:latin typeface="Roboto" panose="02000000000000000000" pitchFamily="2" charset="0"/>
                          <a:ea typeface="Roboto" panose="02000000000000000000" pitchFamily="2" charset="0"/>
                        </a:rPr>
                        <a:t>Geography</a:t>
                      </a:r>
                      <a:r>
                        <a:rPr lang="en-US" sz="840" b="1">
                          <a:solidFill>
                            <a:schemeClr val="bg1"/>
                          </a:solidFill>
                          <a:latin typeface="Roboto" panose="02000000000000000000" pitchFamily="2" charset="0"/>
                          <a:ea typeface="Roboto" panose="02000000000000000000" pitchFamily="2" charset="0"/>
                        </a:rPr>
                        <a:t>: </a:t>
                      </a:r>
                      <a:r>
                        <a:rPr lang="en-US" sz="840" b="0">
                          <a:solidFill>
                            <a:schemeClr val="bg1"/>
                          </a:solidFill>
                          <a:latin typeface="Roboto" panose="02000000000000000000" pitchFamily="2" charset="0"/>
                          <a:ea typeface="Roboto" panose="02000000000000000000" pitchFamily="2" charset="0"/>
                        </a:rPr>
                        <a:t>Political maps show human boundaries and features; physical maps show physical boundaries and features (Y3)</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Historical significance</a:t>
                      </a:r>
                      <a:r>
                        <a:rPr lang="en-US" sz="840" b="0">
                          <a:solidFill>
                            <a:schemeClr val="bg1"/>
                          </a:solidFill>
                          <a:latin typeface="Roboto" panose="02000000000000000000" pitchFamily="2" charset="0"/>
                          <a:ea typeface="Roboto" panose="02000000000000000000" pitchFamily="2" charset="0"/>
                        </a:rPr>
                        <a:t>: Historians choose to study people or events from the past  because they were important to people at the time and/or are remembered today (Y2)</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Chronology</a:t>
                      </a:r>
                      <a:r>
                        <a:rPr lang="en-US" sz="840" b="0">
                          <a:solidFill>
                            <a:schemeClr val="bg1"/>
                          </a:solidFill>
                          <a:latin typeface="Roboto" panose="02000000000000000000" pitchFamily="2" charset="0"/>
                          <a:ea typeface="Roboto" panose="02000000000000000000" pitchFamily="2" charset="0"/>
                        </a:rPr>
                        <a:t>: Use vocabulary like decade and century (Y3 Sum)</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Chronology</a:t>
                      </a:r>
                      <a:r>
                        <a:rPr lang="en-US" sz="840" b="0">
                          <a:solidFill>
                            <a:schemeClr val="bg1"/>
                          </a:solidFill>
                          <a:latin typeface="Roboto" panose="02000000000000000000" pitchFamily="2" charset="0"/>
                          <a:ea typeface="Roboto" panose="02000000000000000000" pitchFamily="2" charset="0"/>
                        </a:rPr>
                        <a:t>: Describe historical periods and times using dates [AD only] and as a given number of years ago (Y4 </a:t>
                      </a:r>
                      <a:r>
                        <a:rPr lang="en-US" sz="840" b="0" err="1">
                          <a:solidFill>
                            <a:schemeClr val="bg1"/>
                          </a:solidFill>
                          <a:latin typeface="Roboto" panose="02000000000000000000" pitchFamily="2" charset="0"/>
                          <a:ea typeface="Roboto" panose="02000000000000000000" pitchFamily="2" charset="0"/>
                        </a:rPr>
                        <a:t>Aut</a:t>
                      </a:r>
                      <a:r>
                        <a:rPr lang="en-US" sz="840" b="0">
                          <a:solidFill>
                            <a:schemeClr val="bg1"/>
                          </a:solidFill>
                          <a:latin typeface="Roboto" panose="02000000000000000000" pitchFamily="2" charset="0"/>
                          <a:ea typeface="Roboto" panose="02000000000000000000" pitchFamily="2" charset="0"/>
                        </a:rPr>
                        <a:t>)</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Historical significance</a:t>
                      </a:r>
                      <a:r>
                        <a:rPr lang="en-US" sz="840" b="0">
                          <a:solidFill>
                            <a:schemeClr val="bg1"/>
                          </a:solidFill>
                          <a:latin typeface="Roboto" panose="02000000000000000000" pitchFamily="2" charset="0"/>
                          <a:ea typeface="Roboto" panose="02000000000000000000" pitchFamily="2" charset="0"/>
                        </a:rPr>
                        <a:t>: Historians can set their own criteria for what they consider to be significant, and why it should be studied</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Historical evidence</a:t>
                      </a:r>
                      <a:r>
                        <a:rPr lang="en-US" sz="840" b="0">
                          <a:solidFill>
                            <a:schemeClr val="bg1"/>
                          </a:solidFill>
                          <a:latin typeface="Roboto" panose="02000000000000000000" pitchFamily="2" charset="0"/>
                          <a:ea typeface="Roboto" panose="02000000000000000000" pitchFamily="2" charset="0"/>
                        </a:rPr>
                        <a:t>: Political maps have changed over time</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Chronology</a:t>
                      </a:r>
                      <a:r>
                        <a:rPr lang="en-US" sz="840" b="0">
                          <a:solidFill>
                            <a:schemeClr val="bg1"/>
                          </a:solidFill>
                          <a:latin typeface="Roboto" panose="02000000000000000000" pitchFamily="2" charset="0"/>
                          <a:ea typeface="Roboto" panose="02000000000000000000" pitchFamily="2" charset="0"/>
                        </a:rPr>
                        <a:t>: Convert between a year and a century</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Historical significance</a:t>
                      </a:r>
                      <a:r>
                        <a:rPr lang="en-US" sz="840" b="0" dirty="0">
                          <a:solidFill>
                            <a:schemeClr val="bg1"/>
                          </a:solidFill>
                          <a:latin typeface="Roboto" panose="02000000000000000000" pitchFamily="2" charset="0"/>
                          <a:ea typeface="Roboto" panose="02000000000000000000" pitchFamily="2" charset="0"/>
                        </a:rPr>
                        <a:t>: The past is everything that has happened to everyone, but we only learn about some parts in history. The rest is known as silence (Y5 Sum)</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Chronology</a:t>
                      </a:r>
                      <a:r>
                        <a:rPr lang="en-US" sz="840" b="0" dirty="0">
                          <a:solidFill>
                            <a:schemeClr val="bg1"/>
                          </a:solidFill>
                          <a:latin typeface="Roboto" panose="02000000000000000000" pitchFamily="2" charset="0"/>
                          <a:ea typeface="Roboto" panose="02000000000000000000" pitchFamily="2" charset="0"/>
                        </a:rPr>
                        <a:t>: </a:t>
                      </a:r>
                      <a:r>
                        <a:rPr lang="en-US" sz="840" b="0" dirty="0" err="1">
                          <a:solidFill>
                            <a:schemeClr val="bg1"/>
                          </a:solidFill>
                          <a:latin typeface="Roboto" panose="02000000000000000000" pitchFamily="2" charset="0"/>
                          <a:ea typeface="Roboto" panose="02000000000000000000" pitchFamily="2" charset="0"/>
                        </a:rPr>
                        <a:t>Recognise</a:t>
                      </a:r>
                      <a:r>
                        <a:rPr lang="en-US" sz="840" b="0" dirty="0">
                          <a:solidFill>
                            <a:schemeClr val="bg1"/>
                          </a:solidFill>
                          <a:latin typeface="Roboto" panose="02000000000000000000" pitchFamily="2" charset="0"/>
                          <a:ea typeface="Roboto" panose="02000000000000000000" pitchFamily="2" charset="0"/>
                        </a:rPr>
                        <a:t> and use AD/BC and BCE/CE accurately (Y5 </a:t>
                      </a:r>
                      <a:r>
                        <a:rPr lang="en-US" sz="840" b="0" dirty="0" err="1">
                          <a:solidFill>
                            <a:schemeClr val="bg1"/>
                          </a:solidFill>
                          <a:latin typeface="Roboto" panose="02000000000000000000" pitchFamily="2" charset="0"/>
                          <a:ea typeface="Roboto" panose="02000000000000000000" pitchFamily="2" charset="0"/>
                        </a:rPr>
                        <a:t>Aut</a:t>
                      </a:r>
                      <a:r>
                        <a:rPr lang="en-US" sz="840" b="0" dirty="0">
                          <a:solidFill>
                            <a:schemeClr val="bg1"/>
                          </a:solidFill>
                          <a:latin typeface="Roboto" panose="02000000000000000000" pitchFamily="2" charset="0"/>
                          <a:ea typeface="Roboto" panose="02000000000000000000" pitchFamily="2" charset="0"/>
                        </a:rPr>
                        <a:t>)</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bl>
          </a:graphicData>
        </a:graphic>
      </p:graphicFrame>
    </p:spTree>
    <p:extLst>
      <p:ext uri="{BB962C8B-B14F-4D97-AF65-F5344CB8AC3E}">
        <p14:creationId xmlns:p14="http://schemas.microsoft.com/office/powerpoint/2010/main" val="2739407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a:t>Year 4: Spring</a:t>
            </a:r>
            <a:endParaRPr lang="en-GB"/>
          </a:p>
        </p:txBody>
      </p:sp>
      <p:sp>
        <p:nvSpPr>
          <p:cNvPr id="4" name="Text Placeholder 3">
            <a:extLst>
              <a:ext uri="{FF2B5EF4-FFF2-40B4-BE49-F238E27FC236}">
                <a16:creationId xmlns:a16="http://schemas.microsoft.com/office/drawing/2014/main" id="{50C77441-693C-44CD-BF9D-C9CF21ECF127}"/>
              </a:ext>
            </a:extLst>
          </p:cNvPr>
          <p:cNvSpPr>
            <a:spLocks noGrp="1"/>
          </p:cNvSpPr>
          <p:nvPr>
            <p:ph type="body" sz="quarter" idx="11"/>
          </p:nvPr>
        </p:nvSpPr>
        <p:spPr/>
        <p:txBody>
          <a:bodyPr/>
          <a:lstStyle/>
          <a:p>
            <a:r>
              <a:rPr lang="en-US"/>
              <a:t>Year 4: Spring</a:t>
            </a:r>
            <a:endParaRPr lang="en-GB"/>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3413760"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noFill/>
                </a:ln>
                <a:solidFill>
                  <a:schemeClr val="accent1"/>
                </a:solidFill>
                <a:latin typeface="United Curriculum" pitchFamily="2" charset="0"/>
              </a:rPr>
              <a:t>Asian History: </a:t>
            </a:r>
            <a:r>
              <a:rPr lang="en-US" sz="1600">
                <a:ln w="12700">
                  <a:solidFill>
                    <a:schemeClr val="accent1"/>
                  </a:solidFill>
                </a:ln>
                <a:solidFill>
                  <a:schemeClr val="accent1"/>
                </a:solidFill>
                <a:latin typeface="United Curriculum" pitchFamily="2" charset="0"/>
              </a:rPr>
              <a:t>Early Islamic Civilisation</a:t>
            </a:r>
            <a:endParaRPr lang="en-GB" sz="1600">
              <a:ln w="12700">
                <a:solidFill>
                  <a:schemeClr val="accent1"/>
                </a:solidFill>
              </a:ln>
              <a:solidFill>
                <a:schemeClr val="accent1"/>
              </a:solidFill>
              <a:latin typeface="United Curriculum" pitchFamily="2" charset="0"/>
            </a:endParaRPr>
          </a:p>
        </p:txBody>
      </p:sp>
      <p:graphicFrame>
        <p:nvGraphicFramePr>
          <p:cNvPr id="6" name="Table 25">
            <a:extLst>
              <a:ext uri="{FF2B5EF4-FFF2-40B4-BE49-F238E27FC236}">
                <a16:creationId xmlns:a16="http://schemas.microsoft.com/office/drawing/2014/main" id="{AECDFBA3-AEAE-4557-8534-5DE0C00BC5D7}"/>
              </a:ext>
            </a:extLst>
          </p:cNvPr>
          <p:cNvGraphicFramePr>
            <a:graphicFrameLocks noGrp="1"/>
          </p:cNvGraphicFramePr>
          <p:nvPr>
            <p:extLst>
              <p:ext uri="{D42A27DB-BD31-4B8C-83A1-F6EECF244321}">
                <p14:modId xmlns:p14="http://schemas.microsoft.com/office/powerpoint/2010/main" val="2277874862"/>
              </p:ext>
            </p:extLst>
          </p:nvPr>
        </p:nvGraphicFramePr>
        <p:xfrm>
          <a:off x="232410" y="825688"/>
          <a:ext cx="9180000" cy="3544475"/>
        </p:xfrm>
        <a:graphic>
          <a:graphicData uri="http://schemas.openxmlformats.org/drawingml/2006/table">
            <a:tbl>
              <a:tblPr firstRow="1" bandRow="1">
                <a:tableStyleId>{5940675A-B579-460E-94D1-54222C63F5DA}</a:tableStyleId>
              </a:tblPr>
              <a:tblGrid>
                <a:gridCol w="321043">
                  <a:extLst>
                    <a:ext uri="{9D8B030D-6E8A-4147-A177-3AD203B41FA5}">
                      <a16:colId xmlns:a16="http://schemas.microsoft.com/office/drawing/2014/main" val="1014669821"/>
                    </a:ext>
                  </a:extLst>
                </a:gridCol>
                <a:gridCol w="2887579">
                  <a:extLst>
                    <a:ext uri="{9D8B030D-6E8A-4147-A177-3AD203B41FA5}">
                      <a16:colId xmlns:a16="http://schemas.microsoft.com/office/drawing/2014/main" val="247776695"/>
                    </a:ext>
                  </a:extLst>
                </a:gridCol>
                <a:gridCol w="4343400">
                  <a:extLst>
                    <a:ext uri="{9D8B030D-6E8A-4147-A177-3AD203B41FA5}">
                      <a16:colId xmlns:a16="http://schemas.microsoft.com/office/drawing/2014/main" val="3380293508"/>
                    </a:ext>
                  </a:extLst>
                </a:gridCol>
                <a:gridCol w="1627978">
                  <a:extLst>
                    <a:ext uri="{9D8B030D-6E8A-4147-A177-3AD203B41FA5}">
                      <a16:colId xmlns:a16="http://schemas.microsoft.com/office/drawing/2014/main" val="2902844172"/>
                    </a:ext>
                  </a:extLst>
                </a:gridCol>
              </a:tblGrid>
              <a:tr h="570112">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6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297436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4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Power, empire &amp; democracy: </a:t>
                      </a:r>
                      <a:r>
                        <a:rPr lang="en-GB" sz="84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People get their power in different ways. For example, some are powerful because they have divine status, i.e. seen as half man or half god; some are rich; some have powerful armies (Y3 Sum)</a:t>
                      </a:r>
                      <a:endParaRPr lang="en-US" sz="840" b="0" dirty="0">
                        <a:solidFill>
                          <a:schemeClr val="bg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Power, empire &amp; democracy: </a:t>
                      </a:r>
                      <a:r>
                        <a:rPr lang="en-US" sz="840" b="0" dirty="0">
                          <a:solidFill>
                            <a:schemeClr val="bg1"/>
                          </a:solidFill>
                          <a:latin typeface="Roboto" panose="02000000000000000000" pitchFamily="2" charset="0"/>
                          <a:ea typeface="Roboto" panose="02000000000000000000" pitchFamily="2" charset="0"/>
                        </a:rPr>
                        <a:t>Empires are large areas of land that are controlled by one person or group of people (Y3 </a:t>
                      </a:r>
                      <a:r>
                        <a:rPr lang="en-US" sz="840" b="0" dirty="0" err="1">
                          <a:solidFill>
                            <a:schemeClr val="bg1"/>
                          </a:solidFill>
                          <a:latin typeface="Roboto" panose="02000000000000000000" pitchFamily="2" charset="0"/>
                          <a:ea typeface="Roboto" panose="02000000000000000000" pitchFamily="2" charset="0"/>
                        </a:rPr>
                        <a:t>Spr</a:t>
                      </a:r>
                      <a:r>
                        <a:rPr lang="en-US" sz="840" b="0" dirty="0">
                          <a:solidFill>
                            <a:schemeClr val="bg1"/>
                          </a:solidFill>
                          <a:latin typeface="Roboto" panose="02000000000000000000" pitchFamily="2" charset="0"/>
                          <a:ea typeface="Roboto" panose="02000000000000000000" pitchFamily="2" charset="0"/>
                        </a:rPr>
                        <a:t>)</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Quest for knowledge</a:t>
                      </a:r>
                      <a:r>
                        <a:rPr lang="en-US" sz="840" b="0" dirty="0">
                          <a:solidFill>
                            <a:schemeClr val="bg1"/>
                          </a:solidFill>
                          <a:latin typeface="Roboto" panose="02000000000000000000" pitchFamily="2" charset="0"/>
                          <a:ea typeface="Roboto" panose="02000000000000000000" pitchFamily="2" charset="0"/>
                        </a:rPr>
                        <a:t>: Different </a:t>
                      </a:r>
                      <a:r>
                        <a:rPr lang="en-US" sz="840" b="0" dirty="0" err="1">
                          <a:solidFill>
                            <a:schemeClr val="bg1"/>
                          </a:solidFill>
                          <a:latin typeface="Roboto" panose="02000000000000000000" pitchFamily="2" charset="0"/>
                          <a:ea typeface="Roboto" panose="02000000000000000000" pitchFamily="2" charset="0"/>
                        </a:rPr>
                        <a:t>civilisations</a:t>
                      </a:r>
                      <a:r>
                        <a:rPr lang="en-US" sz="840" b="0" dirty="0">
                          <a:solidFill>
                            <a:schemeClr val="bg1"/>
                          </a:solidFill>
                          <a:latin typeface="Roboto" panose="02000000000000000000" pitchFamily="2" charset="0"/>
                          <a:ea typeface="Roboto" panose="02000000000000000000" pitchFamily="2" charset="0"/>
                        </a:rPr>
                        <a:t> across the world developed similar knowledge independently (Y4 </a:t>
                      </a:r>
                      <a:r>
                        <a:rPr lang="en-US" sz="840" b="0" dirty="0" err="1">
                          <a:solidFill>
                            <a:schemeClr val="bg1"/>
                          </a:solidFill>
                          <a:latin typeface="Roboto" panose="02000000000000000000" pitchFamily="2" charset="0"/>
                          <a:ea typeface="Roboto" panose="02000000000000000000" pitchFamily="2" charset="0"/>
                        </a:rPr>
                        <a:t>Aut</a:t>
                      </a:r>
                      <a:r>
                        <a:rPr lang="en-US" sz="840" b="0" dirty="0">
                          <a:solidFill>
                            <a:schemeClr val="bg1"/>
                          </a:solidFill>
                          <a:latin typeface="Roboto" panose="02000000000000000000" pitchFamily="2" charset="0"/>
                          <a:ea typeface="Roboto" panose="02000000000000000000" pitchFamily="2" charset="0"/>
                        </a:rPr>
                        <a:t>)</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Community &amp; family:</a:t>
                      </a:r>
                      <a:r>
                        <a:rPr lang="en-US" sz="840" b="0" dirty="0">
                          <a:solidFill>
                            <a:schemeClr val="bg1"/>
                          </a:solidFill>
                          <a:latin typeface="Roboto" panose="02000000000000000000" pitchFamily="2" charset="0"/>
                          <a:ea typeface="Roboto" panose="02000000000000000000" pitchFamily="2" charset="0"/>
                        </a:rPr>
                        <a:t> In communities in history, different people often had very defined roles (Y3 </a:t>
                      </a:r>
                      <a:r>
                        <a:rPr lang="en-US" sz="840" b="0" dirty="0" err="1">
                          <a:solidFill>
                            <a:schemeClr val="bg1"/>
                          </a:solidFill>
                          <a:latin typeface="Roboto" panose="02000000000000000000" pitchFamily="2" charset="0"/>
                          <a:ea typeface="Roboto" panose="02000000000000000000" pitchFamily="2" charset="0"/>
                        </a:rPr>
                        <a:t>Aut</a:t>
                      </a:r>
                      <a:r>
                        <a:rPr lang="en-US" sz="840" b="0" dirty="0">
                          <a:solidFill>
                            <a:schemeClr val="bg1"/>
                          </a:solidFill>
                          <a:latin typeface="Roboto" panose="02000000000000000000" pitchFamily="2" charset="0"/>
                          <a:ea typeface="Roboto" panose="02000000000000000000" pitchFamily="2" charset="0"/>
                        </a:rPr>
                        <a:t>)</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Community &amp; family: </a:t>
                      </a:r>
                      <a:r>
                        <a:rPr lang="en-US" sz="840" b="0" dirty="0">
                          <a:solidFill>
                            <a:schemeClr val="bg1"/>
                          </a:solidFill>
                          <a:latin typeface="Roboto" panose="02000000000000000000" pitchFamily="2" charset="0"/>
                          <a:ea typeface="Roboto" panose="02000000000000000000" pitchFamily="2" charset="0"/>
                        </a:rPr>
                        <a:t>There are many factors which can cause communities to change over time (Y3 Sut)</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Power, empire &amp; democracy: </a:t>
                      </a:r>
                      <a:r>
                        <a:rPr lang="en-US" sz="840" b="0">
                          <a:solidFill>
                            <a:schemeClr val="bg1"/>
                          </a:solidFill>
                          <a:latin typeface="Roboto" panose="02000000000000000000" pitchFamily="2" charset="0"/>
                          <a:ea typeface="Roboto" panose="02000000000000000000" pitchFamily="2" charset="0"/>
                        </a:rPr>
                        <a:t>Empires grow and shrink as the power of its leader changes.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Quest for knowledge: </a:t>
                      </a:r>
                      <a:r>
                        <a:rPr lang="en-US" sz="840" b="0">
                          <a:solidFill>
                            <a:schemeClr val="bg1"/>
                          </a:solidFill>
                          <a:latin typeface="Roboto" panose="02000000000000000000" pitchFamily="2" charset="0"/>
                          <a:ea typeface="Roboto" panose="02000000000000000000" pitchFamily="2" charset="0"/>
                        </a:rPr>
                        <a:t>Knowledge was developed and shared across different civilisations across many continents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Quest for knowledge: </a:t>
                      </a:r>
                      <a:r>
                        <a:rPr lang="en-US" sz="840" b="0">
                          <a:solidFill>
                            <a:schemeClr val="bg1"/>
                          </a:solidFill>
                          <a:latin typeface="Roboto" panose="02000000000000000000" pitchFamily="2" charset="0"/>
                          <a:ea typeface="Roboto" panose="02000000000000000000" pitchFamily="2" charset="0"/>
                        </a:rPr>
                        <a:t>Sometimes a political leader is also a religious leader</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Quest for knowledge: </a:t>
                      </a:r>
                      <a:r>
                        <a:rPr lang="en-US" sz="840" b="0">
                          <a:solidFill>
                            <a:schemeClr val="bg1"/>
                          </a:solidFill>
                          <a:latin typeface="Roboto" panose="02000000000000000000" pitchFamily="2" charset="0"/>
                          <a:ea typeface="Roboto" panose="02000000000000000000" pitchFamily="2" charset="0"/>
                        </a:rPr>
                        <a:t>Different civilisations place different values on knowledge and scientific development than others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Community &amp; family: </a:t>
                      </a:r>
                      <a:r>
                        <a:rPr lang="en-US" sz="840" b="0">
                          <a:solidFill>
                            <a:schemeClr val="bg1"/>
                          </a:solidFill>
                          <a:latin typeface="Roboto" panose="02000000000000000000" pitchFamily="2" charset="0"/>
                          <a:ea typeface="Roboto" panose="02000000000000000000" pitchFamily="2" charset="0"/>
                        </a:rPr>
                        <a:t>Communities can be brought together by geographical location, or by a shared identity</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Community &amp; family: </a:t>
                      </a:r>
                      <a:r>
                        <a:rPr lang="en-US" sz="840" b="0">
                          <a:solidFill>
                            <a:schemeClr val="bg1"/>
                          </a:solidFill>
                          <a:latin typeface="Roboto" panose="02000000000000000000" pitchFamily="2" charset="0"/>
                          <a:ea typeface="Roboto" panose="02000000000000000000" pitchFamily="2" charset="0"/>
                        </a:rPr>
                        <a:t>Trade can impact what a community looks like</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Community &amp; family: </a:t>
                      </a:r>
                      <a:r>
                        <a:rPr lang="en-US" sz="840" b="0">
                          <a:solidFill>
                            <a:schemeClr val="bg1"/>
                          </a:solidFill>
                          <a:latin typeface="Roboto" panose="02000000000000000000" pitchFamily="2" charset="0"/>
                          <a:ea typeface="Roboto" panose="02000000000000000000" pitchFamily="2" charset="0"/>
                        </a:rPr>
                        <a:t>At some points in history the education of children has been highly valued</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840" b="0">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Quest for knowledge: </a:t>
                      </a:r>
                      <a:r>
                        <a:rPr lang="en-US" sz="840" b="0" dirty="0">
                          <a:solidFill>
                            <a:schemeClr val="bg1"/>
                          </a:solidFill>
                          <a:latin typeface="Roboto" panose="02000000000000000000" pitchFamily="2" charset="0"/>
                          <a:ea typeface="Roboto" panose="02000000000000000000" pitchFamily="2" charset="0"/>
                        </a:rPr>
                        <a:t>Different </a:t>
                      </a:r>
                      <a:r>
                        <a:rPr lang="en-US" sz="840" b="0" dirty="0" err="1">
                          <a:solidFill>
                            <a:schemeClr val="bg1"/>
                          </a:solidFill>
                          <a:latin typeface="Roboto" panose="02000000000000000000" pitchFamily="2" charset="0"/>
                          <a:ea typeface="Roboto" panose="02000000000000000000" pitchFamily="2" charset="0"/>
                        </a:rPr>
                        <a:t>civilisations</a:t>
                      </a:r>
                      <a:r>
                        <a:rPr lang="en-US" sz="840" b="0" dirty="0">
                          <a:solidFill>
                            <a:schemeClr val="bg1"/>
                          </a:solidFill>
                          <a:latin typeface="Roboto" panose="02000000000000000000" pitchFamily="2" charset="0"/>
                          <a:ea typeface="Roboto" panose="02000000000000000000" pitchFamily="2" charset="0"/>
                        </a:rPr>
                        <a:t> take different valid approaches to knowledge. Western science and the emphasis on the scientific method is not the dominant approach everywhere in the world (Y5 Sum)</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Community &amp; family: </a:t>
                      </a:r>
                      <a:r>
                        <a:rPr lang="en-US" sz="840" b="0" dirty="0">
                          <a:solidFill>
                            <a:schemeClr val="bg1"/>
                          </a:solidFill>
                          <a:latin typeface="Roboto" panose="02000000000000000000" pitchFamily="2" charset="0"/>
                          <a:ea typeface="Roboto" panose="02000000000000000000" pitchFamily="2" charset="0"/>
                        </a:rPr>
                        <a:t>At some points in history children have been expected to contribute to daily life in their community (Y6)</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34245970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dirty="0"/>
              <a:t>Year 3/4: Cycle B Summer</a:t>
            </a:r>
            <a:endParaRPr lang="en-GB" dirty="0"/>
          </a:p>
        </p:txBody>
      </p:sp>
      <p:sp>
        <p:nvSpPr>
          <p:cNvPr id="4" name="Text Placeholder 3">
            <a:extLst>
              <a:ext uri="{FF2B5EF4-FFF2-40B4-BE49-F238E27FC236}">
                <a16:creationId xmlns:a16="http://schemas.microsoft.com/office/drawing/2014/main" id="{50C77441-693C-44CD-BF9D-C9CF21ECF127}"/>
              </a:ext>
            </a:extLst>
          </p:cNvPr>
          <p:cNvSpPr>
            <a:spLocks noGrp="1"/>
          </p:cNvSpPr>
          <p:nvPr>
            <p:ph type="body" sz="quarter" idx="11"/>
          </p:nvPr>
        </p:nvSpPr>
        <p:spPr/>
        <p:txBody>
          <a:bodyPr/>
          <a:lstStyle/>
          <a:p>
            <a:r>
              <a:rPr lang="en-US"/>
              <a:t>Year 4: Summer</a:t>
            </a:r>
            <a:endParaRPr lang="en-GB"/>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5002961"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dirty="0">
                <a:ln w="12700">
                  <a:noFill/>
                </a:ln>
                <a:solidFill>
                  <a:schemeClr val="accent1"/>
                </a:solidFill>
                <a:latin typeface="United Curriculum" pitchFamily="2" charset="0"/>
              </a:rPr>
              <a:t>European History:</a:t>
            </a:r>
            <a:r>
              <a:rPr lang="en-US" sz="1600" dirty="0">
                <a:ln w="12700">
                  <a:solidFill>
                    <a:schemeClr val="accent1"/>
                  </a:solidFill>
                </a:ln>
                <a:solidFill>
                  <a:schemeClr val="accent1"/>
                </a:solidFill>
                <a:latin typeface="United Curriculum" pitchFamily="2" charset="0"/>
              </a:rPr>
              <a:t> Mining in Cornwall</a:t>
            </a:r>
            <a:endParaRPr lang="en-GB" sz="1600" dirty="0">
              <a:ln w="12700">
                <a:solidFill>
                  <a:schemeClr val="accent1"/>
                </a:solidFill>
              </a:ln>
              <a:solidFill>
                <a:schemeClr val="accent1"/>
              </a:solidFill>
              <a:latin typeface="United Curriculum" pitchFamily="2" charset="0"/>
            </a:endParaRPr>
          </a:p>
        </p:txBody>
      </p:sp>
      <p:graphicFrame>
        <p:nvGraphicFramePr>
          <p:cNvPr id="6" name="Table 25">
            <a:extLst>
              <a:ext uri="{FF2B5EF4-FFF2-40B4-BE49-F238E27FC236}">
                <a16:creationId xmlns:a16="http://schemas.microsoft.com/office/drawing/2014/main" id="{AECDFBA3-AEAE-4557-8534-5DE0C00BC5D7}"/>
              </a:ext>
            </a:extLst>
          </p:cNvPr>
          <p:cNvGraphicFramePr>
            <a:graphicFrameLocks noGrp="1"/>
          </p:cNvGraphicFramePr>
          <p:nvPr>
            <p:extLst>
              <p:ext uri="{D42A27DB-BD31-4B8C-83A1-F6EECF244321}">
                <p14:modId xmlns:p14="http://schemas.microsoft.com/office/powerpoint/2010/main" val="896103101"/>
              </p:ext>
            </p:extLst>
          </p:nvPr>
        </p:nvGraphicFramePr>
        <p:xfrm>
          <a:off x="232410" y="908814"/>
          <a:ext cx="9180000" cy="4859721"/>
        </p:xfrm>
        <a:graphic>
          <a:graphicData uri="http://schemas.openxmlformats.org/drawingml/2006/table">
            <a:tbl>
              <a:tblPr firstRow="1" bandRow="1">
                <a:tableStyleId>{5940675A-B579-460E-94D1-54222C63F5DA}</a:tableStyleId>
              </a:tblPr>
              <a:tblGrid>
                <a:gridCol w="216000">
                  <a:extLst>
                    <a:ext uri="{9D8B030D-6E8A-4147-A177-3AD203B41FA5}">
                      <a16:colId xmlns:a16="http://schemas.microsoft.com/office/drawing/2014/main" val="1014669821"/>
                    </a:ext>
                  </a:extLst>
                </a:gridCol>
                <a:gridCol w="4094093">
                  <a:extLst>
                    <a:ext uri="{9D8B030D-6E8A-4147-A177-3AD203B41FA5}">
                      <a16:colId xmlns:a16="http://schemas.microsoft.com/office/drawing/2014/main" val="247776695"/>
                    </a:ext>
                  </a:extLst>
                </a:gridCol>
                <a:gridCol w="2467897">
                  <a:extLst>
                    <a:ext uri="{9D8B030D-6E8A-4147-A177-3AD203B41FA5}">
                      <a16:colId xmlns:a16="http://schemas.microsoft.com/office/drawing/2014/main" val="3380293508"/>
                    </a:ext>
                  </a:extLst>
                </a:gridCol>
                <a:gridCol w="2402010">
                  <a:extLst>
                    <a:ext uri="{9D8B030D-6E8A-4147-A177-3AD203B41FA5}">
                      <a16:colId xmlns:a16="http://schemas.microsoft.com/office/drawing/2014/main" val="2902844172"/>
                    </a:ext>
                  </a:extLst>
                </a:gridCol>
              </a:tblGrid>
              <a:tr h="216000">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6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90660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Steam was a pivotal invention which ensure rapid progression in the mining industry</a:t>
                      </a:r>
                    </a:p>
                    <a:p>
                      <a:pPr marL="0" indent="0">
                        <a:spcAft>
                          <a:spcPts val="200"/>
                        </a:spcAft>
                        <a:buFont typeface="Arial" panose="020B0604020202020204" pitchFamily="34" charset="0"/>
                        <a:buNone/>
                      </a:pPr>
                      <a:endParaRPr lang="en-US" sz="900" dirty="0">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See launchpad</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171450" lvl="0" indent="-171450">
                        <a:buFont typeface="Arial" panose="020B0604020202020204" pitchFamily="34" charset="0"/>
                        <a:buChar char="•"/>
                      </a:pPr>
                      <a:r>
                        <a:rPr lang="en-GB" sz="900" b="0" i="0" u="none" strike="noStrike" noProof="0">
                          <a:solidFill>
                            <a:schemeClr val="bg1"/>
                          </a:solidFill>
                          <a:latin typeface="Roboto"/>
                        </a:rPr>
                        <a:t>A local history study, to consider the locality across different periods, including case studies of people, such as individuals like soldiers , suffragettes, or places, like a cathedral, castle, battlefield. (KS3)</a:t>
                      </a:r>
                      <a:endParaRPr lang="en-US" sz="900" b="0" i="0">
                        <a:solidFill>
                          <a:schemeClr val="bg1"/>
                        </a:solidFill>
                        <a:latin typeface="Roboto"/>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133471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Disciplinary and 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significance</a:t>
                      </a:r>
                      <a:r>
                        <a:rPr lang="en-US" sz="900" b="0" dirty="0">
                          <a:solidFill>
                            <a:schemeClr val="bg1"/>
                          </a:solidFill>
                          <a:latin typeface="Roboto" panose="02000000000000000000" pitchFamily="2" charset="0"/>
                          <a:ea typeface="Roboto" panose="02000000000000000000" pitchFamily="2" charset="0"/>
                        </a:rPr>
                        <a:t>: Historians choose to study people or events in the past because they resulted in change (Y1/2)</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significance</a:t>
                      </a:r>
                      <a:r>
                        <a:rPr lang="en-US" sz="900" b="0" dirty="0">
                          <a:solidFill>
                            <a:schemeClr val="bg1"/>
                          </a:solidFill>
                          <a:latin typeface="Roboto" panose="02000000000000000000" pitchFamily="2" charset="0"/>
                          <a:ea typeface="Roboto" panose="02000000000000000000" pitchFamily="2" charset="0"/>
                        </a:rPr>
                        <a:t>: Historians choose to study people or events from the past because they were important to people at the time and/or are remembered today (Y1/2)</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significance</a:t>
                      </a:r>
                      <a:r>
                        <a:rPr lang="en-US" sz="900" b="0" dirty="0">
                          <a:solidFill>
                            <a:schemeClr val="bg1"/>
                          </a:solidFill>
                          <a:latin typeface="Roboto" panose="02000000000000000000" pitchFamily="2" charset="0"/>
                          <a:ea typeface="Roboto" panose="02000000000000000000" pitchFamily="2" charset="0"/>
                        </a:rPr>
                        <a:t>: Historians can set their own criteria for what they consider to be significant, and why it should be studied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Similarity &amp; difference</a:t>
                      </a:r>
                      <a:r>
                        <a:rPr lang="en-US" sz="900" b="0" dirty="0">
                          <a:solidFill>
                            <a:schemeClr val="bg1"/>
                          </a:solidFill>
                          <a:latin typeface="Roboto" panose="02000000000000000000" pitchFamily="2" charset="0"/>
                          <a:ea typeface="Roboto" panose="02000000000000000000" pitchFamily="2" charset="0"/>
                        </a:rPr>
                        <a:t>: Historians sometimes group people together to make explanations easier, but every individual in the past had similar and different experiences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evidence:</a:t>
                      </a:r>
                      <a:r>
                        <a:rPr lang="en-US" sz="900" b="0" dirty="0">
                          <a:solidFill>
                            <a:schemeClr val="bg1"/>
                          </a:solidFill>
                          <a:latin typeface="Roboto" panose="02000000000000000000" pitchFamily="2" charset="0"/>
                          <a:ea typeface="Roboto" panose="02000000000000000000" pitchFamily="2" charset="0"/>
                        </a:rPr>
                        <a:t> Primary sources are sources that were created by someone who experienced the event firsthand. Secondary sources are about primary sources (Y1/2)</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evidence</a:t>
                      </a:r>
                      <a:r>
                        <a:rPr lang="en-US" sz="900" b="0" dirty="0">
                          <a:solidFill>
                            <a:schemeClr val="bg1"/>
                          </a:solidFill>
                          <a:latin typeface="Roboto" panose="02000000000000000000" pitchFamily="2" charset="0"/>
                          <a:ea typeface="Roboto" panose="02000000000000000000" pitchFamily="2" charset="0"/>
                        </a:rPr>
                        <a:t>: Sources do not always provide an objective account of what happened in history; historians need to consider the author and purpose and </a:t>
                      </a:r>
                      <a:r>
                        <a:rPr lang="en-US" sz="900" b="0" dirty="0" err="1">
                          <a:solidFill>
                            <a:schemeClr val="bg1"/>
                          </a:solidFill>
                          <a:latin typeface="Roboto" panose="02000000000000000000" pitchFamily="2" charset="0"/>
                          <a:ea typeface="Roboto" panose="02000000000000000000" pitchFamily="2" charset="0"/>
                        </a:rPr>
                        <a:t>analyse</a:t>
                      </a:r>
                      <a:r>
                        <a:rPr lang="en-US" sz="900" b="0" dirty="0">
                          <a:solidFill>
                            <a:schemeClr val="bg1"/>
                          </a:solidFill>
                          <a:latin typeface="Roboto" panose="02000000000000000000" pitchFamily="2" charset="0"/>
                          <a:ea typeface="Roboto" panose="02000000000000000000" pitchFamily="2" charset="0"/>
                        </a:rPr>
                        <a:t> it critically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Chronology</a:t>
                      </a:r>
                      <a:r>
                        <a:rPr lang="en-US" sz="900" b="0" dirty="0">
                          <a:solidFill>
                            <a:schemeClr val="bg1"/>
                          </a:solidFill>
                          <a:latin typeface="Roboto" panose="02000000000000000000" pitchFamily="2" charset="0"/>
                          <a:ea typeface="Roboto" panose="02000000000000000000" pitchFamily="2" charset="0"/>
                        </a:rPr>
                        <a:t>: Place a small selection of sources in order, from most to least recent (Y1/2)</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Chronology</a:t>
                      </a:r>
                      <a:r>
                        <a:rPr lang="en-US" sz="900" b="0" dirty="0">
                          <a:solidFill>
                            <a:schemeClr val="bg1"/>
                          </a:solidFill>
                          <a:latin typeface="Roboto" panose="02000000000000000000" pitchFamily="2" charset="0"/>
                          <a:ea typeface="Roboto" panose="02000000000000000000" pitchFamily="2" charset="0"/>
                        </a:rPr>
                        <a:t>: Describe historical periods and times using dates [AD only] and as a given number of years ago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Chronology</a:t>
                      </a:r>
                      <a:r>
                        <a:rPr lang="en-US" sz="900" b="0" dirty="0">
                          <a:solidFill>
                            <a:schemeClr val="bg1"/>
                          </a:solidFill>
                          <a:latin typeface="Roboto" panose="02000000000000000000" pitchFamily="2" charset="0"/>
                          <a:ea typeface="Roboto" panose="02000000000000000000" pitchFamily="2" charset="0"/>
                        </a:rPr>
                        <a:t>: Place dates [AD only] on a timeline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Chronology</a:t>
                      </a:r>
                      <a:r>
                        <a:rPr lang="en-US" sz="900" b="0" dirty="0">
                          <a:solidFill>
                            <a:schemeClr val="bg1"/>
                          </a:solidFill>
                          <a:latin typeface="Roboto" panose="02000000000000000000" pitchFamily="2" charset="0"/>
                          <a:ea typeface="Roboto" panose="02000000000000000000" pitchFamily="2" charset="0"/>
                        </a:rPr>
                        <a:t>: Convert between a year and a century (Y3/4)</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Historical evidence</a:t>
                      </a:r>
                      <a:r>
                        <a:rPr lang="en-US" sz="900" b="0">
                          <a:solidFill>
                            <a:schemeClr val="bg1"/>
                          </a:solidFill>
                          <a:latin typeface="Roboto" panose="02000000000000000000" pitchFamily="2" charset="0"/>
                          <a:ea typeface="Roboto" panose="02000000000000000000" pitchFamily="2" charset="0"/>
                        </a:rPr>
                        <a:t>: Local history archives can be an invaluable source of information for historians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effectLst/>
                          <a:latin typeface="Roboto" panose="02000000000000000000" pitchFamily="2" charset="0"/>
                          <a:ea typeface="Roboto" panose="02000000000000000000" pitchFamily="2" charset="0"/>
                          <a:cs typeface="Times New Roman" panose="02020603050405020304" pitchFamily="18" charset="0"/>
                        </a:rPr>
                        <a:t>Change &amp; continuity: </a:t>
                      </a:r>
                      <a:r>
                        <a:rPr lang="en-US" sz="9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The impact of larger-scale changes can be seen in [my local area]</a:t>
                      </a:r>
                      <a:endParaRPr lang="en-GB" sz="9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1755" indent="-71755" algn="l">
                        <a:lnSpc>
                          <a:spcPct val="100000"/>
                        </a:lnSpc>
                        <a:spcAft>
                          <a:spcPts val="200"/>
                        </a:spcAft>
                        <a:buFont typeface="Arial" panose="020B0604020202020204" pitchFamily="34" charset="0"/>
                        <a:buChar char="•"/>
                      </a:pPr>
                      <a:r>
                        <a:rPr lang="en-US" sz="900" b="1">
                          <a:solidFill>
                            <a:schemeClr val="bg1"/>
                          </a:solidFill>
                          <a:latin typeface="Roboto" panose="02000000000000000000" pitchFamily="2" charset="0"/>
                          <a:ea typeface="Roboto" panose="02000000000000000000" pitchFamily="2" charset="0"/>
                        </a:rPr>
                        <a:t>Historical evidence</a:t>
                      </a:r>
                      <a:r>
                        <a:rPr lang="en-US" sz="900" b="0">
                          <a:solidFill>
                            <a:schemeClr val="bg1"/>
                          </a:solidFill>
                          <a:latin typeface="Roboto" panose="02000000000000000000" pitchFamily="2" charset="0"/>
                          <a:ea typeface="Roboto" panose="02000000000000000000" pitchFamily="2" charset="0"/>
                        </a:rPr>
                        <a:t>: </a:t>
                      </a:r>
                      <a:r>
                        <a:rPr lang="en-US" sz="900" b="0">
                          <a:solidFill>
                            <a:schemeClr val="bg1"/>
                          </a:solidFill>
                          <a:effectLst/>
                          <a:latin typeface="Roboto"/>
                          <a:ea typeface="Roboto"/>
                          <a:cs typeface="Times New Roman"/>
                        </a:rPr>
                        <a:t>There are limits to what historians can learn from any collection of sources </a:t>
                      </a:r>
                      <a:r>
                        <a:rPr lang="en-GB" sz="900" b="0" i="0" u="none" strike="noStrike" noProof="0">
                          <a:solidFill>
                            <a:schemeClr val="bg1"/>
                          </a:solidFill>
                          <a:latin typeface="Roboto"/>
                        </a:rPr>
                        <a:t>(KS3)</a:t>
                      </a:r>
                      <a:endParaRPr lang="en-US" sz="900" b="0">
                        <a:solidFill>
                          <a:schemeClr val="bg1"/>
                        </a:solidFill>
                        <a:effectLst/>
                        <a:latin typeface="Roboto"/>
                        <a:ea typeface="Roboto"/>
                        <a:cs typeface="Times New Roman"/>
                      </a:endParaRPr>
                    </a:p>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Historical evidence</a:t>
                      </a:r>
                      <a:r>
                        <a:rPr lang="en-US" sz="900" b="0">
                          <a:solidFill>
                            <a:schemeClr val="bg1"/>
                          </a:solidFill>
                          <a:latin typeface="Roboto" panose="02000000000000000000" pitchFamily="2" charset="0"/>
                          <a:ea typeface="Roboto" panose="02000000000000000000" pitchFamily="2" charset="0"/>
                        </a:rPr>
                        <a:t>: </a:t>
                      </a:r>
                      <a:r>
                        <a:rPr lang="en-US" sz="900" b="0">
                          <a:solidFill>
                            <a:schemeClr val="bg1"/>
                          </a:solidFill>
                          <a:effectLst/>
                          <a:latin typeface="Roboto"/>
                          <a:ea typeface="Roboto"/>
                          <a:cs typeface="Times New Roman"/>
                        </a:rPr>
                        <a:t>Sources do not provide an objective account of what happened in history </a:t>
                      </a:r>
                      <a:r>
                        <a:rPr lang="en-GB" sz="900" b="0" i="0" u="none" strike="noStrike" noProof="0">
                          <a:solidFill>
                            <a:schemeClr val="bg1"/>
                          </a:solidFill>
                          <a:latin typeface="Roboto"/>
                        </a:rPr>
                        <a:t>(KS3)</a:t>
                      </a:r>
                      <a:endParaRPr lang="en-US" sz="900" b="0">
                        <a:solidFill>
                          <a:schemeClr val="bg1"/>
                        </a:solidFill>
                        <a:effectLst/>
                        <a:latin typeface="Roboto"/>
                        <a:ea typeface="Roboto"/>
                        <a:cs typeface="Times New Roman"/>
                      </a:endParaRPr>
                    </a:p>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Historical evidence</a:t>
                      </a:r>
                      <a:r>
                        <a:rPr lang="en-US" sz="900" b="0">
                          <a:solidFill>
                            <a:schemeClr val="bg1"/>
                          </a:solidFill>
                          <a:latin typeface="Roboto" panose="02000000000000000000" pitchFamily="2" charset="0"/>
                          <a:ea typeface="Roboto" panose="02000000000000000000" pitchFamily="2" charset="0"/>
                        </a:rPr>
                        <a:t>: </a:t>
                      </a:r>
                      <a:r>
                        <a:rPr lang="en-US" sz="900" b="0">
                          <a:solidFill>
                            <a:schemeClr val="bg1"/>
                          </a:solidFill>
                          <a:effectLst/>
                          <a:latin typeface="Roboto"/>
                          <a:ea typeface="Roboto"/>
                          <a:cs typeface="Times New Roman"/>
                        </a:rPr>
                        <a:t>Begin by asking: who did the author intend it for (audience)? why was it made? To help think about the purpose of it. </a:t>
                      </a:r>
                    </a:p>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Historical evidence</a:t>
                      </a:r>
                      <a:r>
                        <a:rPr lang="en-US" sz="900" b="0">
                          <a:solidFill>
                            <a:schemeClr val="bg1"/>
                          </a:solidFill>
                          <a:latin typeface="Roboto" panose="02000000000000000000" pitchFamily="2" charset="0"/>
                          <a:ea typeface="Roboto" panose="02000000000000000000" pitchFamily="2" charset="0"/>
                        </a:rPr>
                        <a:t>: </a:t>
                      </a:r>
                      <a:r>
                        <a:rPr lang="en-US" sz="900" b="0">
                          <a:solidFill>
                            <a:schemeClr val="bg1"/>
                          </a:solidFill>
                          <a:effectLst/>
                          <a:latin typeface="Roboto"/>
                          <a:ea typeface="Roboto"/>
                          <a:cs typeface="Times New Roman"/>
                        </a:rPr>
                        <a:t>Evidence needs to be understood in its context </a:t>
                      </a:r>
                      <a:r>
                        <a:rPr lang="en-GB" sz="900" b="0" i="0" u="none" strike="noStrike" noProof="0">
                          <a:solidFill>
                            <a:schemeClr val="bg1"/>
                          </a:solidFill>
                          <a:latin typeface="Roboto"/>
                        </a:rPr>
                        <a:t>(KS3)</a:t>
                      </a:r>
                      <a:endParaRPr lang="en-US" sz="900" b="0">
                        <a:solidFill>
                          <a:schemeClr val="bg1"/>
                        </a:solidFill>
                        <a:effectLst/>
                        <a:latin typeface="Roboto"/>
                        <a:ea typeface="Roboto"/>
                        <a:cs typeface="Times New Roman"/>
                      </a:endParaRPr>
                    </a:p>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Historical evidence</a:t>
                      </a:r>
                      <a:r>
                        <a:rPr lang="en-US" sz="900" b="0">
                          <a:solidFill>
                            <a:schemeClr val="bg1"/>
                          </a:solidFill>
                          <a:latin typeface="Roboto" panose="02000000000000000000" pitchFamily="2" charset="0"/>
                          <a:ea typeface="Roboto" panose="02000000000000000000" pitchFamily="2" charset="0"/>
                        </a:rPr>
                        <a:t>: </a:t>
                      </a:r>
                      <a:r>
                        <a:rPr lang="en-US" sz="900" b="0">
                          <a:solidFill>
                            <a:schemeClr val="bg1"/>
                          </a:solidFill>
                          <a:effectLst/>
                          <a:latin typeface="Roboto"/>
                          <a:ea typeface="Roboto"/>
                          <a:cs typeface="Times New Roman"/>
                        </a:rPr>
                        <a:t>Inferences are drawn from a range of evidence to create interpretations of the past </a:t>
                      </a:r>
                      <a:r>
                        <a:rPr lang="en-GB" sz="900" b="0" i="0" u="none" strike="noStrike" noProof="0">
                          <a:solidFill>
                            <a:schemeClr val="bg1"/>
                          </a:solidFill>
                          <a:latin typeface="Roboto"/>
                        </a:rPr>
                        <a:t>(KS3)</a:t>
                      </a:r>
                      <a:endParaRPr lang="en-US" sz="900" b="0">
                        <a:solidFill>
                          <a:schemeClr val="bg1"/>
                        </a:solidFill>
                        <a:effectLst/>
                        <a:latin typeface="Roboto"/>
                        <a:ea typeface="Roboto"/>
                        <a:cs typeface="Times New Roman"/>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4106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0" indent="0">
                        <a:spcAft>
                          <a:spcPts val="200"/>
                        </a:spcAft>
                        <a:buFont typeface="Arial" panose="020B0604020202020204" pitchFamily="34" charset="0"/>
                        <a:buNone/>
                      </a:pPr>
                      <a:endParaRPr lang="en-US" sz="840" dirty="0">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endParaRPr lang="en-US" sz="840">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endParaRPr lang="en-US" sz="840" dirty="0">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38324441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dirty="0"/>
              <a:t>Year 5/6: Cycle A Autumn</a:t>
            </a:r>
            <a:endParaRPr lang="en-GB" dirty="0"/>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4570756"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noFill/>
                </a:ln>
                <a:solidFill>
                  <a:schemeClr val="accent1"/>
                </a:solidFill>
                <a:latin typeface="United Curriculum" pitchFamily="2" charset="0"/>
              </a:rPr>
              <a:t>European History:</a:t>
            </a:r>
            <a:r>
              <a:rPr lang="en-US" sz="1600">
                <a:ln w="12700">
                  <a:solidFill>
                    <a:schemeClr val="accent1"/>
                  </a:solidFill>
                </a:ln>
                <a:solidFill>
                  <a:schemeClr val="accent1"/>
                </a:solidFill>
                <a:latin typeface="United Curriculum" pitchFamily="2" charset="0"/>
              </a:rPr>
              <a:t> Ancient Rome</a:t>
            </a:r>
            <a:endParaRPr lang="en-GB" sz="1600">
              <a:ln w="12700">
                <a:solidFill>
                  <a:schemeClr val="accent1"/>
                </a:solidFill>
              </a:ln>
              <a:solidFill>
                <a:schemeClr val="accent1"/>
              </a:solidFill>
              <a:latin typeface="United Curriculum" pitchFamily="2" charset="0"/>
            </a:endParaRPr>
          </a:p>
        </p:txBody>
      </p:sp>
      <p:graphicFrame>
        <p:nvGraphicFramePr>
          <p:cNvPr id="6" name="Table 25">
            <a:extLst>
              <a:ext uri="{FF2B5EF4-FFF2-40B4-BE49-F238E27FC236}">
                <a16:creationId xmlns:a16="http://schemas.microsoft.com/office/drawing/2014/main" id="{AECDFBA3-AEAE-4557-8534-5DE0C00BC5D7}"/>
              </a:ext>
            </a:extLst>
          </p:cNvPr>
          <p:cNvGraphicFramePr>
            <a:graphicFrameLocks noGrp="1"/>
          </p:cNvGraphicFramePr>
          <p:nvPr>
            <p:extLst>
              <p:ext uri="{D42A27DB-BD31-4B8C-83A1-F6EECF244321}">
                <p14:modId xmlns:p14="http://schemas.microsoft.com/office/powerpoint/2010/main" val="3071935889"/>
              </p:ext>
            </p:extLst>
          </p:nvPr>
        </p:nvGraphicFramePr>
        <p:xfrm>
          <a:off x="232410" y="908813"/>
          <a:ext cx="9180000" cy="5174982"/>
        </p:xfrm>
        <a:graphic>
          <a:graphicData uri="http://schemas.openxmlformats.org/drawingml/2006/table">
            <a:tbl>
              <a:tblPr firstRow="1" bandRow="1">
                <a:tableStyleId>{5940675A-B579-460E-94D1-54222C63F5DA}</a:tableStyleId>
              </a:tblPr>
              <a:tblGrid>
                <a:gridCol w="300990">
                  <a:extLst>
                    <a:ext uri="{9D8B030D-6E8A-4147-A177-3AD203B41FA5}">
                      <a16:colId xmlns:a16="http://schemas.microsoft.com/office/drawing/2014/main" val="1014669821"/>
                    </a:ext>
                  </a:extLst>
                </a:gridCol>
                <a:gridCol w="2959670">
                  <a:extLst>
                    <a:ext uri="{9D8B030D-6E8A-4147-A177-3AD203B41FA5}">
                      <a16:colId xmlns:a16="http://schemas.microsoft.com/office/drawing/2014/main" val="247776695"/>
                    </a:ext>
                  </a:extLst>
                </a:gridCol>
                <a:gridCol w="2959670">
                  <a:extLst>
                    <a:ext uri="{9D8B030D-6E8A-4147-A177-3AD203B41FA5}">
                      <a16:colId xmlns:a16="http://schemas.microsoft.com/office/drawing/2014/main" val="3380293508"/>
                    </a:ext>
                  </a:extLst>
                </a:gridCol>
                <a:gridCol w="2959670">
                  <a:extLst>
                    <a:ext uri="{9D8B030D-6E8A-4147-A177-3AD203B41FA5}">
                      <a16:colId xmlns:a16="http://schemas.microsoft.com/office/drawing/2014/main" val="2902844172"/>
                    </a:ext>
                  </a:extLst>
                </a:gridCol>
              </a:tblGrid>
              <a:tr h="246502">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6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435921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An empire is a group of countries or places ruled by one person (Y3/4)</a:t>
                      </a:r>
                    </a:p>
                    <a:p>
                      <a:pPr marL="72000" indent="-72000">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An autocracy is a system of government where one person or one group can rule exactly as they want to forever (Y3/4)</a:t>
                      </a:r>
                    </a:p>
                    <a:p>
                      <a:pPr marL="72000" indent="-72000">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Ancient Egyptians believed that the pharaoh was half man, half god (Y3/4)</a:t>
                      </a:r>
                    </a:p>
                    <a:p>
                      <a:pPr marL="72000" indent="-72000">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A </a:t>
                      </a:r>
                      <a:r>
                        <a:rPr lang="en-US" sz="900" dirty="0" err="1">
                          <a:solidFill>
                            <a:schemeClr val="bg1"/>
                          </a:solidFill>
                          <a:latin typeface="Roboto" panose="02000000000000000000" pitchFamily="2" charset="0"/>
                          <a:ea typeface="Roboto" panose="02000000000000000000" pitchFamily="2" charset="0"/>
                        </a:rPr>
                        <a:t>civilisation</a:t>
                      </a:r>
                      <a:r>
                        <a:rPr lang="en-US" sz="900" dirty="0">
                          <a:solidFill>
                            <a:schemeClr val="bg1"/>
                          </a:solidFill>
                          <a:latin typeface="Roboto" panose="02000000000000000000" pitchFamily="2" charset="0"/>
                          <a:ea typeface="Roboto" panose="02000000000000000000" pitchFamily="2" charset="0"/>
                        </a:rPr>
                        <a:t> is a group of people and their society, culture and way of life (Y3/4)</a:t>
                      </a:r>
                    </a:p>
                    <a:p>
                      <a:pPr marL="72000" indent="-72000">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Democracy is a system of government where everyone has a say (Y3/4)</a:t>
                      </a:r>
                    </a:p>
                    <a:p>
                      <a:pPr marL="72000" indent="-72000">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Ancient Greeks believed in multiple gods and wrote myths (Y3/4)</a:t>
                      </a:r>
                    </a:p>
                    <a:p>
                      <a:pPr marL="72000" indent="-72000">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The Ancient Greeks contributed knowledge that is relevant today, including medicine, science, mathematics and astronomy (Y3/4)</a:t>
                      </a:r>
                    </a:p>
                    <a:p>
                      <a:pPr marL="72000" indent="-72000">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The Ancient Greeks borrowed and built on the ideas of other </a:t>
                      </a:r>
                      <a:r>
                        <a:rPr lang="en-US" sz="900" dirty="0" err="1">
                          <a:solidFill>
                            <a:schemeClr val="bg1"/>
                          </a:solidFill>
                          <a:latin typeface="Roboto" panose="02000000000000000000" pitchFamily="2" charset="0"/>
                          <a:ea typeface="Roboto" panose="02000000000000000000" pitchFamily="2" charset="0"/>
                        </a:rPr>
                        <a:t>civilisations</a:t>
                      </a:r>
                      <a:r>
                        <a:rPr lang="en-US" sz="900" dirty="0">
                          <a:solidFill>
                            <a:schemeClr val="bg1"/>
                          </a:solidFill>
                          <a:latin typeface="Roboto" panose="02000000000000000000" pitchFamily="2" charset="0"/>
                          <a:ea typeface="Roboto" panose="02000000000000000000" pitchFamily="2" charset="0"/>
                        </a:rPr>
                        <a:t> like those in Ancient Sumer and Ancient Egypt (Y3/4)</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Ancient Rome expanded gradually from 753 BC until it peaked around AD 100; it declined from 3rd century until collapse in AD 476</a:t>
                      </a:r>
                    </a:p>
                    <a:p>
                      <a:pPr marL="72000" indent="-72000">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At its peak, the Roman Empire covered a huge area across Europe, Asia and Africa</a:t>
                      </a:r>
                    </a:p>
                    <a:p>
                      <a:pPr marL="72000" indent="-72000">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Roman citizens were plebians (poorer) or patricians (wealthy). Female citizens had very few rights compared to men.</a:t>
                      </a:r>
                    </a:p>
                    <a:p>
                      <a:pPr marL="72000" indent="-72000">
                        <a:spcAft>
                          <a:spcPts val="200"/>
                        </a:spcAft>
                        <a:buFont typeface="Arial" panose="020B0604020202020204" pitchFamily="34" charset="0"/>
                        <a:buChar char="•"/>
                      </a:pPr>
                      <a:r>
                        <a:rPr lang="en-US" sz="900" b="1" dirty="0">
                          <a:solidFill>
                            <a:schemeClr val="bg1"/>
                          </a:solidFill>
                          <a:latin typeface="Roboto" panose="02000000000000000000" pitchFamily="2" charset="0"/>
                          <a:ea typeface="Roboto" panose="02000000000000000000" pitchFamily="2" charset="0"/>
                        </a:rPr>
                        <a:t>Slavery</a:t>
                      </a:r>
                      <a:r>
                        <a:rPr lang="en-US" sz="900" dirty="0">
                          <a:solidFill>
                            <a:schemeClr val="bg1"/>
                          </a:solidFill>
                          <a:latin typeface="Roboto" panose="02000000000000000000" pitchFamily="2" charset="0"/>
                          <a:ea typeface="Roboto" panose="02000000000000000000" pitchFamily="2" charset="0"/>
                        </a:rPr>
                        <a:t> is a system where people are owned by other people. Enslaved people are forced to work for no money</a:t>
                      </a:r>
                    </a:p>
                    <a:p>
                      <a:pPr marL="72000" indent="-72000">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The Romans owned enslaved people, like the Greeks and Egyptians before them</a:t>
                      </a:r>
                    </a:p>
                    <a:p>
                      <a:pPr marL="72000" indent="-72000">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Roman enslaved people were the poorest people in society or prisoners of war. Roman slavery was not based on </a:t>
                      </a:r>
                      <a:r>
                        <a:rPr lang="en-US" sz="900" b="1" dirty="0">
                          <a:solidFill>
                            <a:schemeClr val="bg1"/>
                          </a:solidFill>
                          <a:latin typeface="Roboto" panose="02000000000000000000" pitchFamily="2" charset="0"/>
                          <a:ea typeface="Roboto" panose="02000000000000000000" pitchFamily="2" charset="0"/>
                        </a:rPr>
                        <a:t>race</a:t>
                      </a:r>
                      <a:r>
                        <a:rPr lang="en-US" sz="900" dirty="0">
                          <a:solidFill>
                            <a:schemeClr val="bg1"/>
                          </a:solidFill>
                          <a:latin typeface="Roboto" panose="02000000000000000000" pitchFamily="2" charset="0"/>
                          <a:ea typeface="Roboto" panose="02000000000000000000" pitchFamily="2" charset="0"/>
                        </a:rPr>
                        <a:t> or </a:t>
                      </a:r>
                      <a:r>
                        <a:rPr lang="en-US" sz="900" b="1" dirty="0">
                          <a:solidFill>
                            <a:schemeClr val="bg1"/>
                          </a:solidFill>
                          <a:latin typeface="Roboto" panose="02000000000000000000" pitchFamily="2" charset="0"/>
                          <a:ea typeface="Roboto" panose="02000000000000000000" pitchFamily="2" charset="0"/>
                        </a:rPr>
                        <a:t>ethnicity</a:t>
                      </a:r>
                    </a:p>
                    <a:p>
                      <a:pPr marL="72000" indent="-72000">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The Roman family was typically multigenerational. The extended family also included enslaved people </a:t>
                      </a:r>
                    </a:p>
                    <a:p>
                      <a:pPr marL="72000" indent="-72000">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Ancient Rome was governed by </a:t>
                      </a:r>
                      <a:r>
                        <a:rPr lang="en-US" sz="900" b="1" dirty="0">
                          <a:solidFill>
                            <a:schemeClr val="bg1"/>
                          </a:solidFill>
                          <a:latin typeface="Roboto" panose="02000000000000000000" pitchFamily="2" charset="0"/>
                          <a:ea typeface="Roboto" panose="02000000000000000000" pitchFamily="2" charset="0"/>
                        </a:rPr>
                        <a:t>kings</a:t>
                      </a:r>
                      <a:r>
                        <a:rPr lang="en-US" sz="900" dirty="0">
                          <a:solidFill>
                            <a:schemeClr val="bg1"/>
                          </a:solidFill>
                          <a:latin typeface="Roboto" panose="02000000000000000000" pitchFamily="2" charset="0"/>
                          <a:ea typeface="Roboto" panose="02000000000000000000" pitchFamily="2" charset="0"/>
                        </a:rPr>
                        <a:t>, a </a:t>
                      </a:r>
                      <a:r>
                        <a:rPr lang="en-US" sz="900" b="1" dirty="0">
                          <a:solidFill>
                            <a:schemeClr val="bg1"/>
                          </a:solidFill>
                          <a:latin typeface="Roboto" panose="02000000000000000000" pitchFamily="2" charset="0"/>
                          <a:ea typeface="Roboto" panose="02000000000000000000" pitchFamily="2" charset="0"/>
                        </a:rPr>
                        <a:t>republic</a:t>
                      </a:r>
                      <a:r>
                        <a:rPr lang="en-US" sz="900" dirty="0">
                          <a:solidFill>
                            <a:schemeClr val="bg1"/>
                          </a:solidFill>
                          <a:latin typeface="Roboto" panose="02000000000000000000" pitchFamily="2" charset="0"/>
                          <a:ea typeface="Roboto" panose="02000000000000000000" pitchFamily="2" charset="0"/>
                        </a:rPr>
                        <a:t>, a </a:t>
                      </a:r>
                      <a:r>
                        <a:rPr lang="en-US" sz="900" b="1" dirty="0">
                          <a:solidFill>
                            <a:schemeClr val="bg1"/>
                          </a:solidFill>
                          <a:latin typeface="Roboto" panose="02000000000000000000" pitchFamily="2" charset="0"/>
                          <a:ea typeface="Roboto" panose="02000000000000000000" pitchFamily="2" charset="0"/>
                        </a:rPr>
                        <a:t>dictatorship</a:t>
                      </a:r>
                      <a:r>
                        <a:rPr lang="en-US" sz="900" dirty="0">
                          <a:solidFill>
                            <a:schemeClr val="bg1"/>
                          </a:solidFill>
                          <a:latin typeface="Roboto" panose="02000000000000000000" pitchFamily="2" charset="0"/>
                          <a:ea typeface="Roboto" panose="02000000000000000000" pitchFamily="2" charset="0"/>
                        </a:rPr>
                        <a:t>, one </a:t>
                      </a:r>
                      <a:r>
                        <a:rPr lang="en-US" sz="900" b="1" dirty="0">
                          <a:solidFill>
                            <a:schemeClr val="bg1"/>
                          </a:solidFill>
                          <a:latin typeface="Roboto" panose="02000000000000000000" pitchFamily="2" charset="0"/>
                          <a:ea typeface="Roboto" panose="02000000000000000000" pitchFamily="2" charset="0"/>
                        </a:rPr>
                        <a:t>empire</a:t>
                      </a:r>
                      <a:r>
                        <a:rPr lang="en-US" sz="900" dirty="0">
                          <a:solidFill>
                            <a:schemeClr val="bg1"/>
                          </a:solidFill>
                          <a:latin typeface="Roboto" panose="02000000000000000000" pitchFamily="2" charset="0"/>
                          <a:ea typeface="Roboto" panose="02000000000000000000" pitchFamily="2" charset="0"/>
                        </a:rPr>
                        <a:t> and then </a:t>
                      </a:r>
                      <a:r>
                        <a:rPr lang="en-US" sz="900" b="1" dirty="0">
                          <a:solidFill>
                            <a:schemeClr val="bg1"/>
                          </a:solidFill>
                          <a:latin typeface="Roboto" panose="02000000000000000000" pitchFamily="2" charset="0"/>
                          <a:ea typeface="Roboto" panose="02000000000000000000" pitchFamily="2" charset="0"/>
                        </a:rPr>
                        <a:t>two empires</a:t>
                      </a:r>
                    </a:p>
                    <a:p>
                      <a:pPr marL="72000" indent="-72000">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The head of state remained the most powerful person in Rome, and he was </a:t>
                      </a:r>
                      <a:r>
                        <a:rPr lang="en-US" sz="900" b="1" dirty="0">
                          <a:solidFill>
                            <a:schemeClr val="bg1"/>
                          </a:solidFill>
                          <a:latin typeface="Roboto" panose="02000000000000000000" pitchFamily="2" charset="0"/>
                          <a:ea typeface="Roboto" panose="02000000000000000000" pitchFamily="2" charset="0"/>
                        </a:rPr>
                        <a:t>autocratic</a:t>
                      </a:r>
                    </a:p>
                    <a:p>
                      <a:pPr marL="72000" indent="-72000">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Roman religion evolved to incorporate new beliefs as the empire expanded (e.g. Greek gods)</a:t>
                      </a:r>
                    </a:p>
                    <a:p>
                      <a:pPr marL="72000" indent="-72000">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The </a:t>
                      </a:r>
                      <a:r>
                        <a:rPr lang="en-US" sz="900" b="1" dirty="0">
                          <a:solidFill>
                            <a:schemeClr val="bg1"/>
                          </a:solidFill>
                          <a:latin typeface="Roboto" panose="02000000000000000000" pitchFamily="2" charset="0"/>
                          <a:ea typeface="Roboto" panose="02000000000000000000" pitchFamily="2" charset="0"/>
                        </a:rPr>
                        <a:t>imperial cult </a:t>
                      </a:r>
                      <a:r>
                        <a:rPr lang="en-US" sz="900" dirty="0">
                          <a:solidFill>
                            <a:schemeClr val="bg1"/>
                          </a:solidFill>
                          <a:latin typeface="Roboto" panose="02000000000000000000" pitchFamily="2" charset="0"/>
                          <a:ea typeface="Roboto" panose="02000000000000000000" pitchFamily="2" charset="0"/>
                        </a:rPr>
                        <a:t>elevated emperors to having a god status</a:t>
                      </a:r>
                    </a:p>
                    <a:p>
                      <a:pPr marL="72000" indent="-72000">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Many </a:t>
                      </a:r>
                      <a:r>
                        <a:rPr lang="en-US" sz="900" b="1" dirty="0">
                          <a:solidFill>
                            <a:schemeClr val="bg1"/>
                          </a:solidFill>
                          <a:latin typeface="Roboto" panose="02000000000000000000" pitchFamily="2" charset="0"/>
                          <a:ea typeface="Roboto" panose="02000000000000000000" pitchFamily="2" charset="0"/>
                        </a:rPr>
                        <a:t>Christians</a:t>
                      </a:r>
                      <a:r>
                        <a:rPr lang="en-US" sz="900" dirty="0">
                          <a:solidFill>
                            <a:schemeClr val="bg1"/>
                          </a:solidFill>
                          <a:latin typeface="Roboto" panose="02000000000000000000" pitchFamily="2" charset="0"/>
                          <a:ea typeface="Roboto" panose="02000000000000000000" pitchFamily="2" charset="0"/>
                        </a:rPr>
                        <a:t> were </a:t>
                      </a:r>
                      <a:r>
                        <a:rPr lang="en-US" sz="900" b="1" dirty="0">
                          <a:solidFill>
                            <a:schemeClr val="bg1"/>
                          </a:solidFill>
                          <a:latin typeface="Roboto" panose="02000000000000000000" pitchFamily="2" charset="0"/>
                          <a:ea typeface="Roboto" panose="02000000000000000000" pitchFamily="2" charset="0"/>
                        </a:rPr>
                        <a:t>persecuted</a:t>
                      </a:r>
                      <a:r>
                        <a:rPr lang="en-US" sz="900" dirty="0">
                          <a:solidFill>
                            <a:schemeClr val="bg1"/>
                          </a:solidFill>
                          <a:latin typeface="Roboto" panose="02000000000000000000" pitchFamily="2" charset="0"/>
                          <a:ea typeface="Roboto" panose="02000000000000000000" pitchFamily="2" charset="0"/>
                        </a:rPr>
                        <a:t> from the 1st century AD until Emperor Constantine declared tolerance for all beliefs</a:t>
                      </a:r>
                    </a:p>
                    <a:p>
                      <a:pPr marL="72000" indent="-72000">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As the Roman Empire grew, the Romans were exposed to more and more ideas from different people</a:t>
                      </a:r>
                    </a:p>
                    <a:p>
                      <a:pPr marL="72000" indent="-72000">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Roman science and technology - like roads and medicine – helped the Romans expand their empire</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The </a:t>
                      </a:r>
                      <a:r>
                        <a:rPr lang="en-US" sz="900" dirty="0" err="1">
                          <a:solidFill>
                            <a:schemeClr val="bg1"/>
                          </a:solidFill>
                          <a:latin typeface="Roboto" panose="02000000000000000000" pitchFamily="2" charset="0"/>
                          <a:ea typeface="Roboto" panose="02000000000000000000" pitchFamily="2" charset="0"/>
                        </a:rPr>
                        <a:t>civilisations</a:t>
                      </a:r>
                      <a:r>
                        <a:rPr lang="en-US" sz="900" dirty="0">
                          <a:solidFill>
                            <a:schemeClr val="bg1"/>
                          </a:solidFill>
                          <a:latin typeface="Roboto" panose="02000000000000000000" pitchFamily="2" charset="0"/>
                          <a:ea typeface="Roboto" panose="02000000000000000000" pitchFamily="2" charset="0"/>
                        </a:rPr>
                        <a:t> that came before Ancient Rome, particularly in western Asia, that contributed to Roman science and technology (Y5/6)</a:t>
                      </a:r>
                    </a:p>
                    <a:p>
                      <a:pPr marL="72000" indent="-72000">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British Empire and how this grew to be larger than the Roman Empire (Y5/6)</a:t>
                      </a:r>
                    </a:p>
                    <a:p>
                      <a:pPr marL="0" indent="0">
                        <a:spcAft>
                          <a:spcPts val="200"/>
                        </a:spcAft>
                        <a:buFont typeface="Arial" panose="020B0604020202020204" pitchFamily="34" charset="0"/>
                        <a:buNone/>
                      </a:pPr>
                      <a:r>
                        <a:rPr lang="en-US" sz="900" dirty="0">
                          <a:solidFill>
                            <a:srgbClr val="FF0000"/>
                          </a:solidFill>
                          <a:latin typeface="Roboto" panose="02000000000000000000" pitchFamily="2" charset="0"/>
                          <a:ea typeface="Roboto" panose="02000000000000000000" pitchFamily="2" charset="0"/>
                        </a:rPr>
                        <a:t>Ensure this is covered depending on the cycle you start on.</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bl>
          </a:graphicData>
        </a:graphic>
      </p:graphicFrame>
    </p:spTree>
    <p:extLst>
      <p:ext uri="{BB962C8B-B14F-4D97-AF65-F5344CB8AC3E}">
        <p14:creationId xmlns:p14="http://schemas.microsoft.com/office/powerpoint/2010/main" val="41797496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dirty="0"/>
              <a:t>Year 5/6: Cycle A Autumn</a:t>
            </a:r>
            <a:endParaRPr lang="en-GB" dirty="0"/>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4524103" y="234234"/>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noFill/>
                </a:ln>
                <a:solidFill>
                  <a:schemeClr val="accent1"/>
                </a:solidFill>
                <a:latin typeface="United Curriculum" pitchFamily="2" charset="0"/>
              </a:rPr>
              <a:t>European History:</a:t>
            </a:r>
            <a:r>
              <a:rPr lang="en-US" sz="1600">
                <a:ln w="12700">
                  <a:solidFill>
                    <a:schemeClr val="accent1"/>
                  </a:solidFill>
                </a:ln>
                <a:solidFill>
                  <a:schemeClr val="accent1"/>
                </a:solidFill>
                <a:latin typeface="United Curriculum" pitchFamily="2" charset="0"/>
              </a:rPr>
              <a:t> Ancient Rome</a:t>
            </a:r>
            <a:endParaRPr lang="en-GB" sz="1600">
              <a:ln w="12700">
                <a:solidFill>
                  <a:schemeClr val="accent1"/>
                </a:solidFill>
              </a:ln>
              <a:solidFill>
                <a:schemeClr val="accent1"/>
              </a:solidFill>
              <a:latin typeface="United Curriculum" pitchFamily="2" charset="0"/>
            </a:endParaRPr>
          </a:p>
        </p:txBody>
      </p:sp>
      <p:graphicFrame>
        <p:nvGraphicFramePr>
          <p:cNvPr id="6" name="Table 25">
            <a:extLst>
              <a:ext uri="{FF2B5EF4-FFF2-40B4-BE49-F238E27FC236}">
                <a16:creationId xmlns:a16="http://schemas.microsoft.com/office/drawing/2014/main" id="{AECDFBA3-AEAE-4557-8534-5DE0C00BC5D7}"/>
              </a:ext>
            </a:extLst>
          </p:cNvPr>
          <p:cNvGraphicFramePr>
            <a:graphicFrameLocks noGrp="1"/>
          </p:cNvGraphicFramePr>
          <p:nvPr>
            <p:extLst>
              <p:ext uri="{D42A27DB-BD31-4B8C-83A1-F6EECF244321}">
                <p14:modId xmlns:p14="http://schemas.microsoft.com/office/powerpoint/2010/main" val="2851738676"/>
              </p:ext>
            </p:extLst>
          </p:nvPr>
        </p:nvGraphicFramePr>
        <p:xfrm>
          <a:off x="232410" y="908813"/>
          <a:ext cx="9180000" cy="5252836"/>
        </p:xfrm>
        <a:graphic>
          <a:graphicData uri="http://schemas.openxmlformats.org/drawingml/2006/table">
            <a:tbl>
              <a:tblPr firstRow="1" bandRow="1">
                <a:tableStyleId>{5940675A-B579-460E-94D1-54222C63F5DA}</a:tableStyleId>
              </a:tblPr>
              <a:tblGrid>
                <a:gridCol w="300990">
                  <a:extLst>
                    <a:ext uri="{9D8B030D-6E8A-4147-A177-3AD203B41FA5}">
                      <a16:colId xmlns:a16="http://schemas.microsoft.com/office/drawing/2014/main" val="1014669821"/>
                    </a:ext>
                  </a:extLst>
                </a:gridCol>
                <a:gridCol w="2959670">
                  <a:extLst>
                    <a:ext uri="{9D8B030D-6E8A-4147-A177-3AD203B41FA5}">
                      <a16:colId xmlns:a16="http://schemas.microsoft.com/office/drawing/2014/main" val="247776695"/>
                    </a:ext>
                  </a:extLst>
                </a:gridCol>
                <a:gridCol w="2959670">
                  <a:extLst>
                    <a:ext uri="{9D8B030D-6E8A-4147-A177-3AD203B41FA5}">
                      <a16:colId xmlns:a16="http://schemas.microsoft.com/office/drawing/2014/main" val="3380293508"/>
                    </a:ext>
                  </a:extLst>
                </a:gridCol>
                <a:gridCol w="2959670">
                  <a:extLst>
                    <a:ext uri="{9D8B030D-6E8A-4147-A177-3AD203B41FA5}">
                      <a16:colId xmlns:a16="http://schemas.microsoft.com/office/drawing/2014/main" val="2902844172"/>
                    </a:ext>
                  </a:extLst>
                </a:gridCol>
              </a:tblGrid>
              <a:tr h="259106">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6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29514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Disciplinary and 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accent4"/>
                          </a:solidFill>
                          <a:latin typeface="Roboto" panose="02000000000000000000" pitchFamily="2" charset="0"/>
                          <a:ea typeface="Roboto" panose="02000000000000000000" pitchFamily="2" charset="0"/>
                        </a:rPr>
                        <a:t>Mathematics: </a:t>
                      </a:r>
                      <a:r>
                        <a:rPr lang="en-US" sz="900" b="0" dirty="0">
                          <a:solidFill>
                            <a:schemeClr val="bg1"/>
                          </a:solidFill>
                          <a:latin typeface="Roboto" panose="02000000000000000000" pitchFamily="2" charset="0"/>
                          <a:ea typeface="Roboto" panose="02000000000000000000" pitchFamily="2" charset="0"/>
                        </a:rPr>
                        <a:t>Order and compare numbers up to and beyond 1000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Change &amp; continuity</a:t>
                      </a:r>
                      <a:r>
                        <a:rPr lang="en-US" sz="900" b="0" dirty="0">
                          <a:solidFill>
                            <a:schemeClr val="bg1"/>
                          </a:solidFill>
                          <a:latin typeface="Roboto" panose="02000000000000000000" pitchFamily="2" charset="0"/>
                          <a:ea typeface="Roboto" panose="02000000000000000000" pitchFamily="2" charset="0"/>
                        </a:rPr>
                        <a:t>: Some changes happen more quickly than others. The world is changing more quickly in more recent history (Y1/2)</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Change &amp; continuity: </a:t>
                      </a:r>
                      <a:r>
                        <a:rPr lang="en-US"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Historians describe how changes affect people’s lives</a:t>
                      </a:r>
                      <a:r>
                        <a:rPr lang="en-GB"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 (Y1/2)</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Change &amp; continuity: </a:t>
                      </a:r>
                      <a:r>
                        <a:rPr lang="en-US"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The impact of larger-scale changes can be seen in [my local area]</a:t>
                      </a:r>
                      <a:r>
                        <a:rPr lang="en-GB"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 (Y3/4)</a:t>
                      </a:r>
                      <a:endParaRPr lang="en-US" sz="900" b="0" dirty="0">
                        <a:solidFill>
                          <a:schemeClr val="bg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evidence</a:t>
                      </a:r>
                      <a:r>
                        <a:rPr lang="en-US" sz="900" b="0" dirty="0">
                          <a:solidFill>
                            <a:schemeClr val="bg1"/>
                          </a:solidFill>
                          <a:latin typeface="Roboto" panose="02000000000000000000" pitchFamily="2" charset="0"/>
                          <a:ea typeface="Roboto" panose="02000000000000000000" pitchFamily="2" charset="0"/>
                        </a:rPr>
                        <a:t>: Political maps have changed over time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Chronology</a:t>
                      </a:r>
                      <a:r>
                        <a:rPr lang="en-US" sz="900" b="0" dirty="0">
                          <a:solidFill>
                            <a:schemeClr val="bg1"/>
                          </a:solidFill>
                          <a:latin typeface="Roboto" panose="02000000000000000000" pitchFamily="2" charset="0"/>
                          <a:ea typeface="Roboto" panose="02000000000000000000" pitchFamily="2" charset="0"/>
                        </a:rPr>
                        <a:t>: Use vocabulary like decade and century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Chronology</a:t>
                      </a:r>
                      <a:r>
                        <a:rPr lang="en-US" sz="900" b="0" dirty="0">
                          <a:solidFill>
                            <a:schemeClr val="bg1"/>
                          </a:solidFill>
                          <a:latin typeface="Roboto" panose="02000000000000000000" pitchFamily="2" charset="0"/>
                          <a:ea typeface="Roboto" panose="02000000000000000000" pitchFamily="2" charset="0"/>
                        </a:rPr>
                        <a:t>: Convert between a year and a century (Y3/4)</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Change &amp; continuity</a:t>
                      </a:r>
                      <a:r>
                        <a:rPr lang="en-US" sz="900" b="0">
                          <a:solidFill>
                            <a:schemeClr val="bg1"/>
                          </a:solidFill>
                          <a:latin typeface="Roboto" panose="02000000000000000000" pitchFamily="2" charset="0"/>
                          <a:ea typeface="Roboto" panose="02000000000000000000" pitchFamily="2" charset="0"/>
                        </a:rPr>
                        <a:t>: Changes do not follow one trajectory</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Change &amp; continuity</a:t>
                      </a:r>
                      <a:r>
                        <a:rPr lang="en-US" sz="900" b="0">
                          <a:solidFill>
                            <a:schemeClr val="bg1"/>
                          </a:solidFill>
                          <a:latin typeface="Roboto" panose="02000000000000000000" pitchFamily="2" charset="0"/>
                          <a:ea typeface="Roboto" panose="02000000000000000000" pitchFamily="2" charset="0"/>
                        </a:rPr>
                        <a:t>: Changes can take place gradually (evolution) or rapidly and completely (revolution)</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Similarity &amp; difference</a:t>
                      </a:r>
                      <a:r>
                        <a:rPr lang="en-US" sz="900" b="0">
                          <a:solidFill>
                            <a:schemeClr val="bg1"/>
                          </a:solidFill>
                          <a:latin typeface="Roboto" panose="02000000000000000000" pitchFamily="2" charset="0"/>
                          <a:ea typeface="Roboto" panose="02000000000000000000" pitchFamily="2" charset="0"/>
                        </a:rPr>
                        <a:t>: Historians should </a:t>
                      </a:r>
                      <a:r>
                        <a:rPr lang="en-US" sz="900" b="0" err="1">
                          <a:solidFill>
                            <a:schemeClr val="bg1"/>
                          </a:solidFill>
                          <a:latin typeface="Roboto" panose="02000000000000000000" pitchFamily="2" charset="0"/>
                          <a:ea typeface="Roboto" panose="02000000000000000000" pitchFamily="2" charset="0"/>
                        </a:rPr>
                        <a:t>recognise</a:t>
                      </a:r>
                      <a:r>
                        <a:rPr lang="en-US" sz="900" b="0">
                          <a:solidFill>
                            <a:schemeClr val="bg1"/>
                          </a:solidFill>
                          <a:latin typeface="Roboto" panose="02000000000000000000" pitchFamily="2" charset="0"/>
                          <a:ea typeface="Roboto" panose="02000000000000000000" pitchFamily="2" charset="0"/>
                        </a:rPr>
                        <a:t> the similar and different experiences that individuals from the same community have based on their age, gender, race, wealth, sexuality and other characteristics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Chronology</a:t>
                      </a:r>
                      <a:r>
                        <a:rPr lang="en-US" sz="900" b="0">
                          <a:solidFill>
                            <a:schemeClr val="bg1"/>
                          </a:solidFill>
                          <a:latin typeface="Roboto" panose="02000000000000000000" pitchFamily="2" charset="0"/>
                          <a:ea typeface="Roboto" panose="02000000000000000000" pitchFamily="2" charset="0"/>
                        </a:rPr>
                        <a:t>: Recognise and use AD/BC and BCE/CE accurately</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1755" indent="-71755" algn="l">
                        <a:lnSpc>
                          <a:spcPct val="100000"/>
                        </a:lnSpc>
                        <a:spcAft>
                          <a:spcPts val="200"/>
                        </a:spcAft>
                        <a:buFont typeface="Arial" panose="020B0604020202020204" pitchFamily="34" charset="0"/>
                        <a:buChar char="•"/>
                      </a:pPr>
                      <a:r>
                        <a:rPr lang="en-US" sz="900" b="1" dirty="0">
                          <a:solidFill>
                            <a:schemeClr val="bg1"/>
                          </a:solidFill>
                          <a:latin typeface="Roboto" panose="02000000000000000000" pitchFamily="2" charset="0"/>
                          <a:ea typeface="Roboto" panose="02000000000000000000" pitchFamily="2" charset="0"/>
                        </a:rPr>
                        <a:t>Similarity &amp; difference: </a:t>
                      </a:r>
                      <a:r>
                        <a:rPr lang="en-GB" sz="900" b="0" dirty="0">
                          <a:solidFill>
                            <a:schemeClr val="bg1"/>
                          </a:solidFill>
                          <a:effectLst/>
                          <a:latin typeface="Roboto"/>
                          <a:ea typeface="Roboto"/>
                          <a:cs typeface="Times New Roman"/>
                        </a:rPr>
                        <a:t>Historians sometimes group people together to make explanations easier, but every individual in the past had similar and different experiences, beliefs, values and motivations (KS3)</a:t>
                      </a:r>
                    </a:p>
                    <a:p>
                      <a:pPr marL="71755" indent="-71755" algn="l">
                        <a:lnSpc>
                          <a:spcPct val="100000"/>
                        </a:lnSpc>
                        <a:spcAft>
                          <a:spcPts val="200"/>
                        </a:spcAft>
                        <a:buFont typeface="Arial" panose="020B0604020202020204" pitchFamily="34" charset="0"/>
                        <a:buChar char="•"/>
                      </a:pPr>
                      <a:r>
                        <a:rPr lang="en-US" sz="900" b="1" dirty="0">
                          <a:solidFill>
                            <a:schemeClr val="bg1"/>
                          </a:solidFill>
                          <a:latin typeface="Roboto" panose="02000000000000000000" pitchFamily="2" charset="0"/>
                          <a:ea typeface="Roboto" panose="02000000000000000000" pitchFamily="2" charset="0"/>
                        </a:rPr>
                        <a:t>Similarity &amp; difference: </a:t>
                      </a:r>
                      <a:r>
                        <a:rPr lang="en-GB" sz="900" b="0" dirty="0">
                          <a:solidFill>
                            <a:schemeClr val="bg1"/>
                          </a:solidFill>
                          <a:effectLst/>
                          <a:latin typeface="Roboto"/>
                          <a:ea typeface="Roboto"/>
                          <a:cs typeface="Times New Roman"/>
                        </a:rPr>
                        <a:t>Individuals have very different, diverse, experiences of the same events (KS3)</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204227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Power, empire &amp; democracy: </a:t>
                      </a:r>
                      <a:r>
                        <a:rPr lang="en-US" sz="900" b="0" dirty="0">
                          <a:solidFill>
                            <a:schemeClr val="bg1"/>
                          </a:solidFill>
                          <a:latin typeface="Roboto" panose="02000000000000000000" pitchFamily="2" charset="0"/>
                          <a:ea typeface="Roboto" panose="02000000000000000000" pitchFamily="2" charset="0"/>
                        </a:rPr>
                        <a:t>Some places have a democracy. Not all democracies are the same. The UK has a democracy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Quest for knowledge: </a:t>
                      </a:r>
                      <a:r>
                        <a:rPr lang="en-US" sz="900" b="0" dirty="0">
                          <a:solidFill>
                            <a:schemeClr val="bg1"/>
                          </a:solidFill>
                          <a:latin typeface="Roboto" panose="02000000000000000000" pitchFamily="2" charset="0"/>
                          <a:ea typeface="Roboto" panose="02000000000000000000" pitchFamily="2" charset="0"/>
                        </a:rPr>
                        <a:t>Sometimes people’s knowledge and beliefs are based on the natural world around them. People in the past had different knowledge or beliefs to us; this does not mean that they are more ‘stupid’ than people today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Community &amp; family: </a:t>
                      </a:r>
                      <a:r>
                        <a:rPr lang="en-US" sz="900" b="0" dirty="0">
                          <a:solidFill>
                            <a:schemeClr val="bg1"/>
                          </a:solidFill>
                          <a:latin typeface="Roboto" panose="02000000000000000000" pitchFamily="2" charset="0"/>
                          <a:ea typeface="Roboto" panose="02000000000000000000" pitchFamily="2" charset="0"/>
                        </a:rPr>
                        <a:t>Communities can be brought together by geographical location, or by a shared identity (Y3/4)</a:t>
                      </a:r>
                    </a:p>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endParaRPr lang="en-US" sz="900" b="0" dirty="0">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Power, empire &amp; democracy: </a:t>
                      </a:r>
                      <a:r>
                        <a:rPr lang="en-US" sz="900" b="0">
                          <a:solidFill>
                            <a:schemeClr val="bg1"/>
                          </a:solidFill>
                          <a:latin typeface="Roboto" panose="02000000000000000000" pitchFamily="2" charset="0"/>
                          <a:ea typeface="Roboto" panose="02000000000000000000" pitchFamily="2" charset="0"/>
                        </a:rPr>
                        <a:t>Governments that look democratic on paper can be autocratic in reality</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Quest for knowledge: </a:t>
                      </a:r>
                      <a:r>
                        <a:rPr lang="en-US" sz="900" b="0">
                          <a:solidFill>
                            <a:schemeClr val="bg1"/>
                          </a:solidFill>
                          <a:latin typeface="Roboto" panose="02000000000000000000" pitchFamily="2" charset="0"/>
                          <a:ea typeface="Roboto" panose="02000000000000000000" pitchFamily="2" charset="0"/>
                        </a:rPr>
                        <a:t>There has been tolerance and persecution of different beliefs at different points in history</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Community &amp; family: </a:t>
                      </a:r>
                      <a:r>
                        <a:rPr lang="en-US" sz="900" b="0">
                          <a:solidFill>
                            <a:schemeClr val="bg1"/>
                          </a:solidFill>
                          <a:latin typeface="Roboto" panose="02000000000000000000" pitchFamily="2" charset="0"/>
                          <a:ea typeface="Roboto" panose="02000000000000000000" pitchFamily="2" charset="0"/>
                        </a:rPr>
                        <a:t>Systems of slavery have existed in communities and civilisations across the world for a long time. Enslaved people could be taken from different communities based on their wealth</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Community &amp; family: </a:t>
                      </a:r>
                      <a:r>
                        <a:rPr lang="en-US" sz="900" b="0">
                          <a:solidFill>
                            <a:schemeClr val="bg1"/>
                          </a:solidFill>
                          <a:latin typeface="Roboto" panose="02000000000000000000" pitchFamily="2" charset="0"/>
                          <a:ea typeface="Roboto" panose="02000000000000000000" pitchFamily="2" charset="0"/>
                        </a:rPr>
                        <a:t>Different civilisations have different ideas about what a “family” is</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Community &amp; family: </a:t>
                      </a:r>
                      <a:r>
                        <a:rPr lang="en-US" sz="900" b="0" dirty="0">
                          <a:solidFill>
                            <a:schemeClr val="bg1"/>
                          </a:solidFill>
                          <a:latin typeface="Roboto" panose="02000000000000000000" pitchFamily="2" charset="0"/>
                          <a:ea typeface="Roboto" panose="02000000000000000000" pitchFamily="2" charset="0"/>
                        </a:rPr>
                        <a:t>Enslaved people could be taken from different communities based on their race, ethnicity or gender (Y5/6)</a:t>
                      </a:r>
                      <a:endParaRPr lang="en-US" sz="900" b="1" dirty="0">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16165103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dirty="0"/>
              <a:t>Year 5/6: Cycle A Spring</a:t>
            </a:r>
            <a:endParaRPr lang="en-GB" dirty="0"/>
          </a:p>
        </p:txBody>
      </p:sp>
      <p:sp>
        <p:nvSpPr>
          <p:cNvPr id="4" name="Text Placeholder 3">
            <a:extLst>
              <a:ext uri="{FF2B5EF4-FFF2-40B4-BE49-F238E27FC236}">
                <a16:creationId xmlns:a16="http://schemas.microsoft.com/office/drawing/2014/main" id="{50C77441-693C-44CD-BF9D-C9CF21ECF127}"/>
              </a:ext>
            </a:extLst>
          </p:cNvPr>
          <p:cNvSpPr>
            <a:spLocks noGrp="1"/>
          </p:cNvSpPr>
          <p:nvPr>
            <p:ph type="body" sz="quarter" idx="11"/>
          </p:nvPr>
        </p:nvSpPr>
        <p:spPr/>
        <p:txBody>
          <a:bodyPr/>
          <a:lstStyle/>
          <a:p>
            <a:r>
              <a:rPr lang="en-US"/>
              <a:t>Year 6: Summer</a:t>
            </a:r>
            <a:endParaRPr lang="en-GB"/>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4912504" y="234234"/>
            <a:ext cx="4671203"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dirty="0">
                <a:ln w="12700">
                  <a:noFill/>
                </a:ln>
                <a:solidFill>
                  <a:schemeClr val="accent1"/>
                </a:solidFill>
                <a:latin typeface="United Curriculum" pitchFamily="2" charset="0"/>
              </a:rPr>
              <a:t>Global History: </a:t>
            </a:r>
            <a:r>
              <a:rPr lang="en-US" sz="1600" dirty="0">
                <a:ln w="12700">
                  <a:solidFill>
                    <a:schemeClr val="accent1"/>
                  </a:solidFill>
                </a:ln>
                <a:solidFill>
                  <a:schemeClr val="accent1"/>
                </a:solidFill>
                <a:latin typeface="United Curriculum" pitchFamily="2" charset="0"/>
              </a:rPr>
              <a:t>Power, empire and democracy</a:t>
            </a:r>
            <a:endParaRPr lang="en-GB" sz="1600" dirty="0">
              <a:ln w="12700">
                <a:solidFill>
                  <a:schemeClr val="accent1"/>
                </a:solidFill>
              </a:ln>
              <a:solidFill>
                <a:schemeClr val="accent1"/>
              </a:solidFill>
              <a:latin typeface="United Curriculum" pitchFamily="2" charset="0"/>
            </a:endParaRPr>
          </a:p>
        </p:txBody>
      </p:sp>
      <p:graphicFrame>
        <p:nvGraphicFramePr>
          <p:cNvPr id="8" name="Table 25">
            <a:extLst>
              <a:ext uri="{FF2B5EF4-FFF2-40B4-BE49-F238E27FC236}">
                <a16:creationId xmlns:a16="http://schemas.microsoft.com/office/drawing/2014/main" id="{41C20877-59CE-479A-AB47-713EA542C594}"/>
              </a:ext>
            </a:extLst>
          </p:cNvPr>
          <p:cNvGraphicFramePr>
            <a:graphicFrameLocks noGrp="1"/>
          </p:cNvGraphicFramePr>
          <p:nvPr>
            <p:extLst>
              <p:ext uri="{D42A27DB-BD31-4B8C-83A1-F6EECF244321}">
                <p14:modId xmlns:p14="http://schemas.microsoft.com/office/powerpoint/2010/main" val="1752979676"/>
              </p:ext>
            </p:extLst>
          </p:nvPr>
        </p:nvGraphicFramePr>
        <p:xfrm>
          <a:off x="232410" y="827333"/>
          <a:ext cx="9180000" cy="5466655"/>
        </p:xfrm>
        <a:graphic>
          <a:graphicData uri="http://schemas.openxmlformats.org/drawingml/2006/table">
            <a:tbl>
              <a:tblPr firstRow="1" bandRow="1">
                <a:tableStyleId>{5940675A-B579-460E-94D1-54222C63F5DA}</a:tableStyleId>
              </a:tblPr>
              <a:tblGrid>
                <a:gridCol w="300990">
                  <a:extLst>
                    <a:ext uri="{9D8B030D-6E8A-4147-A177-3AD203B41FA5}">
                      <a16:colId xmlns:a16="http://schemas.microsoft.com/office/drawing/2014/main" val="1014669821"/>
                    </a:ext>
                  </a:extLst>
                </a:gridCol>
                <a:gridCol w="2959670">
                  <a:extLst>
                    <a:ext uri="{9D8B030D-6E8A-4147-A177-3AD203B41FA5}">
                      <a16:colId xmlns:a16="http://schemas.microsoft.com/office/drawing/2014/main" val="247776695"/>
                    </a:ext>
                  </a:extLst>
                </a:gridCol>
                <a:gridCol w="2959670">
                  <a:extLst>
                    <a:ext uri="{9D8B030D-6E8A-4147-A177-3AD203B41FA5}">
                      <a16:colId xmlns:a16="http://schemas.microsoft.com/office/drawing/2014/main" val="3380293508"/>
                    </a:ext>
                  </a:extLst>
                </a:gridCol>
                <a:gridCol w="2959670">
                  <a:extLst>
                    <a:ext uri="{9D8B030D-6E8A-4147-A177-3AD203B41FA5}">
                      <a16:colId xmlns:a16="http://schemas.microsoft.com/office/drawing/2014/main" val="2902844172"/>
                    </a:ext>
                  </a:extLst>
                </a:gridCol>
              </a:tblGrid>
              <a:tr h="216774">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6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30385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spcAft>
                          <a:spcPts val="200"/>
                        </a:spcAft>
                        <a:buFont typeface="Arial" panose="020B0604020202020204" pitchFamily="34" charset="0"/>
                        <a:buChar char="•"/>
                      </a:pPr>
                      <a:r>
                        <a:rPr lang="en-US" sz="840" b="1" dirty="0">
                          <a:solidFill>
                            <a:schemeClr val="accent1"/>
                          </a:solidFill>
                          <a:latin typeface="Roboto" panose="02000000000000000000" pitchFamily="2" charset="0"/>
                          <a:ea typeface="Roboto" panose="02000000000000000000" pitchFamily="2" charset="0"/>
                        </a:rPr>
                        <a:t>Geography: </a:t>
                      </a:r>
                      <a:r>
                        <a:rPr lang="en-US" sz="840" dirty="0">
                          <a:solidFill>
                            <a:schemeClr val="bg1"/>
                          </a:solidFill>
                          <a:latin typeface="Roboto" panose="02000000000000000000" pitchFamily="2" charset="0"/>
                          <a:ea typeface="Roboto" panose="02000000000000000000" pitchFamily="2" charset="0"/>
                        </a:rPr>
                        <a:t>There are seven continents in the world, six of which people live on (Y1/2)</a:t>
                      </a:r>
                    </a:p>
                    <a:p>
                      <a:pPr marL="72000" indent="-72000">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An empire is a group of countries or places ruled by one person (Y3/4)</a:t>
                      </a:r>
                    </a:p>
                    <a:p>
                      <a:pPr marL="72000" indent="-72000">
                        <a:spcAft>
                          <a:spcPts val="200"/>
                        </a:spcAft>
                        <a:buFont typeface="Arial" panose="020B0604020202020204" pitchFamily="34" charset="0"/>
                        <a:buChar char="•"/>
                      </a:pPr>
                      <a:r>
                        <a:rPr lang="en-US" sz="840" b="1" dirty="0">
                          <a:solidFill>
                            <a:schemeClr val="accent1"/>
                          </a:solidFill>
                          <a:latin typeface="Roboto" panose="02000000000000000000" pitchFamily="2" charset="0"/>
                          <a:ea typeface="Roboto" panose="02000000000000000000" pitchFamily="2" charset="0"/>
                        </a:rPr>
                        <a:t>Geography: </a:t>
                      </a:r>
                      <a:r>
                        <a:rPr lang="en-US" sz="840" dirty="0">
                          <a:solidFill>
                            <a:schemeClr val="bg1"/>
                          </a:solidFill>
                          <a:latin typeface="Roboto" panose="02000000000000000000" pitchFamily="2" charset="0"/>
                          <a:ea typeface="Roboto" panose="02000000000000000000" pitchFamily="2" charset="0"/>
                        </a:rPr>
                        <a:t>Indigenous (native) people are the first people who lived in the place, and the generations of people who came after (Y3/4)</a:t>
                      </a:r>
                    </a:p>
                    <a:p>
                      <a:pPr marL="72000" indent="-72000">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Slavery is a system where people are owned by other people. Enslaved people are forced to work for no money. </a:t>
                      </a:r>
                    </a:p>
                    <a:p>
                      <a:pPr marL="72000" indent="-72000">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Drivers of power can be </a:t>
                      </a:r>
                      <a:r>
                        <a:rPr lang="en-US" sz="840" dirty="0" err="1">
                          <a:solidFill>
                            <a:schemeClr val="bg1"/>
                          </a:solidFill>
                          <a:latin typeface="Roboto" panose="02000000000000000000" pitchFamily="2" charset="0"/>
                          <a:ea typeface="Roboto" panose="02000000000000000000" pitchFamily="2" charset="0"/>
                        </a:rPr>
                        <a:t>categorised</a:t>
                      </a:r>
                      <a:r>
                        <a:rPr lang="en-US" sz="840" dirty="0">
                          <a:solidFill>
                            <a:schemeClr val="bg1"/>
                          </a:solidFill>
                          <a:latin typeface="Roboto" panose="02000000000000000000" pitchFamily="2" charset="0"/>
                          <a:ea typeface="Roboto" panose="02000000000000000000" pitchFamily="2" charset="0"/>
                        </a:rPr>
                        <a:t> into institutional, economic, physical, intellectual and informal (Y5/6)</a:t>
                      </a:r>
                    </a:p>
                    <a:p>
                      <a:pPr marL="72000" indent="-72000">
                        <a:spcAft>
                          <a:spcPts val="200"/>
                        </a:spcAft>
                        <a:buFont typeface="Arial" panose="020B0604020202020204" pitchFamily="34" charset="0"/>
                        <a:buChar char="•"/>
                      </a:pPr>
                      <a:r>
                        <a:rPr lang="en-US" sz="840" b="1" dirty="0">
                          <a:solidFill>
                            <a:schemeClr val="accent1"/>
                          </a:solidFill>
                          <a:latin typeface="Roboto" panose="02000000000000000000" pitchFamily="2" charset="0"/>
                          <a:ea typeface="Roboto" panose="02000000000000000000" pitchFamily="2" charset="0"/>
                        </a:rPr>
                        <a:t>Geography: </a:t>
                      </a:r>
                      <a:r>
                        <a:rPr lang="en-US" sz="840" dirty="0">
                          <a:solidFill>
                            <a:schemeClr val="bg1"/>
                          </a:solidFill>
                          <a:latin typeface="Roboto" panose="02000000000000000000" pitchFamily="2" charset="0"/>
                          <a:ea typeface="Roboto" panose="02000000000000000000" pitchFamily="2" charset="0"/>
                        </a:rPr>
                        <a:t>Migration is the process of moving from one place to another. It does not have to be between countries, but where it is it is called immigration (in) or emigration (out). People migrate because of push and pull factor (Y5/6)</a:t>
                      </a:r>
                    </a:p>
                    <a:p>
                      <a:pPr marL="0" indent="0">
                        <a:spcAft>
                          <a:spcPts val="200"/>
                        </a:spcAft>
                        <a:buFont typeface="Arial" panose="020B0604020202020204" pitchFamily="34" charset="0"/>
                        <a:buNone/>
                      </a:pPr>
                      <a:r>
                        <a:rPr lang="en-US" sz="840" dirty="0">
                          <a:solidFill>
                            <a:srgbClr val="FF0000"/>
                          </a:solidFill>
                          <a:latin typeface="Roboto" panose="02000000000000000000" pitchFamily="2" charset="0"/>
                          <a:ea typeface="Roboto" panose="02000000000000000000" pitchFamily="2" charset="0"/>
                        </a:rPr>
                        <a:t>Covered in both cycles for retrieval purposes.</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The British Empire grew from the sixteenth century and, at its peak in 1919, covered a quarter of the world's land</a:t>
                      </a:r>
                    </a:p>
                    <a:p>
                      <a:pPr marL="72000" indent="-72000">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The British Empire forcefully </a:t>
                      </a:r>
                      <a:r>
                        <a:rPr lang="en-US" sz="840" err="1">
                          <a:solidFill>
                            <a:schemeClr val="bg1"/>
                          </a:solidFill>
                          <a:latin typeface="Roboto" panose="02000000000000000000" pitchFamily="2" charset="0"/>
                          <a:ea typeface="Roboto" panose="02000000000000000000" pitchFamily="2" charset="0"/>
                        </a:rPr>
                        <a:t>colonised</a:t>
                      </a:r>
                      <a:r>
                        <a:rPr lang="en-US" sz="840">
                          <a:solidFill>
                            <a:schemeClr val="bg1"/>
                          </a:solidFill>
                          <a:latin typeface="Roboto" panose="02000000000000000000" pitchFamily="2" charset="0"/>
                          <a:ea typeface="Roboto" panose="02000000000000000000" pitchFamily="2" charset="0"/>
                        </a:rPr>
                        <a:t> places around the world and substantially changed the lives of many of the people it </a:t>
                      </a:r>
                      <a:r>
                        <a:rPr lang="en-US" sz="840" b="1" err="1">
                          <a:solidFill>
                            <a:schemeClr val="bg1"/>
                          </a:solidFill>
                          <a:latin typeface="Roboto" panose="02000000000000000000" pitchFamily="2" charset="0"/>
                          <a:ea typeface="Roboto" panose="02000000000000000000" pitchFamily="2" charset="0"/>
                        </a:rPr>
                        <a:t>colonised</a:t>
                      </a:r>
                      <a:endParaRPr lang="en-US" sz="840">
                        <a:solidFill>
                          <a:schemeClr val="bg1"/>
                        </a:solidFill>
                        <a:latin typeface="Roboto" panose="02000000000000000000" pitchFamily="2" charset="0"/>
                        <a:ea typeface="Roboto" panose="02000000000000000000" pitchFamily="2" charset="0"/>
                      </a:endParaRPr>
                    </a:p>
                    <a:p>
                      <a:pPr marL="72000" indent="-72000">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The British maintained control of its colonies with </a:t>
                      </a:r>
                      <a:r>
                        <a:rPr lang="en-US" sz="840" b="1">
                          <a:solidFill>
                            <a:schemeClr val="bg1"/>
                          </a:solidFill>
                          <a:latin typeface="Roboto" panose="02000000000000000000" pitchFamily="2" charset="0"/>
                          <a:ea typeface="Roboto" panose="02000000000000000000" pitchFamily="2" charset="0"/>
                        </a:rPr>
                        <a:t>physical</a:t>
                      </a:r>
                      <a:r>
                        <a:rPr lang="en-US" sz="840">
                          <a:solidFill>
                            <a:schemeClr val="bg1"/>
                          </a:solidFill>
                          <a:latin typeface="Roboto" panose="02000000000000000000" pitchFamily="2" charset="0"/>
                          <a:ea typeface="Roboto" panose="02000000000000000000" pitchFamily="2" charset="0"/>
                        </a:rPr>
                        <a:t>, </a:t>
                      </a:r>
                      <a:r>
                        <a:rPr lang="en-US" sz="840" b="1">
                          <a:solidFill>
                            <a:schemeClr val="bg1"/>
                          </a:solidFill>
                          <a:latin typeface="Roboto" panose="02000000000000000000" pitchFamily="2" charset="0"/>
                          <a:ea typeface="Roboto" panose="02000000000000000000" pitchFamily="2" charset="0"/>
                        </a:rPr>
                        <a:t>economic</a:t>
                      </a:r>
                      <a:r>
                        <a:rPr lang="en-US" sz="840">
                          <a:solidFill>
                            <a:schemeClr val="bg1"/>
                          </a:solidFill>
                          <a:latin typeface="Roboto" panose="02000000000000000000" pitchFamily="2" charset="0"/>
                          <a:ea typeface="Roboto" panose="02000000000000000000" pitchFamily="2" charset="0"/>
                        </a:rPr>
                        <a:t>, </a:t>
                      </a:r>
                      <a:r>
                        <a:rPr lang="en-US" sz="840" b="1">
                          <a:solidFill>
                            <a:schemeClr val="bg1"/>
                          </a:solidFill>
                          <a:latin typeface="Roboto" panose="02000000000000000000" pitchFamily="2" charset="0"/>
                          <a:ea typeface="Roboto" panose="02000000000000000000" pitchFamily="2" charset="0"/>
                        </a:rPr>
                        <a:t>institutional</a:t>
                      </a:r>
                      <a:r>
                        <a:rPr lang="en-US" sz="840">
                          <a:solidFill>
                            <a:schemeClr val="bg1"/>
                          </a:solidFill>
                          <a:latin typeface="Roboto" panose="02000000000000000000" pitchFamily="2" charset="0"/>
                          <a:ea typeface="Roboto" panose="02000000000000000000" pitchFamily="2" charset="0"/>
                        </a:rPr>
                        <a:t>, </a:t>
                      </a:r>
                      <a:r>
                        <a:rPr lang="en-US" sz="840" b="1">
                          <a:solidFill>
                            <a:schemeClr val="bg1"/>
                          </a:solidFill>
                          <a:latin typeface="Roboto" panose="02000000000000000000" pitchFamily="2" charset="0"/>
                          <a:ea typeface="Roboto" panose="02000000000000000000" pitchFamily="2" charset="0"/>
                        </a:rPr>
                        <a:t>intellectual</a:t>
                      </a:r>
                      <a:r>
                        <a:rPr lang="en-US" sz="840">
                          <a:solidFill>
                            <a:schemeClr val="bg1"/>
                          </a:solidFill>
                          <a:latin typeface="Roboto" panose="02000000000000000000" pitchFamily="2" charset="0"/>
                          <a:ea typeface="Roboto" panose="02000000000000000000" pitchFamily="2" charset="0"/>
                        </a:rPr>
                        <a:t> and </a:t>
                      </a:r>
                      <a:r>
                        <a:rPr lang="en-US" sz="840" b="1">
                          <a:solidFill>
                            <a:schemeClr val="bg1"/>
                          </a:solidFill>
                          <a:latin typeface="Roboto" panose="02000000000000000000" pitchFamily="2" charset="0"/>
                          <a:ea typeface="Roboto" panose="02000000000000000000" pitchFamily="2" charset="0"/>
                        </a:rPr>
                        <a:t>informal</a:t>
                      </a:r>
                      <a:r>
                        <a:rPr lang="en-US" sz="840">
                          <a:solidFill>
                            <a:schemeClr val="bg1"/>
                          </a:solidFill>
                          <a:latin typeface="Roboto" panose="02000000000000000000" pitchFamily="2" charset="0"/>
                          <a:ea typeface="Roboto" panose="02000000000000000000" pitchFamily="2" charset="0"/>
                        </a:rPr>
                        <a:t> power (case studies of India and South Africa)</a:t>
                      </a:r>
                    </a:p>
                    <a:p>
                      <a:pPr marL="72000" indent="-72000">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The British Empire declined after the world wars, and countries such as India and Kenya gained </a:t>
                      </a:r>
                      <a:r>
                        <a:rPr lang="en-US" sz="840" b="1">
                          <a:solidFill>
                            <a:schemeClr val="bg1"/>
                          </a:solidFill>
                          <a:latin typeface="Roboto" panose="02000000000000000000" pitchFamily="2" charset="0"/>
                          <a:ea typeface="Roboto" panose="02000000000000000000" pitchFamily="2" charset="0"/>
                        </a:rPr>
                        <a:t>independence</a:t>
                      </a:r>
                      <a:r>
                        <a:rPr lang="en-US" sz="840">
                          <a:solidFill>
                            <a:schemeClr val="bg1"/>
                          </a:solidFill>
                          <a:latin typeface="Roboto" panose="02000000000000000000" pitchFamily="2" charset="0"/>
                          <a:ea typeface="Roboto" panose="02000000000000000000" pitchFamily="2" charset="0"/>
                        </a:rPr>
                        <a:t> after prolonged independence movements</a:t>
                      </a:r>
                    </a:p>
                    <a:p>
                      <a:pPr marL="72000" indent="-72000">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The </a:t>
                      </a:r>
                      <a:r>
                        <a:rPr lang="en-US" sz="840" b="1">
                          <a:solidFill>
                            <a:schemeClr val="bg1"/>
                          </a:solidFill>
                          <a:latin typeface="Roboto" panose="02000000000000000000" pitchFamily="2" charset="0"/>
                          <a:ea typeface="Roboto" panose="02000000000000000000" pitchFamily="2" charset="0"/>
                        </a:rPr>
                        <a:t>Windrush generation </a:t>
                      </a:r>
                      <a:r>
                        <a:rPr lang="en-US" sz="840">
                          <a:solidFill>
                            <a:schemeClr val="bg1"/>
                          </a:solidFill>
                          <a:latin typeface="Roboto" panose="02000000000000000000" pitchFamily="2" charset="0"/>
                          <a:ea typeface="Roboto" panose="02000000000000000000" pitchFamily="2" charset="0"/>
                        </a:rPr>
                        <a:t>are people who arrived in the UK from </a:t>
                      </a:r>
                      <a:r>
                        <a:rPr lang="en-US" sz="840" b="1">
                          <a:solidFill>
                            <a:schemeClr val="bg1"/>
                          </a:solidFill>
                          <a:latin typeface="Roboto" panose="02000000000000000000" pitchFamily="2" charset="0"/>
                          <a:ea typeface="Roboto" panose="02000000000000000000" pitchFamily="2" charset="0"/>
                        </a:rPr>
                        <a:t>Commonwealth</a:t>
                      </a:r>
                      <a:r>
                        <a:rPr lang="en-US" sz="840">
                          <a:solidFill>
                            <a:schemeClr val="bg1"/>
                          </a:solidFill>
                          <a:latin typeface="Roboto" panose="02000000000000000000" pitchFamily="2" charset="0"/>
                          <a:ea typeface="Roboto" panose="02000000000000000000" pitchFamily="2" charset="0"/>
                        </a:rPr>
                        <a:t> countries 1948-71.</a:t>
                      </a:r>
                    </a:p>
                    <a:p>
                      <a:pPr marL="72000" indent="-72000">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Many people of the Windrush generation faced </a:t>
                      </a:r>
                      <a:r>
                        <a:rPr lang="en-US" sz="840" b="1">
                          <a:solidFill>
                            <a:schemeClr val="bg1"/>
                          </a:solidFill>
                          <a:latin typeface="Roboto" panose="02000000000000000000" pitchFamily="2" charset="0"/>
                          <a:ea typeface="Roboto" panose="02000000000000000000" pitchFamily="2" charset="0"/>
                        </a:rPr>
                        <a:t>racial</a:t>
                      </a:r>
                      <a:r>
                        <a:rPr lang="en-US" sz="840">
                          <a:solidFill>
                            <a:schemeClr val="bg1"/>
                          </a:solidFill>
                          <a:latin typeface="Roboto" panose="02000000000000000000" pitchFamily="2" charset="0"/>
                          <a:ea typeface="Roboto" panose="02000000000000000000" pitchFamily="2" charset="0"/>
                        </a:rPr>
                        <a:t> </a:t>
                      </a:r>
                      <a:r>
                        <a:rPr lang="en-US" sz="840" b="1">
                          <a:solidFill>
                            <a:schemeClr val="bg1"/>
                          </a:solidFill>
                          <a:latin typeface="Roboto" panose="02000000000000000000" pitchFamily="2" charset="0"/>
                          <a:ea typeface="Roboto" panose="02000000000000000000" pitchFamily="2" charset="0"/>
                        </a:rPr>
                        <a:t>discrimination</a:t>
                      </a:r>
                    </a:p>
                    <a:p>
                      <a:pPr marL="72000" indent="-72000">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The </a:t>
                      </a:r>
                      <a:r>
                        <a:rPr lang="en-US" sz="840" b="1">
                          <a:solidFill>
                            <a:schemeClr val="bg1"/>
                          </a:solidFill>
                          <a:latin typeface="Roboto" panose="02000000000000000000" pitchFamily="2" charset="0"/>
                          <a:ea typeface="Roboto" panose="02000000000000000000" pitchFamily="2" charset="0"/>
                        </a:rPr>
                        <a:t>British civil rights movement </a:t>
                      </a:r>
                      <a:r>
                        <a:rPr lang="en-US" sz="840">
                          <a:solidFill>
                            <a:schemeClr val="bg1"/>
                          </a:solidFill>
                          <a:latin typeface="Roboto" panose="02000000000000000000" pitchFamily="2" charset="0"/>
                          <a:ea typeface="Roboto" panose="02000000000000000000" pitchFamily="2" charset="0"/>
                        </a:rPr>
                        <a:t>in Britain gained momentum in the 1960s with the </a:t>
                      </a:r>
                      <a:r>
                        <a:rPr lang="en-US" sz="840" b="1" err="1">
                          <a:solidFill>
                            <a:schemeClr val="bg1"/>
                          </a:solidFill>
                          <a:latin typeface="Roboto" panose="02000000000000000000" pitchFamily="2" charset="0"/>
                          <a:ea typeface="Roboto" panose="02000000000000000000" pitchFamily="2" charset="0"/>
                        </a:rPr>
                        <a:t>Notting</a:t>
                      </a:r>
                      <a:r>
                        <a:rPr lang="en-US" sz="840" b="1">
                          <a:solidFill>
                            <a:schemeClr val="bg1"/>
                          </a:solidFill>
                          <a:latin typeface="Roboto" panose="02000000000000000000" pitchFamily="2" charset="0"/>
                          <a:ea typeface="Roboto" panose="02000000000000000000" pitchFamily="2" charset="0"/>
                        </a:rPr>
                        <a:t> Hill Race Riots</a:t>
                      </a:r>
                      <a:r>
                        <a:rPr lang="en-US" sz="840">
                          <a:solidFill>
                            <a:schemeClr val="bg1"/>
                          </a:solidFill>
                          <a:latin typeface="Roboto" panose="02000000000000000000" pitchFamily="2" charset="0"/>
                          <a:ea typeface="Roboto" panose="02000000000000000000" pitchFamily="2" charset="0"/>
                        </a:rPr>
                        <a:t>, the </a:t>
                      </a:r>
                      <a:r>
                        <a:rPr lang="en-US" sz="840" b="1">
                          <a:solidFill>
                            <a:schemeClr val="bg1"/>
                          </a:solidFill>
                          <a:latin typeface="Roboto" panose="02000000000000000000" pitchFamily="2" charset="0"/>
                          <a:ea typeface="Roboto" panose="02000000000000000000" pitchFamily="2" charset="0"/>
                        </a:rPr>
                        <a:t>Bristol Bus Boycott </a:t>
                      </a:r>
                      <a:r>
                        <a:rPr lang="en-US" sz="840">
                          <a:solidFill>
                            <a:schemeClr val="bg1"/>
                          </a:solidFill>
                          <a:latin typeface="Roboto" panose="02000000000000000000" pitchFamily="2" charset="0"/>
                          <a:ea typeface="Roboto" panose="02000000000000000000" pitchFamily="2" charset="0"/>
                        </a:rPr>
                        <a:t>and </a:t>
                      </a:r>
                      <a:r>
                        <a:rPr lang="en-US" sz="840" b="1">
                          <a:solidFill>
                            <a:schemeClr val="bg1"/>
                          </a:solidFill>
                          <a:latin typeface="Roboto" panose="02000000000000000000" pitchFamily="2" charset="0"/>
                          <a:ea typeface="Roboto" panose="02000000000000000000" pitchFamily="2" charset="0"/>
                        </a:rPr>
                        <a:t>Trial of the Mangrove Nine</a:t>
                      </a:r>
                    </a:p>
                    <a:p>
                      <a:pPr marL="72000" indent="-72000">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The </a:t>
                      </a:r>
                      <a:r>
                        <a:rPr lang="en-US" sz="840" b="1">
                          <a:solidFill>
                            <a:schemeClr val="bg1"/>
                          </a:solidFill>
                          <a:latin typeface="Roboto" panose="02000000000000000000" pitchFamily="2" charset="0"/>
                          <a:ea typeface="Roboto" panose="02000000000000000000" pitchFamily="2" charset="0"/>
                        </a:rPr>
                        <a:t>Race Relations Act </a:t>
                      </a:r>
                      <a:r>
                        <a:rPr lang="en-US" sz="840">
                          <a:solidFill>
                            <a:schemeClr val="bg1"/>
                          </a:solidFill>
                          <a:latin typeface="Roboto" panose="02000000000000000000" pitchFamily="2" charset="0"/>
                          <a:ea typeface="Roboto" panose="02000000000000000000" pitchFamily="2" charset="0"/>
                        </a:rPr>
                        <a:t>of 1965, 1968, 1976 made racial discrimination illegal</a:t>
                      </a:r>
                    </a:p>
                    <a:p>
                      <a:pPr marL="72000" indent="-72000">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Racial equality laws have not solved all of Britain's problems, and discrimination and racism is still prevalent in some forms today</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Pupils will build, deepen and widen their knowledge of the British Empire, racism, civil rights movements and slavery (KS3)</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20226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Disciplinary and 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Historical significance</a:t>
                      </a:r>
                      <a:r>
                        <a:rPr lang="en-US" sz="840" b="0" dirty="0">
                          <a:solidFill>
                            <a:schemeClr val="bg1"/>
                          </a:solidFill>
                          <a:latin typeface="Roboto" panose="02000000000000000000" pitchFamily="2" charset="0"/>
                          <a:ea typeface="Roboto" panose="02000000000000000000" pitchFamily="2" charset="0"/>
                        </a:rPr>
                        <a:t>: The past is everything that has happened to everyone, but we only learn about some parts in history. The rest is known as silence (Y5/6)</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Similarity &amp; difference:</a:t>
                      </a:r>
                      <a:r>
                        <a:rPr lang="en-US" sz="840" b="0" dirty="0">
                          <a:solidFill>
                            <a:schemeClr val="bg1"/>
                          </a:solidFill>
                          <a:latin typeface="Roboto" panose="02000000000000000000" pitchFamily="2" charset="0"/>
                          <a:ea typeface="Roboto" panose="02000000000000000000" pitchFamily="2" charset="0"/>
                        </a:rPr>
                        <a:t> Historians should </a:t>
                      </a:r>
                      <a:r>
                        <a:rPr lang="en-US" sz="840" b="0" dirty="0" err="1">
                          <a:solidFill>
                            <a:schemeClr val="bg1"/>
                          </a:solidFill>
                          <a:latin typeface="Roboto" panose="02000000000000000000" pitchFamily="2" charset="0"/>
                          <a:ea typeface="Roboto" panose="02000000000000000000" pitchFamily="2" charset="0"/>
                        </a:rPr>
                        <a:t>recognise</a:t>
                      </a:r>
                      <a:r>
                        <a:rPr lang="en-US" sz="840" b="0" dirty="0">
                          <a:solidFill>
                            <a:schemeClr val="bg1"/>
                          </a:solidFill>
                          <a:latin typeface="Roboto" panose="02000000000000000000" pitchFamily="2" charset="0"/>
                          <a:ea typeface="Roboto" panose="02000000000000000000" pitchFamily="2" charset="0"/>
                        </a:rPr>
                        <a:t> the similar and different experiences that individuals from the same community have based on their age, gender, race, wealth, sexuality and other characteristics (Y5/6)</a:t>
                      </a:r>
                    </a:p>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840" dirty="0">
                          <a:solidFill>
                            <a:srgbClr val="FF0000"/>
                          </a:solidFill>
                          <a:latin typeface="Roboto" panose="02000000000000000000" pitchFamily="2" charset="0"/>
                          <a:ea typeface="Roboto" panose="02000000000000000000" pitchFamily="2" charset="0"/>
                        </a:rPr>
                        <a:t>Covered in both cycles for retrieval purposes.</a:t>
                      </a:r>
                      <a:endParaRPr lang="en-US" sz="840" b="0" dirty="0">
                        <a:solidFill>
                          <a:schemeClr val="bg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Historical evidence</a:t>
                      </a:r>
                      <a:r>
                        <a:rPr lang="en-US" sz="840" b="0" dirty="0">
                          <a:solidFill>
                            <a:schemeClr val="bg1"/>
                          </a:solidFill>
                          <a:latin typeface="Roboto" panose="02000000000000000000" pitchFamily="2" charset="0"/>
                          <a:ea typeface="Roboto" panose="02000000000000000000" pitchFamily="2" charset="0"/>
                        </a:rPr>
                        <a:t>: Primary sources are sources that were created by someone who experienced the event firsthand. Secondary sources are about primary sources (Y1/2)</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Chronology</a:t>
                      </a:r>
                      <a:r>
                        <a:rPr lang="en-US" sz="840" b="0" dirty="0">
                          <a:solidFill>
                            <a:schemeClr val="bg1"/>
                          </a:solidFill>
                          <a:latin typeface="Roboto" panose="02000000000000000000" pitchFamily="2" charset="0"/>
                          <a:ea typeface="Roboto" panose="02000000000000000000" pitchFamily="2" charset="0"/>
                        </a:rPr>
                        <a:t>: Convert between a year and a century (Y3/4)</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Historical significance</a:t>
                      </a:r>
                      <a:r>
                        <a:rPr lang="en-US" sz="840" b="0">
                          <a:solidFill>
                            <a:schemeClr val="bg1"/>
                          </a:solidFill>
                          <a:latin typeface="Roboto" panose="02000000000000000000" pitchFamily="2" charset="0"/>
                          <a:ea typeface="Roboto" panose="02000000000000000000" pitchFamily="2" charset="0"/>
                        </a:rPr>
                        <a:t>: What historians consider to be significant is different to different people at different places and times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Historical significance</a:t>
                      </a:r>
                      <a:r>
                        <a:rPr lang="en-US" sz="840" b="0">
                          <a:solidFill>
                            <a:schemeClr val="bg1"/>
                          </a:solidFill>
                          <a:latin typeface="Roboto" panose="02000000000000000000" pitchFamily="2" charset="0"/>
                          <a:ea typeface="Roboto" panose="02000000000000000000" pitchFamily="2" charset="0"/>
                        </a:rPr>
                        <a:t>: We, as historians, can </a:t>
                      </a:r>
                      <a:r>
                        <a:rPr lang="en-US" sz="840" b="0" err="1">
                          <a:solidFill>
                            <a:schemeClr val="bg1"/>
                          </a:solidFill>
                          <a:latin typeface="Roboto" panose="02000000000000000000" pitchFamily="2" charset="0"/>
                          <a:ea typeface="Roboto" panose="02000000000000000000" pitchFamily="2" charset="0"/>
                        </a:rPr>
                        <a:t>recognise</a:t>
                      </a:r>
                      <a:r>
                        <a:rPr lang="en-US" sz="840" b="0">
                          <a:solidFill>
                            <a:schemeClr val="bg1"/>
                          </a:solidFill>
                          <a:latin typeface="Roboto" panose="02000000000000000000" pitchFamily="2" charset="0"/>
                          <a:ea typeface="Roboto" panose="02000000000000000000" pitchFamily="2" charset="0"/>
                        </a:rPr>
                        <a:t> reasons for why we are studying something in a particular place or time</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effectLst/>
                          <a:latin typeface="Roboto" panose="02000000000000000000" pitchFamily="2" charset="0"/>
                          <a:ea typeface="Roboto" panose="02000000000000000000" pitchFamily="2" charset="0"/>
                          <a:cs typeface="Times New Roman" panose="02020603050405020304" pitchFamily="18" charset="0"/>
                        </a:rPr>
                        <a:t>Change &amp; continuity: </a:t>
                      </a:r>
                      <a:r>
                        <a:rPr lang="en-US" sz="84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Historians can identify and analyse examples of resistance to change</a:t>
                      </a:r>
                      <a:endParaRPr lang="en-GB" sz="84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effectLst/>
                          <a:latin typeface="Roboto" panose="02000000000000000000" pitchFamily="2" charset="0"/>
                          <a:ea typeface="Roboto" panose="02000000000000000000" pitchFamily="2" charset="0"/>
                          <a:cs typeface="Times New Roman" panose="02020603050405020304" pitchFamily="18" charset="0"/>
                        </a:rPr>
                        <a:t>Chronology: </a:t>
                      </a:r>
                      <a:r>
                        <a:rPr lang="en-US" sz="84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Use key dates to compare the timing of two events, considering how closely together or far apart they occurred</a:t>
                      </a:r>
                      <a:endParaRPr lang="en-US" sz="840" b="0">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gn="l">
                        <a:lnSpc>
                          <a:spcPts val="800"/>
                        </a:lnSpc>
                        <a:spcAft>
                          <a:spcPts val="200"/>
                        </a:spcAft>
                        <a:buFont typeface="Arial" panose="020B0604020202020204" pitchFamily="34" charset="0"/>
                        <a:buChar char="•"/>
                      </a:pPr>
                      <a:r>
                        <a:rPr lang="en-US" sz="840" b="1" dirty="0">
                          <a:solidFill>
                            <a:schemeClr val="bg1"/>
                          </a:solidFill>
                          <a:latin typeface="Roboto" panose="02000000000000000000" pitchFamily="2" charset="0"/>
                          <a:ea typeface="Roboto" panose="02000000000000000000" pitchFamily="2" charset="0"/>
                        </a:rPr>
                        <a:t>Historical significance: </a:t>
                      </a:r>
                      <a:endParaRPr lang="en-US"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indent="0" algn="l">
                        <a:lnSpc>
                          <a:spcPts val="800"/>
                        </a:lnSpc>
                        <a:spcAft>
                          <a:spcPts val="200"/>
                        </a:spcAft>
                        <a:buFont typeface="Arial" panose="020B0604020202020204" pitchFamily="34" charset="0"/>
                        <a:buNone/>
                      </a:pPr>
                      <a:r>
                        <a:rPr lang="en-US"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The 5 Rs:</a:t>
                      </a:r>
                    </a:p>
                    <a:p>
                      <a:pPr marL="529200" lvl="1" indent="-72000" algn="l">
                        <a:lnSpc>
                          <a:spcPts val="800"/>
                        </a:lnSpc>
                        <a:spcAft>
                          <a:spcPts val="200"/>
                        </a:spcAft>
                        <a:buFont typeface="Arial" panose="020B0604020202020204" pitchFamily="34" charset="0"/>
                        <a:buChar char="•"/>
                      </a:pPr>
                      <a:r>
                        <a:rPr lang="en-US"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Resulted in change, </a:t>
                      </a:r>
                    </a:p>
                    <a:p>
                      <a:pPr marL="529200" lvl="1" indent="-72000" algn="l">
                        <a:lnSpc>
                          <a:spcPts val="800"/>
                        </a:lnSpc>
                        <a:spcAft>
                          <a:spcPts val="200"/>
                        </a:spcAft>
                        <a:buFont typeface="Arial" panose="020B0604020202020204" pitchFamily="34" charset="0"/>
                        <a:buChar char="•"/>
                      </a:pPr>
                      <a:r>
                        <a:rPr lang="en-US"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Revelation, </a:t>
                      </a:r>
                    </a:p>
                    <a:p>
                      <a:pPr marL="529200" lvl="1" indent="-72000" algn="l">
                        <a:lnSpc>
                          <a:spcPts val="800"/>
                        </a:lnSpc>
                        <a:spcAft>
                          <a:spcPts val="200"/>
                        </a:spcAft>
                        <a:buFont typeface="Arial" panose="020B0604020202020204" pitchFamily="34" charset="0"/>
                        <a:buChar char="•"/>
                      </a:pPr>
                      <a:r>
                        <a:rPr lang="en-US"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Remembrance,</a:t>
                      </a:r>
                    </a:p>
                    <a:p>
                      <a:pPr marL="529200" lvl="1" indent="-72000" algn="l">
                        <a:lnSpc>
                          <a:spcPts val="800"/>
                        </a:lnSpc>
                        <a:spcAft>
                          <a:spcPts val="200"/>
                        </a:spcAft>
                        <a:buFont typeface="Arial" panose="020B0604020202020204" pitchFamily="34" charset="0"/>
                        <a:buChar char="•"/>
                      </a:pPr>
                      <a:r>
                        <a:rPr lang="en-US"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Resonates,</a:t>
                      </a:r>
                    </a:p>
                    <a:p>
                      <a:pPr marL="529200" lvl="1" indent="-72000" algn="l">
                        <a:lnSpc>
                          <a:spcPts val="800"/>
                        </a:lnSpc>
                        <a:spcAft>
                          <a:spcPts val="200"/>
                        </a:spcAft>
                        <a:buFont typeface="Arial" panose="020B0604020202020204" pitchFamily="34" charset="0"/>
                        <a:buChar char="•"/>
                      </a:pPr>
                      <a:r>
                        <a:rPr lang="en-US"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Remarked upon.</a:t>
                      </a:r>
                      <a:endParaRPr lang="en-US" sz="84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457200" lvl="1" indent="0" algn="l">
                        <a:lnSpc>
                          <a:spcPts val="800"/>
                        </a:lnSpc>
                        <a:spcAft>
                          <a:spcPts val="200"/>
                        </a:spcAft>
                        <a:buFont typeface="Arial" panose="020B0604020202020204" pitchFamily="34" charset="0"/>
                        <a:buNone/>
                      </a:pPr>
                      <a:r>
                        <a:rPr lang="en-US" sz="84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(KS3)</a:t>
                      </a:r>
                      <a:endParaRPr lang="en-US"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779373276"/>
                  </a:ext>
                </a:extLst>
              </a:tr>
            </a:tbl>
          </a:graphicData>
        </a:graphic>
      </p:graphicFrame>
    </p:spTree>
    <p:extLst>
      <p:ext uri="{BB962C8B-B14F-4D97-AF65-F5344CB8AC3E}">
        <p14:creationId xmlns:p14="http://schemas.microsoft.com/office/powerpoint/2010/main" val="35062449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a:xfrm>
            <a:off x="203201" y="234234"/>
            <a:ext cx="5367175" cy="458089"/>
          </a:xfrm>
        </p:spPr>
        <p:txBody>
          <a:bodyPr/>
          <a:lstStyle/>
          <a:p>
            <a:r>
              <a:rPr lang="en-US" altLang="en-US" dirty="0"/>
              <a:t>Year 5/6: Cycle A Spring</a:t>
            </a:r>
            <a:endParaRPr lang="en-GB" dirty="0"/>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4953000" y="234233"/>
            <a:ext cx="4671203"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dirty="0">
                <a:ln w="12700">
                  <a:noFill/>
                </a:ln>
                <a:solidFill>
                  <a:schemeClr val="accent1"/>
                </a:solidFill>
                <a:latin typeface="United Curriculum" pitchFamily="2" charset="0"/>
              </a:rPr>
              <a:t>Global History: </a:t>
            </a:r>
            <a:r>
              <a:rPr lang="en-US" sz="1600" dirty="0">
                <a:ln w="12700">
                  <a:solidFill>
                    <a:schemeClr val="accent1"/>
                  </a:solidFill>
                </a:ln>
                <a:solidFill>
                  <a:schemeClr val="accent1"/>
                </a:solidFill>
                <a:latin typeface="United Curriculum" pitchFamily="2" charset="0"/>
              </a:rPr>
              <a:t>Power, empire and democracy</a:t>
            </a:r>
            <a:endParaRPr lang="en-GB" sz="1600" dirty="0">
              <a:ln w="12700">
                <a:solidFill>
                  <a:schemeClr val="accent1"/>
                </a:solidFill>
              </a:ln>
              <a:solidFill>
                <a:schemeClr val="accent1"/>
              </a:solidFill>
              <a:latin typeface="United Curriculum" pitchFamily="2" charset="0"/>
            </a:endParaRPr>
          </a:p>
        </p:txBody>
      </p:sp>
      <p:graphicFrame>
        <p:nvGraphicFramePr>
          <p:cNvPr id="8" name="Table 25">
            <a:extLst>
              <a:ext uri="{FF2B5EF4-FFF2-40B4-BE49-F238E27FC236}">
                <a16:creationId xmlns:a16="http://schemas.microsoft.com/office/drawing/2014/main" id="{41C20877-59CE-479A-AB47-713EA542C594}"/>
              </a:ext>
            </a:extLst>
          </p:cNvPr>
          <p:cNvGraphicFramePr>
            <a:graphicFrameLocks noGrp="1"/>
          </p:cNvGraphicFramePr>
          <p:nvPr>
            <p:extLst>
              <p:ext uri="{D42A27DB-BD31-4B8C-83A1-F6EECF244321}">
                <p14:modId xmlns:p14="http://schemas.microsoft.com/office/powerpoint/2010/main" val="4041494633"/>
              </p:ext>
            </p:extLst>
          </p:nvPr>
        </p:nvGraphicFramePr>
        <p:xfrm>
          <a:off x="232410" y="827334"/>
          <a:ext cx="9180000" cy="2601666"/>
        </p:xfrm>
        <a:graphic>
          <a:graphicData uri="http://schemas.openxmlformats.org/drawingml/2006/table">
            <a:tbl>
              <a:tblPr firstRow="1" bandRow="1">
                <a:tableStyleId>{5940675A-B579-460E-94D1-54222C63F5DA}</a:tableStyleId>
              </a:tblPr>
              <a:tblGrid>
                <a:gridCol w="300990">
                  <a:extLst>
                    <a:ext uri="{9D8B030D-6E8A-4147-A177-3AD203B41FA5}">
                      <a16:colId xmlns:a16="http://schemas.microsoft.com/office/drawing/2014/main" val="1014669821"/>
                    </a:ext>
                  </a:extLst>
                </a:gridCol>
                <a:gridCol w="2959670">
                  <a:extLst>
                    <a:ext uri="{9D8B030D-6E8A-4147-A177-3AD203B41FA5}">
                      <a16:colId xmlns:a16="http://schemas.microsoft.com/office/drawing/2014/main" val="247776695"/>
                    </a:ext>
                  </a:extLst>
                </a:gridCol>
                <a:gridCol w="2959670">
                  <a:extLst>
                    <a:ext uri="{9D8B030D-6E8A-4147-A177-3AD203B41FA5}">
                      <a16:colId xmlns:a16="http://schemas.microsoft.com/office/drawing/2014/main" val="3380293508"/>
                    </a:ext>
                  </a:extLst>
                </a:gridCol>
                <a:gridCol w="2959670">
                  <a:extLst>
                    <a:ext uri="{9D8B030D-6E8A-4147-A177-3AD203B41FA5}">
                      <a16:colId xmlns:a16="http://schemas.microsoft.com/office/drawing/2014/main" val="2902844172"/>
                    </a:ext>
                  </a:extLst>
                </a:gridCol>
              </a:tblGrid>
              <a:tr h="358749">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6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224291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lgn="l">
                        <a:lnSpc>
                          <a:spcPct val="100000"/>
                        </a:lnSpc>
                        <a:spcBef>
                          <a:spcPts val="0"/>
                        </a:spcBef>
                        <a:spcAft>
                          <a:spcPts val="200"/>
                        </a:spcAft>
                        <a:buFont typeface="Arial" panose="020B0604020202020204" pitchFamily="34" charset="0"/>
                        <a:buChar char="•"/>
                      </a:pPr>
                      <a:r>
                        <a:rPr lang="en-US" sz="84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Power, empire &amp; democracy: </a:t>
                      </a:r>
                      <a:r>
                        <a:rPr lang="en-US" sz="84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Drivers of power can be </a:t>
                      </a:r>
                      <a:r>
                        <a:rPr lang="en-US" sz="840" b="0" dirty="0" err="1">
                          <a:solidFill>
                            <a:schemeClr val="bg1"/>
                          </a:solidFill>
                          <a:effectLst/>
                          <a:latin typeface="Roboto" panose="02000000000000000000" pitchFamily="2" charset="0"/>
                          <a:ea typeface="Roboto" panose="02000000000000000000" pitchFamily="2" charset="0"/>
                          <a:cs typeface="Times New Roman" panose="02020603050405020304" pitchFamily="18" charset="0"/>
                        </a:rPr>
                        <a:t>categorised</a:t>
                      </a:r>
                      <a:r>
                        <a:rPr lang="en-US" sz="84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 into institutional, economic, physical, intellectual, and informal (Y5/6)</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Power, empire &amp; democracy: </a:t>
                      </a:r>
                      <a:r>
                        <a:rPr lang="en-GB" sz="84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Communities can be brought together by geographical location, or by a shared identity</a:t>
                      </a:r>
                      <a:r>
                        <a:rPr lang="en-US" sz="84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 (Y3/4)</a:t>
                      </a:r>
                      <a:endParaRPr lang="en-GB" sz="84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72000" indent="-72000" algn="l">
                        <a:lnSpc>
                          <a:spcPct val="100000"/>
                        </a:lnSpc>
                        <a:spcBef>
                          <a:spcPts val="0"/>
                        </a:spcBef>
                        <a:spcAft>
                          <a:spcPts val="200"/>
                        </a:spcAft>
                        <a:buFont typeface="Arial" panose="020B0604020202020204" pitchFamily="34" charset="0"/>
                        <a:buChar char="•"/>
                      </a:pPr>
                      <a:r>
                        <a:rPr lang="en-US" sz="84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Quest for knowledge: </a:t>
                      </a:r>
                      <a:r>
                        <a:rPr lang="en-US" sz="84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Different </a:t>
                      </a:r>
                      <a:r>
                        <a:rPr lang="en-US" sz="840" b="0" dirty="0" err="1">
                          <a:solidFill>
                            <a:schemeClr val="bg1"/>
                          </a:solidFill>
                          <a:effectLst/>
                          <a:latin typeface="Roboto" panose="02000000000000000000" pitchFamily="2" charset="0"/>
                          <a:ea typeface="Roboto" panose="02000000000000000000" pitchFamily="2" charset="0"/>
                          <a:cs typeface="Times New Roman" panose="02020603050405020304" pitchFamily="18" charset="0"/>
                        </a:rPr>
                        <a:t>civilisations</a:t>
                      </a:r>
                      <a:r>
                        <a:rPr lang="en-US" sz="84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 take different valid approaches to knowledge. Western science and the emphasis on the scientific method is not the dominant approach everywhere in the world (Y5/6)</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Power, empire &amp; democracy</a:t>
                      </a:r>
                      <a:r>
                        <a:rPr lang="en-US" sz="840" b="0">
                          <a:solidFill>
                            <a:schemeClr val="bg1"/>
                          </a:solidFill>
                          <a:latin typeface="Roboto" panose="02000000000000000000" pitchFamily="2" charset="0"/>
                          <a:ea typeface="Roboto" panose="02000000000000000000" pitchFamily="2" charset="0"/>
                        </a:rPr>
                        <a:t>: Everyone has the power to make change. Protests, campaigns and challenging other people are all ways that we can exert our personal power</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Quest for knowledge</a:t>
                      </a:r>
                      <a:r>
                        <a:rPr lang="en-US" sz="840" b="0">
                          <a:solidFill>
                            <a:schemeClr val="bg1"/>
                          </a:solidFill>
                          <a:latin typeface="Roboto" panose="02000000000000000000" pitchFamily="2" charset="0"/>
                          <a:ea typeface="Roboto" panose="02000000000000000000" pitchFamily="2" charset="0"/>
                        </a:rPr>
                        <a:t>: </a:t>
                      </a:r>
                      <a:r>
                        <a:rPr lang="en-GB" sz="84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Deciding what knowledge is taught in schools is a contentious</a:t>
                      </a:r>
                      <a:r>
                        <a:rPr lang="en-GB" sz="840" b="1">
                          <a:solidFill>
                            <a:schemeClr val="bg1"/>
                          </a:solidFill>
                          <a:effectLst/>
                          <a:latin typeface="Roboto" panose="02000000000000000000" pitchFamily="2" charset="0"/>
                          <a:ea typeface="Roboto" panose="02000000000000000000" pitchFamily="2" charset="0"/>
                          <a:cs typeface="Times New Roman" panose="02020603050405020304" pitchFamily="18" charset="0"/>
                        </a:rPr>
                        <a:t> </a:t>
                      </a:r>
                      <a:r>
                        <a:rPr lang="en-GB" sz="84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decision, and people have different opinions about it</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40" b="1">
                          <a:solidFill>
                            <a:schemeClr val="bg1"/>
                          </a:solidFill>
                          <a:effectLst/>
                          <a:latin typeface="Roboto" panose="02000000000000000000" pitchFamily="2" charset="0"/>
                          <a:ea typeface="Roboto" panose="02000000000000000000" pitchFamily="2" charset="0"/>
                          <a:cs typeface="Times New Roman" panose="02020603050405020304" pitchFamily="18" charset="0"/>
                        </a:rPr>
                        <a:t>Community &amp; family: </a:t>
                      </a:r>
                      <a:r>
                        <a:rPr lang="en-US" sz="84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Conflict and prejudice within communities can impact on society, as well as individuals, over time</a:t>
                      </a:r>
                      <a:endParaRPr lang="en-GB" sz="84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Power, empire &amp; democracy: </a:t>
                      </a:r>
                      <a:r>
                        <a:rPr lang="en-US" sz="840" b="0" dirty="0">
                          <a:solidFill>
                            <a:schemeClr val="bg1"/>
                          </a:solidFill>
                          <a:latin typeface="Roboto" panose="02000000000000000000" pitchFamily="2" charset="0"/>
                          <a:ea typeface="Roboto" panose="02000000000000000000" pitchFamily="2" charset="0"/>
                        </a:rPr>
                        <a:t>Understanding how power is </a:t>
                      </a:r>
                      <a:r>
                        <a:rPr lang="en-US" sz="840" b="0" dirty="0" err="1">
                          <a:solidFill>
                            <a:schemeClr val="bg1"/>
                          </a:solidFill>
                          <a:latin typeface="Roboto" panose="02000000000000000000" pitchFamily="2" charset="0"/>
                          <a:ea typeface="Roboto" panose="02000000000000000000" pitchFamily="2" charset="0"/>
                        </a:rPr>
                        <a:t>legitimised</a:t>
                      </a:r>
                      <a:r>
                        <a:rPr lang="en-US" sz="840" b="0" dirty="0">
                          <a:solidFill>
                            <a:schemeClr val="bg1"/>
                          </a:solidFill>
                          <a:latin typeface="Roboto" panose="02000000000000000000" pitchFamily="2" charset="0"/>
                          <a:ea typeface="Roboto" panose="02000000000000000000" pitchFamily="2" charset="0"/>
                        </a:rPr>
                        <a:t> and wielded in different contexts and how this changes over time (KS3)</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1202271406"/>
                  </a:ext>
                </a:extLst>
              </a:tr>
            </a:tbl>
          </a:graphicData>
        </a:graphic>
      </p:graphicFrame>
    </p:spTree>
    <p:extLst>
      <p:ext uri="{BB962C8B-B14F-4D97-AF65-F5344CB8AC3E}">
        <p14:creationId xmlns:p14="http://schemas.microsoft.com/office/powerpoint/2010/main" val="16764448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dirty="0"/>
              <a:t>Year 5/6: Cycle A Summer</a:t>
            </a:r>
            <a:endParaRPr lang="en-GB" dirty="0"/>
          </a:p>
        </p:txBody>
      </p:sp>
      <p:sp>
        <p:nvSpPr>
          <p:cNvPr id="4" name="Text Placeholder 3">
            <a:extLst>
              <a:ext uri="{FF2B5EF4-FFF2-40B4-BE49-F238E27FC236}">
                <a16:creationId xmlns:a16="http://schemas.microsoft.com/office/drawing/2014/main" id="{50C77441-693C-44CD-BF9D-C9CF21ECF127}"/>
              </a:ext>
            </a:extLst>
          </p:cNvPr>
          <p:cNvSpPr>
            <a:spLocks noGrp="1"/>
          </p:cNvSpPr>
          <p:nvPr>
            <p:ph type="body" sz="quarter" idx="11"/>
          </p:nvPr>
        </p:nvSpPr>
        <p:spPr/>
        <p:txBody>
          <a:bodyPr/>
          <a:lstStyle/>
          <a:p>
            <a:r>
              <a:rPr lang="en-US"/>
              <a:t>Year 5: Summer</a:t>
            </a:r>
            <a:endParaRPr lang="en-GB"/>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5002961"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noFill/>
                </a:ln>
                <a:solidFill>
                  <a:schemeClr val="accent1"/>
                </a:solidFill>
                <a:latin typeface="United Curriculum" pitchFamily="2" charset="0"/>
              </a:rPr>
              <a:t>Global History:</a:t>
            </a:r>
            <a:r>
              <a:rPr lang="en-US" sz="1600">
                <a:ln w="12700">
                  <a:solidFill>
                    <a:schemeClr val="accent1"/>
                  </a:solidFill>
                </a:ln>
                <a:solidFill>
                  <a:schemeClr val="accent1"/>
                </a:solidFill>
                <a:latin typeface="United Curriculum" pitchFamily="2" charset="0"/>
              </a:rPr>
              <a:t> Quest for knowledge</a:t>
            </a:r>
            <a:endParaRPr lang="en-GB" sz="1600">
              <a:ln w="12700">
                <a:solidFill>
                  <a:schemeClr val="accent1"/>
                </a:solidFill>
              </a:ln>
              <a:solidFill>
                <a:schemeClr val="accent1"/>
              </a:solidFill>
              <a:latin typeface="United Curriculum" pitchFamily="2" charset="0"/>
            </a:endParaRPr>
          </a:p>
        </p:txBody>
      </p:sp>
      <p:sp>
        <p:nvSpPr>
          <p:cNvPr id="2" name="TextBox 1">
            <a:extLst>
              <a:ext uri="{FF2B5EF4-FFF2-40B4-BE49-F238E27FC236}">
                <a16:creationId xmlns:a16="http://schemas.microsoft.com/office/drawing/2014/main" id="{E2F60825-FB43-4EA9-85BB-FE19C9BDAC7B}"/>
              </a:ext>
            </a:extLst>
          </p:cNvPr>
          <p:cNvSpPr txBox="1"/>
          <p:nvPr/>
        </p:nvSpPr>
        <p:spPr>
          <a:xfrm>
            <a:off x="7806213" y="6097201"/>
            <a:ext cx="1298556" cy="253916"/>
          </a:xfrm>
          <a:prstGeom prst="rect">
            <a:avLst/>
          </a:prstGeom>
          <a:noFill/>
        </p:spPr>
        <p:txBody>
          <a:bodyPr wrap="square" rtlCol="0">
            <a:spAutoFit/>
          </a:bodyPr>
          <a:lstStyle/>
          <a:p>
            <a:r>
              <a:rPr lang="en-US" sz="1050">
                <a:solidFill>
                  <a:schemeClr val="bg2"/>
                </a:solidFill>
                <a:latin typeface="Roboto" panose="02000000000000000000" pitchFamily="2" charset="0"/>
                <a:ea typeface="Roboto" panose="02000000000000000000" pitchFamily="2" charset="0"/>
              </a:rPr>
              <a:t>Table continued…</a:t>
            </a:r>
            <a:endParaRPr lang="en-GB" sz="1050">
              <a:solidFill>
                <a:schemeClr val="bg2"/>
              </a:solidFill>
              <a:latin typeface="Roboto" panose="02000000000000000000" pitchFamily="2" charset="0"/>
              <a:ea typeface="Roboto" panose="02000000000000000000" pitchFamily="2" charset="0"/>
            </a:endParaRPr>
          </a:p>
        </p:txBody>
      </p:sp>
      <p:graphicFrame>
        <p:nvGraphicFramePr>
          <p:cNvPr id="7" name="Table 25">
            <a:extLst>
              <a:ext uri="{FF2B5EF4-FFF2-40B4-BE49-F238E27FC236}">
                <a16:creationId xmlns:a16="http://schemas.microsoft.com/office/drawing/2014/main" id="{54EDBE0C-127C-4427-AF1E-EA02DEE188C5}"/>
              </a:ext>
            </a:extLst>
          </p:cNvPr>
          <p:cNvGraphicFramePr>
            <a:graphicFrameLocks noGrp="1"/>
          </p:cNvGraphicFramePr>
          <p:nvPr>
            <p:extLst>
              <p:ext uri="{D42A27DB-BD31-4B8C-83A1-F6EECF244321}">
                <p14:modId xmlns:p14="http://schemas.microsoft.com/office/powerpoint/2010/main" val="1224821937"/>
              </p:ext>
            </p:extLst>
          </p:nvPr>
        </p:nvGraphicFramePr>
        <p:xfrm>
          <a:off x="363000" y="787909"/>
          <a:ext cx="9180000" cy="5025744"/>
        </p:xfrm>
        <a:graphic>
          <a:graphicData uri="http://schemas.openxmlformats.org/drawingml/2006/table">
            <a:tbl>
              <a:tblPr firstRow="1" bandRow="1">
                <a:tableStyleId>{5940675A-B579-460E-94D1-54222C63F5DA}</a:tableStyleId>
              </a:tblPr>
              <a:tblGrid>
                <a:gridCol w="281940">
                  <a:extLst>
                    <a:ext uri="{9D8B030D-6E8A-4147-A177-3AD203B41FA5}">
                      <a16:colId xmlns:a16="http://schemas.microsoft.com/office/drawing/2014/main" val="1014669821"/>
                    </a:ext>
                  </a:extLst>
                </a:gridCol>
                <a:gridCol w="2966020">
                  <a:extLst>
                    <a:ext uri="{9D8B030D-6E8A-4147-A177-3AD203B41FA5}">
                      <a16:colId xmlns:a16="http://schemas.microsoft.com/office/drawing/2014/main" val="247776695"/>
                    </a:ext>
                  </a:extLst>
                </a:gridCol>
                <a:gridCol w="2966020">
                  <a:extLst>
                    <a:ext uri="{9D8B030D-6E8A-4147-A177-3AD203B41FA5}">
                      <a16:colId xmlns:a16="http://schemas.microsoft.com/office/drawing/2014/main" val="3380293508"/>
                    </a:ext>
                  </a:extLst>
                </a:gridCol>
                <a:gridCol w="2966020">
                  <a:extLst>
                    <a:ext uri="{9D8B030D-6E8A-4147-A177-3AD203B41FA5}">
                      <a16:colId xmlns:a16="http://schemas.microsoft.com/office/drawing/2014/main" val="2902844172"/>
                    </a:ext>
                  </a:extLst>
                </a:gridCol>
              </a:tblGrid>
              <a:tr h="158107">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6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180813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36000" indent="-36000">
                        <a:spcAft>
                          <a:spcPts val="200"/>
                        </a:spcAft>
                        <a:buFont typeface="Arial" panose="020B0604020202020204" pitchFamily="34" charset="0"/>
                        <a:buChar char="•"/>
                      </a:pPr>
                      <a:r>
                        <a:rPr lang="en-US" sz="840" b="1" dirty="0">
                          <a:solidFill>
                            <a:schemeClr val="accent1"/>
                          </a:solidFill>
                          <a:latin typeface="Roboto" panose="02000000000000000000" pitchFamily="2" charset="0"/>
                          <a:ea typeface="Roboto" panose="02000000000000000000" pitchFamily="2" charset="0"/>
                        </a:rPr>
                        <a:t>Geography: </a:t>
                      </a:r>
                      <a:r>
                        <a:rPr lang="en-US" sz="840" dirty="0">
                          <a:solidFill>
                            <a:schemeClr val="bg1"/>
                          </a:solidFill>
                          <a:latin typeface="Roboto" panose="02000000000000000000" pitchFamily="2" charset="0"/>
                          <a:ea typeface="Roboto" panose="02000000000000000000" pitchFamily="2" charset="0"/>
                        </a:rPr>
                        <a:t>There are seven continents in the world, six of which people live on (Y1/2)</a:t>
                      </a:r>
                    </a:p>
                    <a:p>
                      <a:pPr marL="36000" indent="-36000">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Homo sapiens have lived on Earth for a relatively short time; they shared the Earth with Neanderthals but not with dinosaurs. Prehistoric Britain refers to the study of humans before there was writing (Y3/4)</a:t>
                      </a:r>
                    </a:p>
                    <a:p>
                      <a:pPr marL="36000" indent="-36000">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Hunter-gatherer diets gradually gave way to agriculture in the Neolithic period (Y3/4)</a:t>
                      </a:r>
                    </a:p>
                    <a:p>
                      <a:pPr marL="36000" indent="-36000">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An empire is a group of countries or places ruled by one person (Y3/4)</a:t>
                      </a:r>
                    </a:p>
                    <a:p>
                      <a:pPr marL="36000" indent="-36000">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A </a:t>
                      </a:r>
                      <a:r>
                        <a:rPr lang="en-US" sz="840" dirty="0" err="1">
                          <a:solidFill>
                            <a:schemeClr val="bg1"/>
                          </a:solidFill>
                          <a:latin typeface="Roboto" panose="02000000000000000000" pitchFamily="2" charset="0"/>
                          <a:ea typeface="Roboto" panose="02000000000000000000" pitchFamily="2" charset="0"/>
                        </a:rPr>
                        <a:t>civilisation</a:t>
                      </a:r>
                      <a:r>
                        <a:rPr lang="en-US" sz="840" dirty="0">
                          <a:solidFill>
                            <a:schemeClr val="bg1"/>
                          </a:solidFill>
                          <a:latin typeface="Roboto" panose="02000000000000000000" pitchFamily="2" charset="0"/>
                          <a:ea typeface="Roboto" panose="02000000000000000000" pitchFamily="2" charset="0"/>
                        </a:rPr>
                        <a:t> is a group of people and their society, culture and way of life (Y3/4)</a:t>
                      </a:r>
                    </a:p>
                    <a:p>
                      <a:pPr marL="36000" indent="-36000">
                        <a:spcAft>
                          <a:spcPts val="200"/>
                        </a:spcAft>
                        <a:buFont typeface="Arial" panose="020B0604020202020204" pitchFamily="34" charset="0"/>
                        <a:buChar char="•"/>
                      </a:pPr>
                      <a:r>
                        <a:rPr lang="en-US" sz="840" b="1" dirty="0">
                          <a:solidFill>
                            <a:schemeClr val="accent1"/>
                          </a:solidFill>
                          <a:latin typeface="Roboto" panose="02000000000000000000" pitchFamily="2" charset="0"/>
                          <a:ea typeface="Roboto" panose="02000000000000000000" pitchFamily="2" charset="0"/>
                        </a:rPr>
                        <a:t>Geography: </a:t>
                      </a:r>
                      <a:r>
                        <a:rPr lang="en-US" sz="840" dirty="0">
                          <a:solidFill>
                            <a:schemeClr val="bg1"/>
                          </a:solidFill>
                          <a:latin typeface="Roboto" panose="02000000000000000000" pitchFamily="2" charset="0"/>
                          <a:ea typeface="Roboto" panose="02000000000000000000" pitchFamily="2" charset="0"/>
                        </a:rPr>
                        <a:t>Indigenous people are the first people who lived in the place, and the generations of people who came after (Y3/4)</a:t>
                      </a:r>
                    </a:p>
                    <a:p>
                      <a:pPr marL="36000" indent="-36000">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Slavery is a system where people are owned by other people. Enslaved people are forced to work for no money (Y5/6)</a:t>
                      </a:r>
                    </a:p>
                    <a:p>
                      <a:pPr marL="36000" indent="-36000">
                        <a:spcAft>
                          <a:spcPts val="200"/>
                        </a:spcAft>
                        <a:buFont typeface="Arial" panose="020B0604020202020204" pitchFamily="34" charset="0"/>
                        <a:buChar char="•"/>
                      </a:pPr>
                      <a:r>
                        <a:rPr lang="en-US" sz="840" b="1" dirty="0">
                          <a:solidFill>
                            <a:schemeClr val="accent2"/>
                          </a:solidFill>
                          <a:latin typeface="Roboto" panose="02000000000000000000" pitchFamily="2" charset="0"/>
                          <a:ea typeface="Roboto" panose="02000000000000000000" pitchFamily="2" charset="0"/>
                        </a:rPr>
                        <a:t>Science: </a:t>
                      </a:r>
                      <a:r>
                        <a:rPr lang="en-US" sz="840" dirty="0">
                          <a:solidFill>
                            <a:schemeClr val="bg1"/>
                          </a:solidFill>
                          <a:latin typeface="Roboto" panose="02000000000000000000" pitchFamily="2" charset="0"/>
                          <a:ea typeface="Roboto" panose="02000000000000000000" pitchFamily="2" charset="0"/>
                        </a:rPr>
                        <a:t>The Sun is at the </a:t>
                      </a:r>
                      <a:r>
                        <a:rPr lang="en-US" sz="840" dirty="0" err="1">
                          <a:solidFill>
                            <a:schemeClr val="bg1"/>
                          </a:solidFill>
                          <a:latin typeface="Roboto" panose="02000000000000000000" pitchFamily="2" charset="0"/>
                          <a:ea typeface="Roboto" panose="02000000000000000000" pitchFamily="2" charset="0"/>
                        </a:rPr>
                        <a:t>centre</a:t>
                      </a:r>
                      <a:r>
                        <a:rPr lang="en-US" sz="840" dirty="0">
                          <a:solidFill>
                            <a:schemeClr val="bg1"/>
                          </a:solidFill>
                          <a:latin typeface="Roboto" panose="02000000000000000000" pitchFamily="2" charset="0"/>
                          <a:ea typeface="Roboto" panose="02000000000000000000" pitchFamily="2" charset="0"/>
                        </a:rPr>
                        <a:t> of the solar system - the heliocentric model (Y5/6)</a:t>
                      </a:r>
                    </a:p>
                    <a:p>
                      <a:pPr marL="0" indent="0">
                        <a:spcAft>
                          <a:spcPts val="200"/>
                        </a:spcAft>
                        <a:buFont typeface="Arial" panose="020B0604020202020204" pitchFamily="34" charset="0"/>
                        <a:buNone/>
                      </a:pPr>
                      <a:r>
                        <a:rPr lang="en-US" sz="840" dirty="0">
                          <a:solidFill>
                            <a:srgbClr val="FF0000"/>
                          </a:solidFill>
                          <a:latin typeface="Roboto" panose="02000000000000000000" pitchFamily="2" charset="0"/>
                          <a:ea typeface="Roboto" panose="02000000000000000000" pitchFamily="2" charset="0"/>
                        </a:rPr>
                        <a:t>Covered in this cycle</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36000" indent="-36000">
                        <a:spcAft>
                          <a:spcPts val="200"/>
                        </a:spcAft>
                        <a:buFont typeface="Arial" panose="020B0604020202020204" pitchFamily="34" charset="0"/>
                        <a:buChar char="•"/>
                      </a:pPr>
                      <a:r>
                        <a:rPr lang="en-US" sz="840" b="1">
                          <a:solidFill>
                            <a:schemeClr val="bg1"/>
                          </a:solidFill>
                          <a:latin typeface="Roboto" panose="02000000000000000000" pitchFamily="2" charset="0"/>
                          <a:ea typeface="Roboto" panose="02000000000000000000" pitchFamily="2" charset="0"/>
                        </a:rPr>
                        <a:t>Homo sapiens </a:t>
                      </a:r>
                      <a:r>
                        <a:rPr lang="en-US" sz="840">
                          <a:solidFill>
                            <a:schemeClr val="bg1"/>
                          </a:solidFill>
                          <a:latin typeface="Roboto" panose="02000000000000000000" pitchFamily="2" charset="0"/>
                          <a:ea typeface="Roboto" panose="02000000000000000000" pitchFamily="2" charset="0"/>
                        </a:rPr>
                        <a:t>first lived in Africa ~200,000 BC and migrated across the world over thousands of years</a:t>
                      </a:r>
                    </a:p>
                    <a:p>
                      <a:pPr marL="36000" indent="-36000">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The </a:t>
                      </a:r>
                      <a:r>
                        <a:rPr lang="en-US" sz="840" b="1">
                          <a:solidFill>
                            <a:schemeClr val="bg1"/>
                          </a:solidFill>
                          <a:latin typeface="Roboto" panose="02000000000000000000" pitchFamily="2" charset="0"/>
                          <a:ea typeface="Roboto" panose="02000000000000000000" pitchFamily="2" charset="0"/>
                        </a:rPr>
                        <a:t>oral tradition </a:t>
                      </a:r>
                      <a:r>
                        <a:rPr lang="en-US" sz="840">
                          <a:solidFill>
                            <a:schemeClr val="bg1"/>
                          </a:solidFill>
                          <a:latin typeface="Roboto" panose="02000000000000000000" pitchFamily="2" charset="0"/>
                          <a:ea typeface="Roboto" panose="02000000000000000000" pitchFamily="2" charset="0"/>
                        </a:rPr>
                        <a:t>is the sharing of knowledge, beliefs and cultures accumulated over many generations through the spoken word</a:t>
                      </a:r>
                    </a:p>
                    <a:p>
                      <a:pPr marL="36000" indent="-36000">
                        <a:spcAft>
                          <a:spcPts val="200"/>
                        </a:spcAft>
                        <a:buFont typeface="Arial" panose="020B0604020202020204" pitchFamily="34" charset="0"/>
                        <a:buChar char="•"/>
                      </a:pPr>
                      <a:r>
                        <a:rPr lang="en-US" sz="840" b="1">
                          <a:solidFill>
                            <a:schemeClr val="bg1"/>
                          </a:solidFill>
                          <a:latin typeface="Roboto" panose="02000000000000000000" pitchFamily="2" charset="0"/>
                          <a:ea typeface="Roboto" panose="02000000000000000000" pitchFamily="2" charset="0"/>
                        </a:rPr>
                        <a:t>Ancient and early civilisations </a:t>
                      </a:r>
                      <a:r>
                        <a:rPr lang="en-US" sz="840">
                          <a:solidFill>
                            <a:schemeClr val="bg1"/>
                          </a:solidFill>
                          <a:latin typeface="Roboto" panose="02000000000000000000" pitchFamily="2" charset="0"/>
                          <a:ea typeface="Roboto" panose="02000000000000000000" pitchFamily="2" charset="0"/>
                        </a:rPr>
                        <a:t>had many similarities with each other (e.g. </a:t>
                      </a:r>
                      <a:r>
                        <a:rPr lang="en-US" sz="840" b="1">
                          <a:solidFill>
                            <a:schemeClr val="bg1"/>
                          </a:solidFill>
                          <a:latin typeface="Roboto" panose="02000000000000000000" pitchFamily="2" charset="0"/>
                          <a:ea typeface="Roboto" panose="02000000000000000000" pitchFamily="2" charset="0"/>
                        </a:rPr>
                        <a:t>irrigation</a:t>
                      </a:r>
                      <a:r>
                        <a:rPr lang="en-US" sz="840">
                          <a:solidFill>
                            <a:schemeClr val="bg1"/>
                          </a:solidFill>
                          <a:latin typeface="Roboto" panose="02000000000000000000" pitchFamily="2" charset="0"/>
                          <a:ea typeface="Roboto" panose="02000000000000000000" pitchFamily="2" charset="0"/>
                        </a:rPr>
                        <a:t>, writing, numbers) and made many developments</a:t>
                      </a:r>
                    </a:p>
                    <a:p>
                      <a:pPr marL="36000" indent="-36000">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Civilisations in history often built upon others' ideas</a:t>
                      </a:r>
                    </a:p>
                    <a:p>
                      <a:pPr marL="36000" indent="-36000">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The </a:t>
                      </a:r>
                      <a:r>
                        <a:rPr lang="en-US" sz="840" b="1">
                          <a:solidFill>
                            <a:schemeClr val="bg1"/>
                          </a:solidFill>
                          <a:latin typeface="Roboto" panose="02000000000000000000" pitchFamily="2" charset="0"/>
                          <a:ea typeface="Roboto" panose="02000000000000000000" pitchFamily="2" charset="0"/>
                        </a:rPr>
                        <a:t>Scientific Revolution </a:t>
                      </a:r>
                      <a:r>
                        <a:rPr lang="en-US" sz="840" err="1">
                          <a:solidFill>
                            <a:schemeClr val="bg1"/>
                          </a:solidFill>
                          <a:latin typeface="Roboto" panose="02000000000000000000" pitchFamily="2" charset="0"/>
                          <a:ea typeface="Roboto" panose="02000000000000000000" pitchFamily="2" charset="0"/>
                        </a:rPr>
                        <a:t>prioritised</a:t>
                      </a:r>
                      <a:r>
                        <a:rPr lang="en-US" sz="840">
                          <a:solidFill>
                            <a:schemeClr val="bg1"/>
                          </a:solidFill>
                          <a:latin typeface="Roboto" panose="02000000000000000000" pitchFamily="2" charset="0"/>
                          <a:ea typeface="Roboto" panose="02000000000000000000" pitchFamily="2" charset="0"/>
                        </a:rPr>
                        <a:t> the scientific method in Europe, and </a:t>
                      </a:r>
                      <a:r>
                        <a:rPr lang="en-US" sz="840" err="1">
                          <a:solidFill>
                            <a:schemeClr val="bg1"/>
                          </a:solidFill>
                          <a:latin typeface="Roboto" panose="02000000000000000000" pitchFamily="2" charset="0"/>
                          <a:ea typeface="Roboto" panose="02000000000000000000" pitchFamily="2" charset="0"/>
                        </a:rPr>
                        <a:t>organisations</a:t>
                      </a:r>
                      <a:r>
                        <a:rPr lang="en-US" sz="840">
                          <a:solidFill>
                            <a:schemeClr val="bg1"/>
                          </a:solidFill>
                          <a:latin typeface="Roboto" panose="02000000000000000000" pitchFamily="2" charset="0"/>
                          <a:ea typeface="Roboto" panose="02000000000000000000" pitchFamily="2" charset="0"/>
                        </a:rPr>
                        <a:t> like the Royal Society </a:t>
                      </a:r>
                      <a:r>
                        <a:rPr lang="en-US" sz="840" b="0">
                          <a:solidFill>
                            <a:schemeClr val="bg1"/>
                          </a:solidFill>
                          <a:latin typeface="Roboto" panose="02000000000000000000" pitchFamily="2" charset="0"/>
                          <a:ea typeface="Roboto" panose="02000000000000000000" pitchFamily="2" charset="0"/>
                        </a:rPr>
                        <a:t>created a new standard of</a:t>
                      </a:r>
                      <a:r>
                        <a:rPr lang="en-US" sz="840">
                          <a:solidFill>
                            <a:schemeClr val="bg1"/>
                          </a:solidFill>
                          <a:latin typeface="Roboto" panose="02000000000000000000" pitchFamily="2" charset="0"/>
                          <a:ea typeface="Roboto" panose="02000000000000000000" pitchFamily="2" charset="0"/>
                        </a:rPr>
                        <a:t> knowledge</a:t>
                      </a:r>
                    </a:p>
                    <a:p>
                      <a:pPr marL="36000" indent="-36000">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The </a:t>
                      </a:r>
                      <a:r>
                        <a:rPr lang="en-US" sz="840" b="1">
                          <a:solidFill>
                            <a:schemeClr val="bg1"/>
                          </a:solidFill>
                          <a:latin typeface="Roboto" panose="02000000000000000000" pitchFamily="2" charset="0"/>
                          <a:ea typeface="Roboto" panose="02000000000000000000" pitchFamily="2" charset="0"/>
                        </a:rPr>
                        <a:t>heliocentric model</a:t>
                      </a:r>
                      <a:r>
                        <a:rPr lang="en-US" sz="840">
                          <a:solidFill>
                            <a:schemeClr val="bg1"/>
                          </a:solidFill>
                          <a:latin typeface="Roboto" panose="02000000000000000000" pitchFamily="2" charset="0"/>
                          <a:ea typeface="Roboto" panose="02000000000000000000" pitchFamily="2" charset="0"/>
                        </a:rPr>
                        <a:t>, first put forward by Aristarchus of Samos and Aryabhata, was published again by Copernicus in 1543. This replaced the mainstream </a:t>
                      </a:r>
                      <a:r>
                        <a:rPr lang="en-US" sz="840" b="1">
                          <a:solidFill>
                            <a:schemeClr val="bg1"/>
                          </a:solidFill>
                          <a:latin typeface="Roboto" panose="02000000000000000000" pitchFamily="2" charset="0"/>
                          <a:ea typeface="Roboto" panose="02000000000000000000" pitchFamily="2" charset="0"/>
                        </a:rPr>
                        <a:t>geocentric model</a:t>
                      </a:r>
                    </a:p>
                    <a:p>
                      <a:pPr marL="36000" indent="-36000">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Europeans believed that their knowledge was </a:t>
                      </a:r>
                      <a:r>
                        <a:rPr lang="en-US" sz="840" b="1">
                          <a:solidFill>
                            <a:schemeClr val="bg1"/>
                          </a:solidFill>
                          <a:latin typeface="Roboto" panose="02000000000000000000" pitchFamily="2" charset="0"/>
                          <a:ea typeface="Roboto" panose="02000000000000000000" pitchFamily="2" charset="0"/>
                        </a:rPr>
                        <a:t>superior</a:t>
                      </a:r>
                      <a:r>
                        <a:rPr lang="en-US" sz="840">
                          <a:solidFill>
                            <a:schemeClr val="bg1"/>
                          </a:solidFill>
                          <a:latin typeface="Roboto" panose="02000000000000000000" pitchFamily="2" charset="0"/>
                          <a:ea typeface="Roboto" panose="02000000000000000000" pitchFamily="2" charset="0"/>
                        </a:rPr>
                        <a:t> to the </a:t>
                      </a:r>
                      <a:r>
                        <a:rPr lang="en-US" sz="840" b="1">
                          <a:solidFill>
                            <a:schemeClr val="bg1"/>
                          </a:solidFill>
                          <a:latin typeface="Roboto" panose="02000000000000000000" pitchFamily="2" charset="0"/>
                          <a:ea typeface="Roboto" panose="02000000000000000000" pitchFamily="2" charset="0"/>
                        </a:rPr>
                        <a:t>traditional knowledge </a:t>
                      </a:r>
                      <a:r>
                        <a:rPr lang="en-US" sz="840">
                          <a:solidFill>
                            <a:schemeClr val="bg1"/>
                          </a:solidFill>
                          <a:latin typeface="Roboto" panose="02000000000000000000" pitchFamily="2" charset="0"/>
                          <a:ea typeface="Roboto" panose="02000000000000000000" pitchFamily="2" charset="0"/>
                        </a:rPr>
                        <a:t>of </a:t>
                      </a:r>
                      <a:r>
                        <a:rPr lang="en-US" sz="840" b="1">
                          <a:solidFill>
                            <a:schemeClr val="bg1"/>
                          </a:solidFill>
                          <a:latin typeface="Roboto" panose="02000000000000000000" pitchFamily="2" charset="0"/>
                          <a:ea typeface="Roboto" panose="02000000000000000000" pitchFamily="2" charset="0"/>
                        </a:rPr>
                        <a:t>indigenous people</a:t>
                      </a:r>
                      <a:r>
                        <a:rPr lang="en-US" sz="840" b="0">
                          <a:solidFill>
                            <a:schemeClr val="bg1"/>
                          </a:solidFill>
                          <a:latin typeface="Roboto" panose="02000000000000000000" pitchFamily="2" charset="0"/>
                          <a:ea typeface="Roboto" panose="02000000000000000000" pitchFamily="2" charset="0"/>
                        </a:rPr>
                        <a:t>. They imposed western knowledge and exploited traditional knowledge.</a:t>
                      </a:r>
                      <a:endParaRPr lang="en-US" sz="840">
                        <a:solidFill>
                          <a:schemeClr val="bg1"/>
                        </a:solidFill>
                        <a:latin typeface="Roboto" panose="02000000000000000000" pitchFamily="2" charset="0"/>
                        <a:ea typeface="Roboto" panose="02000000000000000000" pitchFamily="2" charset="0"/>
                      </a:endParaRPr>
                    </a:p>
                    <a:p>
                      <a:pPr marL="36000" indent="-36000">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Indigenous peoples fought to </a:t>
                      </a:r>
                      <a:r>
                        <a:rPr lang="en-US" sz="840" b="1">
                          <a:solidFill>
                            <a:schemeClr val="bg1"/>
                          </a:solidFill>
                          <a:latin typeface="Roboto" panose="02000000000000000000" pitchFamily="2" charset="0"/>
                          <a:ea typeface="Roboto" panose="02000000000000000000" pitchFamily="2" charset="0"/>
                        </a:rPr>
                        <a:t>resist </a:t>
                      </a:r>
                      <a:r>
                        <a:rPr lang="en-US" sz="840">
                          <a:solidFill>
                            <a:schemeClr val="bg1"/>
                          </a:solidFill>
                          <a:latin typeface="Roboto" panose="02000000000000000000" pitchFamily="2" charset="0"/>
                          <a:ea typeface="Roboto" panose="02000000000000000000" pitchFamily="2" charset="0"/>
                        </a:rPr>
                        <a:t>the Europeans and maintain their traditional knowledge</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36000" indent="-36000">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The British Empire at its peaked covered a quarter of the world’s land. It kept control of its colonies using a range of methods (Y5/6)</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118892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Disciplinary and 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36000" marR="0" lvl="0" indent="-36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Mathematics/history: </a:t>
                      </a:r>
                      <a:r>
                        <a:rPr lang="en-US" sz="840" b="0" dirty="0">
                          <a:solidFill>
                            <a:schemeClr val="bg1"/>
                          </a:solidFill>
                          <a:latin typeface="Roboto" panose="02000000000000000000" pitchFamily="2" charset="0"/>
                          <a:ea typeface="Roboto" panose="02000000000000000000" pitchFamily="2" charset="0"/>
                        </a:rPr>
                        <a:t>Number system over time has developed to include zero (Y3/4)</a:t>
                      </a:r>
                    </a:p>
                    <a:p>
                      <a:pPr marL="36000" marR="0" lvl="0" indent="-36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Historical significance</a:t>
                      </a:r>
                      <a:r>
                        <a:rPr lang="en-US" sz="840" b="0" dirty="0">
                          <a:solidFill>
                            <a:schemeClr val="bg1"/>
                          </a:solidFill>
                          <a:latin typeface="Roboto" panose="02000000000000000000" pitchFamily="2" charset="0"/>
                          <a:ea typeface="Roboto" panose="02000000000000000000" pitchFamily="2" charset="0"/>
                        </a:rPr>
                        <a:t>: Historians can set their own criteria for what they consider to be significant, and why it should be studied (Y3/4)</a:t>
                      </a:r>
                    </a:p>
                    <a:p>
                      <a:pPr marL="36000" marR="0" lvl="0" indent="-36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Similarity &amp; difference</a:t>
                      </a:r>
                      <a:r>
                        <a:rPr lang="en-US" sz="840" b="0" dirty="0">
                          <a:solidFill>
                            <a:schemeClr val="bg1"/>
                          </a:solidFill>
                          <a:latin typeface="Roboto" panose="02000000000000000000" pitchFamily="2" charset="0"/>
                          <a:ea typeface="Roboto" panose="02000000000000000000" pitchFamily="2" charset="0"/>
                        </a:rPr>
                        <a:t>: Historians should </a:t>
                      </a:r>
                      <a:r>
                        <a:rPr lang="en-US" sz="840" b="0" dirty="0" err="1">
                          <a:solidFill>
                            <a:schemeClr val="bg1"/>
                          </a:solidFill>
                          <a:latin typeface="Roboto" panose="02000000000000000000" pitchFamily="2" charset="0"/>
                          <a:ea typeface="Roboto" panose="02000000000000000000" pitchFamily="2" charset="0"/>
                        </a:rPr>
                        <a:t>recognise</a:t>
                      </a:r>
                      <a:r>
                        <a:rPr lang="en-US" sz="840" b="0" dirty="0">
                          <a:solidFill>
                            <a:schemeClr val="bg1"/>
                          </a:solidFill>
                          <a:latin typeface="Roboto" panose="02000000000000000000" pitchFamily="2" charset="0"/>
                          <a:ea typeface="Roboto" panose="02000000000000000000" pitchFamily="2" charset="0"/>
                        </a:rPr>
                        <a:t> the similar and different experiences that individuals from the same community have based on their age, gender, race, wealth, sexuality and other characteristics (Y3/4)</a:t>
                      </a:r>
                    </a:p>
                    <a:p>
                      <a:pPr marL="36000" marR="0" lvl="0" indent="-36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Chronology</a:t>
                      </a:r>
                      <a:r>
                        <a:rPr lang="en-US" sz="840" b="0" dirty="0">
                          <a:solidFill>
                            <a:schemeClr val="bg1"/>
                          </a:solidFill>
                          <a:latin typeface="Roboto" panose="02000000000000000000" pitchFamily="2" charset="0"/>
                          <a:ea typeface="Roboto" panose="02000000000000000000" pitchFamily="2" charset="0"/>
                        </a:rPr>
                        <a:t>: Use vocabulary like decade, century and millennium (Y5/6)</a:t>
                      </a:r>
                    </a:p>
                    <a:p>
                      <a:pPr marL="36000" marR="0" lvl="0" indent="-36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Chronology</a:t>
                      </a:r>
                      <a:r>
                        <a:rPr lang="en-US" sz="840" b="0" dirty="0">
                          <a:solidFill>
                            <a:schemeClr val="bg1"/>
                          </a:solidFill>
                          <a:latin typeface="Roboto" panose="02000000000000000000" pitchFamily="2" charset="0"/>
                          <a:ea typeface="Roboto" panose="02000000000000000000" pitchFamily="2" charset="0"/>
                        </a:rPr>
                        <a:t>: </a:t>
                      </a:r>
                      <a:r>
                        <a:rPr lang="en-US" sz="840" b="0" dirty="0" err="1">
                          <a:solidFill>
                            <a:schemeClr val="bg1"/>
                          </a:solidFill>
                          <a:latin typeface="Roboto" panose="02000000000000000000" pitchFamily="2" charset="0"/>
                          <a:ea typeface="Roboto" panose="02000000000000000000" pitchFamily="2" charset="0"/>
                        </a:rPr>
                        <a:t>Recognise</a:t>
                      </a:r>
                      <a:r>
                        <a:rPr lang="en-US" sz="840" b="0" dirty="0">
                          <a:solidFill>
                            <a:schemeClr val="bg1"/>
                          </a:solidFill>
                          <a:latin typeface="Roboto" panose="02000000000000000000" pitchFamily="2" charset="0"/>
                          <a:ea typeface="Roboto" panose="02000000000000000000" pitchFamily="2" charset="0"/>
                        </a:rPr>
                        <a:t> and use AD/BC and BCE/CE accurately</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36000" marR="0" lvl="0" indent="-36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Historical significance</a:t>
                      </a:r>
                      <a:r>
                        <a:rPr lang="en-US" sz="840" b="0">
                          <a:solidFill>
                            <a:schemeClr val="bg1"/>
                          </a:solidFill>
                          <a:latin typeface="Roboto" panose="02000000000000000000" pitchFamily="2" charset="0"/>
                          <a:ea typeface="Roboto" panose="02000000000000000000" pitchFamily="2" charset="0"/>
                        </a:rPr>
                        <a:t>: The past is everything that has happened to everyone, but we only learn about some parts in history. The rest is known as silence</a:t>
                      </a:r>
                    </a:p>
                    <a:p>
                      <a:pPr marL="36000" marR="0" lvl="0" indent="-36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Change &amp; continuity</a:t>
                      </a:r>
                      <a:r>
                        <a:rPr lang="en-US" sz="840" b="0">
                          <a:solidFill>
                            <a:schemeClr val="bg1"/>
                          </a:solidFill>
                          <a:latin typeface="Roboto" panose="02000000000000000000" pitchFamily="2" charset="0"/>
                          <a:ea typeface="Roboto" panose="02000000000000000000" pitchFamily="2" charset="0"/>
                        </a:rPr>
                        <a:t>: Changes do not always mean progress</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36000" marR="0" lvl="0" indent="-36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Historical significance</a:t>
                      </a:r>
                      <a:r>
                        <a:rPr lang="en-US" sz="840" b="0" dirty="0">
                          <a:solidFill>
                            <a:schemeClr val="bg1"/>
                          </a:solidFill>
                          <a:latin typeface="Roboto" panose="02000000000000000000" pitchFamily="2" charset="0"/>
                          <a:ea typeface="Roboto" panose="02000000000000000000" pitchFamily="2" charset="0"/>
                        </a:rPr>
                        <a:t>: What historians consider to be significant is different to different people at different places and times (Y5/6</a:t>
                      </a:r>
                    </a:p>
                    <a:p>
                      <a:pPr marL="36000" marR="0" lvl="0" indent="-36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Change &amp; continuity: </a:t>
                      </a:r>
                      <a:r>
                        <a:rPr lang="en-US" sz="84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Change and continuity happen alongside each other within and between historical periods </a:t>
                      </a:r>
                      <a:r>
                        <a:rPr lang="en-US" sz="840" b="0" dirty="0">
                          <a:solidFill>
                            <a:schemeClr val="bg1"/>
                          </a:solidFill>
                          <a:latin typeface="Roboto" panose="02000000000000000000" pitchFamily="2" charset="0"/>
                          <a:ea typeface="Roboto" panose="02000000000000000000" pitchFamily="2" charset="0"/>
                        </a:rPr>
                        <a:t>(KS3)</a:t>
                      </a:r>
                    </a:p>
                    <a:p>
                      <a:pPr marL="36000" marR="0" lvl="0" indent="-36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Change &amp; continuity: </a:t>
                      </a:r>
                      <a:r>
                        <a:rPr lang="en-US" sz="84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Historians' understanding of how and why changes took place develops over time (Y5/6)</a:t>
                      </a:r>
                      <a:endParaRPr lang="en-US" sz="840" b="0" dirty="0">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868834426"/>
                  </a:ext>
                </a:extLst>
              </a:tr>
            </a:tbl>
          </a:graphicData>
        </a:graphic>
      </p:graphicFrame>
    </p:spTree>
    <p:extLst>
      <p:ext uri="{BB962C8B-B14F-4D97-AF65-F5344CB8AC3E}">
        <p14:creationId xmlns:p14="http://schemas.microsoft.com/office/powerpoint/2010/main" val="2080888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dirty="0"/>
              <a:t>Year 1/2: Cycle A Spring</a:t>
            </a:r>
            <a:endParaRPr lang="en-GB" dirty="0"/>
          </a:p>
        </p:txBody>
      </p:sp>
      <p:sp>
        <p:nvSpPr>
          <p:cNvPr id="4" name="Text Placeholder 3">
            <a:extLst>
              <a:ext uri="{FF2B5EF4-FFF2-40B4-BE49-F238E27FC236}">
                <a16:creationId xmlns:a16="http://schemas.microsoft.com/office/drawing/2014/main" id="{50C77441-693C-44CD-BF9D-C9CF21ECF127}"/>
              </a:ext>
            </a:extLst>
          </p:cNvPr>
          <p:cNvSpPr>
            <a:spLocks noGrp="1"/>
          </p:cNvSpPr>
          <p:nvPr>
            <p:ph type="body" sz="quarter" idx="11"/>
          </p:nvPr>
        </p:nvSpPr>
        <p:spPr/>
        <p:txBody>
          <a:bodyPr/>
          <a:lstStyle/>
          <a:p>
            <a:r>
              <a:rPr lang="en-US"/>
              <a:t>Year 1: Spring</a:t>
            </a:r>
            <a:endParaRPr lang="en-GB"/>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3413759" y="234234"/>
            <a:ext cx="6479851" cy="332102"/>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dirty="0">
                <a:ln w="12700">
                  <a:solidFill>
                    <a:schemeClr val="accent1"/>
                  </a:solidFill>
                </a:ln>
                <a:solidFill>
                  <a:schemeClr val="accent1"/>
                </a:solidFill>
                <a:latin typeface="United Curriculum" pitchFamily="2" charset="0"/>
              </a:rPr>
              <a:t>How did people travel in the past?</a:t>
            </a:r>
            <a:endParaRPr lang="en-GB" sz="1600" dirty="0">
              <a:ln w="12700">
                <a:solidFill>
                  <a:schemeClr val="accent1"/>
                </a:solidFill>
              </a:ln>
              <a:solidFill>
                <a:schemeClr val="accent1"/>
              </a:solidFill>
              <a:latin typeface="United Curriculum" pitchFamily="2" charset="0"/>
            </a:endParaRPr>
          </a:p>
        </p:txBody>
      </p:sp>
      <p:graphicFrame>
        <p:nvGraphicFramePr>
          <p:cNvPr id="6" name="Table 25">
            <a:extLst>
              <a:ext uri="{FF2B5EF4-FFF2-40B4-BE49-F238E27FC236}">
                <a16:creationId xmlns:a16="http://schemas.microsoft.com/office/drawing/2014/main" id="{AECDFBA3-AEAE-4557-8534-5DE0C00BC5D7}"/>
              </a:ext>
            </a:extLst>
          </p:cNvPr>
          <p:cNvGraphicFramePr>
            <a:graphicFrameLocks noGrp="1"/>
          </p:cNvGraphicFramePr>
          <p:nvPr>
            <p:extLst>
              <p:ext uri="{D42A27DB-BD31-4B8C-83A1-F6EECF244321}">
                <p14:modId xmlns:p14="http://schemas.microsoft.com/office/powerpoint/2010/main" val="2776932373"/>
              </p:ext>
            </p:extLst>
          </p:nvPr>
        </p:nvGraphicFramePr>
        <p:xfrm>
          <a:off x="232410" y="908816"/>
          <a:ext cx="9180000" cy="5330125"/>
        </p:xfrm>
        <a:graphic>
          <a:graphicData uri="http://schemas.openxmlformats.org/drawingml/2006/table">
            <a:tbl>
              <a:tblPr firstRow="1" bandRow="1">
                <a:tableStyleId>{5940675A-B579-460E-94D1-54222C63F5DA}</a:tableStyleId>
              </a:tblPr>
              <a:tblGrid>
                <a:gridCol w="216000">
                  <a:extLst>
                    <a:ext uri="{9D8B030D-6E8A-4147-A177-3AD203B41FA5}">
                      <a16:colId xmlns:a16="http://schemas.microsoft.com/office/drawing/2014/main" val="1014669821"/>
                    </a:ext>
                  </a:extLst>
                </a:gridCol>
                <a:gridCol w="2988000">
                  <a:extLst>
                    <a:ext uri="{9D8B030D-6E8A-4147-A177-3AD203B41FA5}">
                      <a16:colId xmlns:a16="http://schemas.microsoft.com/office/drawing/2014/main" val="247776695"/>
                    </a:ext>
                  </a:extLst>
                </a:gridCol>
                <a:gridCol w="2988000">
                  <a:extLst>
                    <a:ext uri="{9D8B030D-6E8A-4147-A177-3AD203B41FA5}">
                      <a16:colId xmlns:a16="http://schemas.microsoft.com/office/drawing/2014/main" val="3380293508"/>
                    </a:ext>
                  </a:extLst>
                </a:gridCol>
                <a:gridCol w="2988000">
                  <a:extLst>
                    <a:ext uri="{9D8B030D-6E8A-4147-A177-3AD203B41FA5}">
                      <a16:colId xmlns:a16="http://schemas.microsoft.com/office/drawing/2014/main" val="2902844172"/>
                    </a:ext>
                  </a:extLst>
                </a:gridCol>
              </a:tblGrid>
              <a:tr h="217987">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6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dirty="0">
                          <a:solidFill>
                            <a:srgbClr val="323232"/>
                          </a:solidFill>
                          <a:latin typeface="United Curriculum" pitchFamily="2" charset="0"/>
                          <a:ea typeface="Roboto" panose="02000000000000000000" pitchFamily="2" charset="0"/>
                          <a:cs typeface="Rubik" pitchFamily="2" charset="-79"/>
                        </a:rPr>
                        <a:t>Required prior knowledge (Recap/Retrieval)</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237450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0" dirty="0">
                          <a:solidFill>
                            <a:schemeClr val="bg1"/>
                          </a:solidFill>
                          <a:latin typeface="Roboto" panose="02000000000000000000" pitchFamily="2" charset="0"/>
                          <a:ea typeface="Roboto" panose="02000000000000000000" pitchFamily="2" charset="0"/>
                        </a:rPr>
                        <a:t>Show an interest in occupations linked to </a:t>
                      </a:r>
                      <a:r>
                        <a:rPr lang="en-US" sz="900" b="1" dirty="0">
                          <a:solidFill>
                            <a:schemeClr val="bg1"/>
                          </a:solidFill>
                          <a:latin typeface="Roboto" panose="02000000000000000000" pitchFamily="2" charset="0"/>
                          <a:ea typeface="Roboto" panose="02000000000000000000" pitchFamily="2" charset="0"/>
                        </a:rPr>
                        <a:t>transport</a:t>
                      </a:r>
                      <a:r>
                        <a:rPr lang="en-US" sz="900" b="0" dirty="0">
                          <a:solidFill>
                            <a:schemeClr val="bg1"/>
                          </a:solidFill>
                          <a:latin typeface="Roboto" panose="02000000000000000000" pitchFamily="2" charset="0"/>
                          <a:ea typeface="Roboto" panose="02000000000000000000" pitchFamily="2" charset="0"/>
                        </a:rPr>
                        <a:t> (and farms)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Living memory</a:t>
                      </a:r>
                      <a:r>
                        <a:rPr lang="en-US" sz="900" b="0" dirty="0">
                          <a:solidFill>
                            <a:schemeClr val="bg1"/>
                          </a:solidFill>
                          <a:latin typeface="Roboto" panose="02000000000000000000" pitchFamily="2" charset="0"/>
                          <a:ea typeface="Roboto" panose="02000000000000000000" pitchFamily="2" charset="0"/>
                        </a:rPr>
                        <a:t> is the time that can be remembered by people who are alive today </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We can </a:t>
                      </a:r>
                      <a:r>
                        <a:rPr lang="en-US" sz="900" b="1" dirty="0">
                          <a:solidFill>
                            <a:schemeClr val="bg1"/>
                          </a:solidFill>
                          <a:latin typeface="Roboto" panose="02000000000000000000" pitchFamily="2" charset="0"/>
                          <a:ea typeface="Roboto" panose="02000000000000000000" pitchFamily="2" charset="0"/>
                        </a:rPr>
                        <a:t>travel</a:t>
                      </a:r>
                      <a:r>
                        <a:rPr lang="en-US" sz="900" dirty="0">
                          <a:solidFill>
                            <a:schemeClr val="bg1"/>
                          </a:solidFill>
                          <a:latin typeface="Roboto" panose="02000000000000000000" pitchFamily="2" charset="0"/>
                          <a:ea typeface="Roboto" panose="02000000000000000000" pitchFamily="2" charset="0"/>
                        </a:rPr>
                        <a:t> in many ways today</a:t>
                      </a:r>
                    </a:p>
                    <a:p>
                      <a:pPr marL="72000" indent="-72000">
                        <a:lnSpc>
                          <a:spcPct val="100000"/>
                        </a:lnSpc>
                        <a:spcAft>
                          <a:spcPts val="200"/>
                        </a:spcAft>
                        <a:buFont typeface="Arial" panose="020B0604020202020204" pitchFamily="34" charset="0"/>
                        <a:buChar char="•"/>
                      </a:pPr>
                      <a:r>
                        <a:rPr lang="en-US" sz="900" b="1" dirty="0">
                          <a:solidFill>
                            <a:schemeClr val="bg1"/>
                          </a:solidFill>
                          <a:latin typeface="Roboto" panose="02000000000000000000" pitchFamily="2" charset="0"/>
                          <a:ea typeface="Roboto" panose="02000000000000000000" pitchFamily="2" charset="0"/>
                        </a:rPr>
                        <a:t>Transport</a:t>
                      </a:r>
                      <a:r>
                        <a:rPr lang="en-US" sz="900" dirty="0">
                          <a:solidFill>
                            <a:schemeClr val="bg1"/>
                          </a:solidFill>
                          <a:latin typeface="Roboto" panose="02000000000000000000" pitchFamily="2" charset="0"/>
                          <a:ea typeface="Roboto" panose="02000000000000000000" pitchFamily="2" charset="0"/>
                        </a:rPr>
                        <a:t> options have changed in living memory</a:t>
                      </a:r>
                    </a:p>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Apollo 11 was the mission that sent two men to walk on the Moon for the first time</a:t>
                      </a:r>
                    </a:p>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The </a:t>
                      </a:r>
                      <a:r>
                        <a:rPr lang="en-US" sz="900" b="1" dirty="0">
                          <a:solidFill>
                            <a:schemeClr val="bg1"/>
                          </a:solidFill>
                          <a:latin typeface="Roboto" panose="02000000000000000000" pitchFamily="2" charset="0"/>
                          <a:ea typeface="Roboto" panose="02000000000000000000" pitchFamily="2" charset="0"/>
                        </a:rPr>
                        <a:t>Wright</a:t>
                      </a:r>
                      <a:r>
                        <a:rPr lang="en-US" sz="900" dirty="0">
                          <a:solidFill>
                            <a:schemeClr val="bg1"/>
                          </a:solidFill>
                          <a:latin typeface="Roboto" panose="02000000000000000000" pitchFamily="2" charset="0"/>
                          <a:ea typeface="Roboto" panose="02000000000000000000" pitchFamily="2" charset="0"/>
                        </a:rPr>
                        <a:t> brothers invented the </a:t>
                      </a:r>
                      <a:r>
                        <a:rPr lang="en-US" sz="900" b="1" dirty="0" err="1">
                          <a:solidFill>
                            <a:schemeClr val="bg1"/>
                          </a:solidFill>
                          <a:latin typeface="Roboto" panose="02000000000000000000" pitchFamily="2" charset="0"/>
                          <a:ea typeface="Roboto" panose="02000000000000000000" pitchFamily="2" charset="0"/>
                        </a:rPr>
                        <a:t>aeroplane</a:t>
                      </a:r>
                      <a:r>
                        <a:rPr lang="en-US" sz="900" dirty="0">
                          <a:solidFill>
                            <a:schemeClr val="bg1"/>
                          </a:solidFill>
                          <a:latin typeface="Roboto" panose="02000000000000000000" pitchFamily="2" charset="0"/>
                          <a:ea typeface="Roboto" panose="02000000000000000000" pitchFamily="2" charset="0"/>
                        </a:rPr>
                        <a:t> and Bessie Coleman was the first black woman to gain her pilot’s </a:t>
                      </a:r>
                      <a:r>
                        <a:rPr lang="en-US" sz="900" dirty="0" err="1">
                          <a:solidFill>
                            <a:schemeClr val="bg1"/>
                          </a:solidFill>
                          <a:latin typeface="Roboto" panose="02000000000000000000" pitchFamily="2" charset="0"/>
                          <a:ea typeface="Roboto" panose="02000000000000000000" pitchFamily="2" charset="0"/>
                        </a:rPr>
                        <a:t>licence</a:t>
                      </a:r>
                      <a:endParaRPr lang="en-US" sz="900" dirty="0">
                        <a:solidFill>
                          <a:schemeClr val="bg1"/>
                        </a:solidFill>
                        <a:latin typeface="Roboto" panose="02000000000000000000" pitchFamily="2" charset="0"/>
                        <a:ea typeface="Roboto" panose="02000000000000000000" pitchFamily="2" charset="0"/>
                      </a:endParaRPr>
                    </a:p>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Robert and George Stephenson developed the ‘Rocket’, one of the first </a:t>
                      </a:r>
                      <a:r>
                        <a:rPr lang="en-US" sz="900" b="1" dirty="0">
                          <a:solidFill>
                            <a:schemeClr val="bg1"/>
                          </a:solidFill>
                          <a:latin typeface="Roboto" panose="02000000000000000000" pitchFamily="2" charset="0"/>
                          <a:ea typeface="Roboto" panose="02000000000000000000" pitchFamily="2" charset="0"/>
                        </a:rPr>
                        <a:t>locomotives</a:t>
                      </a:r>
                    </a:p>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Karl Benz invented the first car, and Henry Ford developed the </a:t>
                      </a:r>
                      <a:r>
                        <a:rPr lang="en-US" sz="900" b="1" dirty="0">
                          <a:solidFill>
                            <a:schemeClr val="bg1"/>
                          </a:solidFill>
                          <a:latin typeface="Roboto" panose="02000000000000000000" pitchFamily="2" charset="0"/>
                          <a:ea typeface="Roboto" panose="02000000000000000000" pitchFamily="2" charset="0"/>
                        </a:rPr>
                        <a:t>assembly line</a:t>
                      </a:r>
                      <a:r>
                        <a:rPr lang="en-US" sz="900" dirty="0">
                          <a:solidFill>
                            <a:schemeClr val="bg1"/>
                          </a:solidFill>
                          <a:latin typeface="Roboto" panose="02000000000000000000" pitchFamily="2" charset="0"/>
                          <a:ea typeface="Roboto" panose="02000000000000000000" pitchFamily="2" charset="0"/>
                        </a:rPr>
                        <a:t>, which was a new way of making cars that made them affordable for everyone</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dirty="0">
                          <a:solidFill>
                            <a:schemeClr val="bg1"/>
                          </a:solidFill>
                          <a:latin typeface="Roboto" panose="02000000000000000000" pitchFamily="2" charset="0"/>
                          <a:ea typeface="Roboto" panose="02000000000000000000" pitchFamily="2" charset="0"/>
                        </a:rPr>
                        <a:t>Options to travel in space, in the air, by car or by train have changed over time.</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dirty="0">
                          <a:solidFill>
                            <a:schemeClr val="bg1"/>
                          </a:solidFill>
                          <a:latin typeface="Roboto" panose="02000000000000000000" pitchFamily="2" charset="0"/>
                          <a:ea typeface="Roboto" panose="02000000000000000000" pitchFamily="2" charset="0"/>
                        </a:rPr>
                        <a:t>People in the past could travel less far than we can today</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Michael Collins was one of the first men to travel in space to the Moon (Yr1/2 Explorers)</a:t>
                      </a:r>
                    </a:p>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Quest for knowledge (Y5/6); considering how knowledge spread and developed as people travelled further across the globe at different times in history</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179219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Disciplinary and 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Change &amp; continuity</a:t>
                      </a:r>
                      <a:r>
                        <a:rPr lang="en-US" sz="900" b="0" dirty="0">
                          <a:solidFill>
                            <a:schemeClr val="bg1"/>
                          </a:solidFill>
                          <a:latin typeface="Roboto" panose="02000000000000000000" pitchFamily="2" charset="0"/>
                          <a:ea typeface="Roboto" panose="02000000000000000000" pitchFamily="2" charset="0"/>
                        </a:rPr>
                        <a:t>: Historians can describe changes that have happened over time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evidence</a:t>
                      </a:r>
                      <a:r>
                        <a:rPr lang="en-US" sz="900" b="0" dirty="0">
                          <a:solidFill>
                            <a:schemeClr val="bg1"/>
                          </a:solidFill>
                          <a:latin typeface="Roboto" panose="02000000000000000000" pitchFamily="2" charset="0"/>
                          <a:ea typeface="Roboto" panose="02000000000000000000" pitchFamily="2" charset="0"/>
                        </a:rPr>
                        <a:t>: History is the study of humans who lived in the past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evidence</a:t>
                      </a:r>
                      <a:r>
                        <a:rPr lang="en-US" sz="900" b="0" dirty="0">
                          <a:solidFill>
                            <a:schemeClr val="bg1"/>
                          </a:solidFill>
                          <a:latin typeface="Roboto" panose="02000000000000000000" pitchFamily="2" charset="0"/>
                          <a:ea typeface="Roboto" panose="02000000000000000000" pitchFamily="2" charset="0"/>
                        </a:rPr>
                        <a:t>: Historians learn about the past by interpreting sources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Chronology: </a:t>
                      </a:r>
                      <a:r>
                        <a:rPr lang="en-US" sz="900" b="0" dirty="0">
                          <a:solidFill>
                            <a:schemeClr val="bg1"/>
                          </a:solidFill>
                          <a:latin typeface="Roboto" panose="02000000000000000000" pitchFamily="2" charset="0"/>
                          <a:ea typeface="Roboto" panose="02000000000000000000" pitchFamily="2" charset="0"/>
                        </a:rPr>
                        <a:t>Use vocabulary like now, before, after, and a long time ago</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Chronology</a:t>
                      </a:r>
                      <a:r>
                        <a:rPr lang="en-US" sz="900" b="0" dirty="0">
                          <a:solidFill>
                            <a:schemeClr val="bg1"/>
                          </a:solidFill>
                          <a:latin typeface="Roboto" panose="02000000000000000000" pitchFamily="2" charset="0"/>
                          <a:ea typeface="Roboto" panose="02000000000000000000" pitchFamily="2" charset="0"/>
                        </a:rPr>
                        <a:t>: Decide whether a source shows life in the past or in the present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Chronology: </a:t>
                      </a:r>
                      <a:r>
                        <a:rPr lang="en-US"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Place events in pupils’ days in order </a:t>
                      </a:r>
                      <a:endParaRPr lang="en-US" sz="900" b="0" dirty="0">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Change &amp; continuity: </a:t>
                      </a:r>
                      <a:r>
                        <a:rPr lang="en-US" sz="900" b="0">
                          <a:solidFill>
                            <a:schemeClr val="bg1"/>
                          </a:solidFill>
                          <a:latin typeface="Roboto" panose="02000000000000000000" pitchFamily="2" charset="0"/>
                          <a:ea typeface="Roboto" panose="02000000000000000000" pitchFamily="2" charset="0"/>
                        </a:rPr>
                        <a:t>Some changes happen more quickly than others. The world is changing more quickly in more recent history</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Chronology</a:t>
                      </a:r>
                      <a:r>
                        <a:rPr lang="en-US" sz="900" b="0">
                          <a:solidFill>
                            <a:schemeClr val="bg1"/>
                          </a:solidFill>
                          <a:latin typeface="Roboto" panose="02000000000000000000" pitchFamily="2" charset="0"/>
                          <a:ea typeface="Roboto" panose="02000000000000000000" pitchFamily="2" charset="0"/>
                        </a:rPr>
                        <a:t>: </a:t>
                      </a:r>
                      <a:r>
                        <a:rPr lang="en-US" sz="900" b="0" err="1">
                          <a:solidFill>
                            <a:schemeClr val="bg1"/>
                          </a:solidFill>
                          <a:latin typeface="Roboto" panose="02000000000000000000" pitchFamily="2" charset="0"/>
                          <a:ea typeface="Roboto" panose="02000000000000000000" pitchFamily="2" charset="0"/>
                        </a:rPr>
                        <a:t>Recognise</a:t>
                      </a:r>
                      <a:r>
                        <a:rPr lang="en-US" sz="900" b="0">
                          <a:solidFill>
                            <a:schemeClr val="bg1"/>
                          </a:solidFill>
                          <a:latin typeface="Roboto" panose="02000000000000000000" pitchFamily="2" charset="0"/>
                          <a:ea typeface="Roboto" panose="02000000000000000000" pitchFamily="2" charset="0"/>
                        </a:rPr>
                        <a:t> historical periods or events using arrows on a blank timeline</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Historical significance</a:t>
                      </a:r>
                      <a:r>
                        <a:rPr lang="en-US" sz="900" b="0">
                          <a:solidFill>
                            <a:schemeClr val="bg1"/>
                          </a:solidFill>
                          <a:latin typeface="Roboto" panose="02000000000000000000" pitchFamily="2" charset="0"/>
                          <a:ea typeface="Roboto" panose="02000000000000000000" pitchFamily="2" charset="0"/>
                        </a:rPr>
                        <a:t>: Historians choose to study people or events in the past because they resulted in change</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Similarity &amp; difference:</a:t>
                      </a:r>
                      <a:r>
                        <a:rPr lang="en-US" sz="900" b="0">
                          <a:solidFill>
                            <a:schemeClr val="bg1"/>
                          </a:solidFill>
                          <a:latin typeface="Roboto" panose="02000000000000000000" pitchFamily="2" charset="0"/>
                          <a:ea typeface="Roboto" panose="02000000000000000000" pitchFamily="2" charset="0"/>
                        </a:rPr>
                        <a:t> Historians study the way things were different in the past. </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Change &amp; continuity: </a:t>
                      </a:r>
                      <a:r>
                        <a:rPr lang="en-US"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Historians describe how changes affect people’s lives</a:t>
                      </a:r>
                      <a:r>
                        <a:rPr lang="en-GB"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 (Y1/2 Great fire of London)</a:t>
                      </a:r>
                      <a:endParaRPr lang="en-US" sz="900" b="0" dirty="0">
                        <a:solidFill>
                          <a:schemeClr val="bg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Change &amp; continuity: </a:t>
                      </a:r>
                      <a:r>
                        <a:rPr lang="en-US" sz="900" b="0" dirty="0">
                          <a:solidFill>
                            <a:schemeClr val="bg1"/>
                          </a:solidFill>
                          <a:latin typeface="Roboto" panose="02000000000000000000" pitchFamily="2" charset="0"/>
                          <a:ea typeface="Roboto" panose="02000000000000000000" pitchFamily="2" charset="0"/>
                        </a:rPr>
                        <a:t>Changes do not follow one trajectory (Y5/6 Romans in Britain)</a:t>
                      </a:r>
                      <a:endParaRPr lang="en-US" sz="900" b="1" dirty="0">
                        <a:solidFill>
                          <a:schemeClr val="bg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Chronology: </a:t>
                      </a:r>
                      <a:r>
                        <a:rPr lang="en-US" sz="900" b="0" dirty="0">
                          <a:solidFill>
                            <a:schemeClr val="bg1"/>
                          </a:solidFill>
                          <a:latin typeface="Roboto" panose="02000000000000000000" pitchFamily="2" charset="0"/>
                          <a:ea typeface="Roboto" panose="02000000000000000000" pitchFamily="2" charset="0"/>
                        </a:rPr>
                        <a:t>Place a small selection of sources in chronological order (Y1/2 Local history Steam)</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significance: </a:t>
                      </a:r>
                      <a:r>
                        <a:rPr lang="en-US" sz="900" b="0" dirty="0">
                          <a:solidFill>
                            <a:schemeClr val="bg1"/>
                          </a:solidFill>
                          <a:latin typeface="Roboto" panose="02000000000000000000" pitchFamily="2" charset="0"/>
                          <a:ea typeface="Roboto" panose="02000000000000000000" pitchFamily="2" charset="0"/>
                        </a:rPr>
                        <a:t>Historians choose to study people or events from the past  because they were important to people at the time and/or are remembered today (Y1/2 Great fire of London)</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86916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Community &amp; family: </a:t>
                      </a:r>
                      <a:r>
                        <a:rPr lang="en-US" sz="900" b="0" dirty="0">
                          <a:solidFill>
                            <a:schemeClr val="bg1"/>
                          </a:solidFill>
                          <a:latin typeface="Roboto" panose="02000000000000000000" pitchFamily="2" charset="0"/>
                          <a:ea typeface="Roboto" panose="02000000000000000000" pitchFamily="2" charset="0"/>
                        </a:rPr>
                        <a:t>My local community was different for families at different times in history</a:t>
                      </a:r>
                      <a:r>
                        <a:rPr lang="en-GB"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 </a:t>
                      </a:r>
                      <a:endParaRPr lang="en-US" sz="900" b="0" dirty="0">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90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Community &amp; family: </a:t>
                      </a:r>
                      <a:r>
                        <a:rPr lang="en-GB"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In the past, communities were smaller because people could not travel so far</a:t>
                      </a:r>
                      <a:endParaRPr lang="en-GB" sz="90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gn="l">
                        <a:lnSpc>
                          <a:spcPct val="100000"/>
                        </a:lnSpc>
                        <a:spcAft>
                          <a:spcPts val="200"/>
                        </a:spcAft>
                        <a:buFont typeface="Arial" panose="020B0604020202020204" pitchFamily="34" charset="0"/>
                        <a:buChar char="•"/>
                      </a:pPr>
                      <a:r>
                        <a:rPr lang="en-GB" sz="90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Community &amp; family: </a:t>
                      </a:r>
                      <a:r>
                        <a:rPr lang="en-GB"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In communities in the past, different people often had very defined roles. In the earliest communities, families had to be self-sufficient, and did everything (hunt, cook, clean, build, heal) themselves (Y3/4 </a:t>
                      </a:r>
                      <a:r>
                        <a:rPr lang="en-GB" sz="900" b="0" dirty="0" err="1">
                          <a:solidFill>
                            <a:schemeClr val="bg1"/>
                          </a:solidFill>
                          <a:effectLst/>
                          <a:latin typeface="Roboto" panose="02000000000000000000" pitchFamily="2" charset="0"/>
                          <a:ea typeface="Roboto" panose="02000000000000000000" pitchFamily="2" charset="0"/>
                          <a:cs typeface="Times New Roman" panose="02020603050405020304" pitchFamily="18" charset="0"/>
                        </a:rPr>
                        <a:t>Phehistoric</a:t>
                      </a:r>
                      <a:r>
                        <a:rPr lang="en-GB"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 Britain)</a:t>
                      </a:r>
                      <a:endParaRPr lang="en-GB" sz="90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21315413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a:xfrm>
            <a:off x="203202" y="234234"/>
            <a:ext cx="6057640" cy="458089"/>
          </a:xfrm>
        </p:spPr>
        <p:txBody>
          <a:bodyPr/>
          <a:lstStyle/>
          <a:p>
            <a:r>
              <a:rPr lang="en-US" altLang="en-US" dirty="0"/>
              <a:t>Year 5/6: Cycle A Summer</a:t>
            </a:r>
            <a:endParaRPr lang="en-GB" dirty="0"/>
          </a:p>
        </p:txBody>
      </p:sp>
      <p:sp>
        <p:nvSpPr>
          <p:cNvPr id="4" name="Text Placeholder 3">
            <a:extLst>
              <a:ext uri="{FF2B5EF4-FFF2-40B4-BE49-F238E27FC236}">
                <a16:creationId xmlns:a16="http://schemas.microsoft.com/office/drawing/2014/main" id="{50C77441-693C-44CD-BF9D-C9CF21ECF127}"/>
              </a:ext>
            </a:extLst>
          </p:cNvPr>
          <p:cNvSpPr>
            <a:spLocks noGrp="1"/>
          </p:cNvSpPr>
          <p:nvPr>
            <p:ph type="body" sz="quarter" idx="11"/>
          </p:nvPr>
        </p:nvSpPr>
        <p:spPr/>
        <p:txBody>
          <a:bodyPr/>
          <a:lstStyle/>
          <a:p>
            <a:r>
              <a:rPr lang="en-US"/>
              <a:t>Year 5: Summer</a:t>
            </a:r>
            <a:endParaRPr lang="en-GB"/>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5002961"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dirty="0">
                <a:ln w="12700">
                  <a:noFill/>
                </a:ln>
                <a:solidFill>
                  <a:schemeClr val="accent1"/>
                </a:solidFill>
                <a:latin typeface="United Curriculum" pitchFamily="2" charset="0"/>
              </a:rPr>
              <a:t>Global History:</a:t>
            </a:r>
            <a:r>
              <a:rPr lang="en-US" sz="1600" dirty="0">
                <a:ln w="12700">
                  <a:solidFill>
                    <a:schemeClr val="accent1"/>
                  </a:solidFill>
                </a:ln>
                <a:solidFill>
                  <a:schemeClr val="accent1"/>
                </a:solidFill>
                <a:latin typeface="United Curriculum" pitchFamily="2" charset="0"/>
              </a:rPr>
              <a:t> Quest for knowledge</a:t>
            </a:r>
            <a:endParaRPr lang="en-GB" sz="1600" dirty="0">
              <a:ln w="12700">
                <a:solidFill>
                  <a:schemeClr val="accent1"/>
                </a:solidFill>
              </a:ln>
              <a:solidFill>
                <a:schemeClr val="accent1"/>
              </a:solidFill>
              <a:latin typeface="United Curriculum" pitchFamily="2" charset="0"/>
            </a:endParaRPr>
          </a:p>
        </p:txBody>
      </p:sp>
      <p:sp>
        <p:nvSpPr>
          <p:cNvPr id="2" name="TextBox 1">
            <a:extLst>
              <a:ext uri="{FF2B5EF4-FFF2-40B4-BE49-F238E27FC236}">
                <a16:creationId xmlns:a16="http://schemas.microsoft.com/office/drawing/2014/main" id="{E2F60825-FB43-4EA9-85BB-FE19C9BDAC7B}"/>
              </a:ext>
            </a:extLst>
          </p:cNvPr>
          <p:cNvSpPr txBox="1"/>
          <p:nvPr/>
        </p:nvSpPr>
        <p:spPr>
          <a:xfrm>
            <a:off x="7806213" y="6097201"/>
            <a:ext cx="1298556" cy="253916"/>
          </a:xfrm>
          <a:prstGeom prst="rect">
            <a:avLst/>
          </a:prstGeom>
          <a:noFill/>
        </p:spPr>
        <p:txBody>
          <a:bodyPr wrap="square" rtlCol="0">
            <a:spAutoFit/>
          </a:bodyPr>
          <a:lstStyle/>
          <a:p>
            <a:r>
              <a:rPr lang="en-US" sz="1050">
                <a:solidFill>
                  <a:schemeClr val="bg2"/>
                </a:solidFill>
                <a:latin typeface="Roboto" panose="02000000000000000000" pitchFamily="2" charset="0"/>
                <a:ea typeface="Roboto" panose="02000000000000000000" pitchFamily="2" charset="0"/>
              </a:rPr>
              <a:t>Table continued…</a:t>
            </a:r>
            <a:endParaRPr lang="en-GB" sz="1050">
              <a:solidFill>
                <a:schemeClr val="bg2"/>
              </a:solidFill>
              <a:latin typeface="Roboto" panose="02000000000000000000" pitchFamily="2" charset="0"/>
              <a:ea typeface="Roboto" panose="02000000000000000000" pitchFamily="2" charset="0"/>
            </a:endParaRPr>
          </a:p>
        </p:txBody>
      </p:sp>
      <p:graphicFrame>
        <p:nvGraphicFramePr>
          <p:cNvPr id="7" name="Table 25">
            <a:extLst>
              <a:ext uri="{FF2B5EF4-FFF2-40B4-BE49-F238E27FC236}">
                <a16:creationId xmlns:a16="http://schemas.microsoft.com/office/drawing/2014/main" id="{54EDBE0C-127C-4427-AF1E-EA02DEE188C5}"/>
              </a:ext>
            </a:extLst>
          </p:cNvPr>
          <p:cNvGraphicFramePr>
            <a:graphicFrameLocks noGrp="1"/>
          </p:cNvGraphicFramePr>
          <p:nvPr>
            <p:extLst>
              <p:ext uri="{D42A27DB-BD31-4B8C-83A1-F6EECF244321}">
                <p14:modId xmlns:p14="http://schemas.microsoft.com/office/powerpoint/2010/main" val="3271507405"/>
              </p:ext>
            </p:extLst>
          </p:nvPr>
        </p:nvGraphicFramePr>
        <p:xfrm>
          <a:off x="232410" y="840446"/>
          <a:ext cx="9180000" cy="2929696"/>
        </p:xfrm>
        <a:graphic>
          <a:graphicData uri="http://schemas.openxmlformats.org/drawingml/2006/table">
            <a:tbl>
              <a:tblPr firstRow="1" bandRow="1">
                <a:tableStyleId>{5940675A-B579-460E-94D1-54222C63F5DA}</a:tableStyleId>
              </a:tblPr>
              <a:tblGrid>
                <a:gridCol w="281940">
                  <a:extLst>
                    <a:ext uri="{9D8B030D-6E8A-4147-A177-3AD203B41FA5}">
                      <a16:colId xmlns:a16="http://schemas.microsoft.com/office/drawing/2014/main" val="1014669821"/>
                    </a:ext>
                  </a:extLst>
                </a:gridCol>
                <a:gridCol w="2966020">
                  <a:extLst>
                    <a:ext uri="{9D8B030D-6E8A-4147-A177-3AD203B41FA5}">
                      <a16:colId xmlns:a16="http://schemas.microsoft.com/office/drawing/2014/main" val="247776695"/>
                    </a:ext>
                  </a:extLst>
                </a:gridCol>
                <a:gridCol w="2966020">
                  <a:extLst>
                    <a:ext uri="{9D8B030D-6E8A-4147-A177-3AD203B41FA5}">
                      <a16:colId xmlns:a16="http://schemas.microsoft.com/office/drawing/2014/main" val="3380293508"/>
                    </a:ext>
                  </a:extLst>
                </a:gridCol>
                <a:gridCol w="2966020">
                  <a:extLst>
                    <a:ext uri="{9D8B030D-6E8A-4147-A177-3AD203B41FA5}">
                      <a16:colId xmlns:a16="http://schemas.microsoft.com/office/drawing/2014/main" val="2902844172"/>
                    </a:ext>
                  </a:extLst>
                </a:gridCol>
              </a:tblGrid>
              <a:tr h="374520">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6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25551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36000" marR="0" lvl="0" indent="-36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Quest for knowledge: </a:t>
                      </a:r>
                      <a:r>
                        <a:rPr lang="en-US" sz="840" b="0" dirty="0">
                          <a:solidFill>
                            <a:schemeClr val="bg1"/>
                          </a:solidFill>
                          <a:latin typeface="Roboto" panose="02000000000000000000" pitchFamily="2" charset="0"/>
                          <a:ea typeface="Roboto" panose="02000000000000000000" pitchFamily="2" charset="0"/>
                        </a:rPr>
                        <a:t>Knowledge was developed and shared across different </a:t>
                      </a:r>
                      <a:r>
                        <a:rPr lang="en-US" sz="840" b="0" dirty="0" err="1">
                          <a:solidFill>
                            <a:schemeClr val="bg1"/>
                          </a:solidFill>
                          <a:latin typeface="Roboto" panose="02000000000000000000" pitchFamily="2" charset="0"/>
                          <a:ea typeface="Roboto" panose="02000000000000000000" pitchFamily="2" charset="0"/>
                        </a:rPr>
                        <a:t>civilisations</a:t>
                      </a:r>
                      <a:r>
                        <a:rPr lang="en-US" sz="840" b="0" dirty="0">
                          <a:solidFill>
                            <a:schemeClr val="bg1"/>
                          </a:solidFill>
                          <a:latin typeface="Roboto" panose="02000000000000000000" pitchFamily="2" charset="0"/>
                          <a:ea typeface="Roboto" panose="02000000000000000000" pitchFamily="2" charset="0"/>
                        </a:rPr>
                        <a:t> across many continents (Y3/4)</a:t>
                      </a:r>
                    </a:p>
                    <a:p>
                      <a:pPr marL="36000" marR="0" lvl="0" indent="-36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Quest for knowledge: </a:t>
                      </a:r>
                      <a:r>
                        <a:rPr lang="en-US" sz="840" b="0" dirty="0">
                          <a:solidFill>
                            <a:schemeClr val="bg1"/>
                          </a:solidFill>
                          <a:latin typeface="Roboto" panose="02000000000000000000" pitchFamily="2" charset="0"/>
                          <a:ea typeface="Roboto" panose="02000000000000000000" pitchFamily="2" charset="0"/>
                        </a:rPr>
                        <a:t>Different </a:t>
                      </a:r>
                      <a:r>
                        <a:rPr lang="en-US" sz="840" b="0" dirty="0" err="1">
                          <a:solidFill>
                            <a:schemeClr val="bg1"/>
                          </a:solidFill>
                          <a:latin typeface="Roboto" panose="02000000000000000000" pitchFamily="2" charset="0"/>
                          <a:ea typeface="Roboto" panose="02000000000000000000" pitchFamily="2" charset="0"/>
                        </a:rPr>
                        <a:t>civilisations</a:t>
                      </a:r>
                      <a:r>
                        <a:rPr lang="en-US" sz="840" b="0" dirty="0">
                          <a:solidFill>
                            <a:schemeClr val="bg1"/>
                          </a:solidFill>
                          <a:latin typeface="Roboto" panose="02000000000000000000" pitchFamily="2" charset="0"/>
                          <a:ea typeface="Roboto" panose="02000000000000000000" pitchFamily="2" charset="0"/>
                        </a:rPr>
                        <a:t> place different values on knowledge and scientific development than others (Y3/4)</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36000" marR="0" lvl="0" indent="-36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Quest for knowledge: </a:t>
                      </a:r>
                      <a:r>
                        <a:rPr lang="en-US" sz="840" b="0">
                          <a:solidFill>
                            <a:schemeClr val="bg1"/>
                          </a:solidFill>
                          <a:latin typeface="Roboto" panose="02000000000000000000" pitchFamily="2" charset="0"/>
                          <a:ea typeface="Roboto" panose="02000000000000000000" pitchFamily="2" charset="0"/>
                        </a:rPr>
                        <a:t>The oral tradition – still the most dominant form of communication today – is the method of remembering and passing on all of the knowledge accumulated over thousands of generations by the spoken word</a:t>
                      </a:r>
                    </a:p>
                    <a:p>
                      <a:pPr marL="36000" marR="0" lvl="0" indent="-36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Quest for knowledge: </a:t>
                      </a:r>
                      <a:r>
                        <a:rPr lang="en-US" sz="840" b="0">
                          <a:solidFill>
                            <a:schemeClr val="bg1"/>
                          </a:solidFill>
                          <a:latin typeface="Roboto" panose="02000000000000000000" pitchFamily="2" charset="0"/>
                          <a:ea typeface="Roboto" panose="02000000000000000000" pitchFamily="2" charset="0"/>
                        </a:rPr>
                        <a:t>Different civilisations take different valid approaches to knowledge. Western science and the emphasis on the scientific method is not the dominant approach everywhere in the world</a:t>
                      </a:r>
                    </a:p>
                    <a:p>
                      <a:pPr marL="36000" marR="0" lvl="0" indent="-36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Quest for knowledge: </a:t>
                      </a:r>
                      <a:r>
                        <a:rPr lang="en-US" sz="840" b="0">
                          <a:solidFill>
                            <a:schemeClr val="bg1"/>
                          </a:solidFill>
                          <a:latin typeface="Roboto" panose="02000000000000000000" pitchFamily="2" charset="0"/>
                          <a:ea typeface="Roboto" panose="02000000000000000000" pitchFamily="2" charset="0"/>
                        </a:rPr>
                        <a:t>Official ‘belief systems’ may change quickly but, in practice, individuals’ beliefs did not change that quickly.</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36000" marR="0" lvl="0" indent="-36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Quest for knowledge: </a:t>
                      </a:r>
                      <a:r>
                        <a:rPr lang="en-US" sz="840" b="0" dirty="0">
                          <a:solidFill>
                            <a:schemeClr val="bg1"/>
                          </a:solidFill>
                          <a:latin typeface="Roboto" panose="02000000000000000000" pitchFamily="2" charset="0"/>
                          <a:ea typeface="Roboto" panose="02000000000000000000" pitchFamily="2" charset="0"/>
                        </a:rPr>
                        <a:t>People’s personal ‘belief systems’ can take on ideas from lots of places (Y5/6)</a:t>
                      </a:r>
                    </a:p>
                    <a:p>
                      <a:pPr marL="36000" marR="0" lvl="0" indent="-36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840" b="1" dirty="0">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1065130512"/>
                  </a:ext>
                </a:extLst>
              </a:tr>
            </a:tbl>
          </a:graphicData>
        </a:graphic>
      </p:graphicFrame>
    </p:spTree>
    <p:extLst>
      <p:ext uri="{BB962C8B-B14F-4D97-AF65-F5344CB8AC3E}">
        <p14:creationId xmlns:p14="http://schemas.microsoft.com/office/powerpoint/2010/main" val="14885242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a:xfrm>
            <a:off x="203201" y="234234"/>
            <a:ext cx="5311191" cy="458089"/>
          </a:xfrm>
        </p:spPr>
        <p:txBody>
          <a:bodyPr/>
          <a:lstStyle/>
          <a:p>
            <a:r>
              <a:rPr lang="en-US" altLang="en-US" dirty="0"/>
              <a:t>Year 5/6: Cycle B Autumn </a:t>
            </a:r>
            <a:endParaRPr lang="en-GB" dirty="0"/>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5002961" y="208438"/>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dirty="0">
                <a:ln w="12700">
                  <a:noFill/>
                </a:ln>
                <a:solidFill>
                  <a:schemeClr val="accent1"/>
                </a:solidFill>
                <a:latin typeface="United Curriculum" pitchFamily="2" charset="0"/>
              </a:rPr>
              <a:t>European History:</a:t>
            </a:r>
            <a:r>
              <a:rPr lang="en-US" sz="1600" dirty="0">
                <a:ln w="12700">
                  <a:solidFill>
                    <a:schemeClr val="accent1"/>
                  </a:solidFill>
                </a:ln>
                <a:solidFill>
                  <a:schemeClr val="accent1"/>
                </a:solidFill>
                <a:latin typeface="United Curriculum" pitchFamily="2" charset="0"/>
              </a:rPr>
              <a:t> Roman Britain</a:t>
            </a:r>
            <a:endParaRPr lang="en-GB" sz="1600" dirty="0">
              <a:ln w="12700">
                <a:solidFill>
                  <a:schemeClr val="accent1"/>
                </a:solidFill>
              </a:ln>
              <a:solidFill>
                <a:schemeClr val="accent1"/>
              </a:solidFill>
              <a:latin typeface="United Curriculum" pitchFamily="2" charset="0"/>
            </a:endParaRPr>
          </a:p>
        </p:txBody>
      </p:sp>
      <p:graphicFrame>
        <p:nvGraphicFramePr>
          <p:cNvPr id="8" name="Table 25">
            <a:extLst>
              <a:ext uri="{FF2B5EF4-FFF2-40B4-BE49-F238E27FC236}">
                <a16:creationId xmlns:a16="http://schemas.microsoft.com/office/drawing/2014/main" id="{A09FFABD-B882-4331-9754-4D4643E20F4F}"/>
              </a:ext>
            </a:extLst>
          </p:cNvPr>
          <p:cNvGraphicFramePr>
            <a:graphicFrameLocks noGrp="1"/>
          </p:cNvGraphicFramePr>
          <p:nvPr>
            <p:extLst>
              <p:ext uri="{D42A27DB-BD31-4B8C-83A1-F6EECF244321}">
                <p14:modId xmlns:p14="http://schemas.microsoft.com/office/powerpoint/2010/main" val="3149420389"/>
              </p:ext>
            </p:extLst>
          </p:nvPr>
        </p:nvGraphicFramePr>
        <p:xfrm>
          <a:off x="143201" y="808097"/>
          <a:ext cx="9292442" cy="5383376"/>
        </p:xfrm>
        <a:graphic>
          <a:graphicData uri="http://schemas.openxmlformats.org/drawingml/2006/table">
            <a:tbl>
              <a:tblPr firstRow="1" bandRow="1">
                <a:tableStyleId>{5940675A-B579-460E-94D1-54222C63F5DA}</a:tableStyleId>
              </a:tblPr>
              <a:tblGrid>
                <a:gridCol w="220442">
                  <a:extLst>
                    <a:ext uri="{9D8B030D-6E8A-4147-A177-3AD203B41FA5}">
                      <a16:colId xmlns:a16="http://schemas.microsoft.com/office/drawing/2014/main" val="1014669821"/>
                    </a:ext>
                  </a:extLst>
                </a:gridCol>
                <a:gridCol w="3384000">
                  <a:extLst>
                    <a:ext uri="{9D8B030D-6E8A-4147-A177-3AD203B41FA5}">
                      <a16:colId xmlns:a16="http://schemas.microsoft.com/office/drawing/2014/main" val="247776695"/>
                    </a:ext>
                  </a:extLst>
                </a:gridCol>
                <a:gridCol w="3564000">
                  <a:extLst>
                    <a:ext uri="{9D8B030D-6E8A-4147-A177-3AD203B41FA5}">
                      <a16:colId xmlns:a16="http://schemas.microsoft.com/office/drawing/2014/main" val="3380293508"/>
                    </a:ext>
                  </a:extLst>
                </a:gridCol>
                <a:gridCol w="2124000">
                  <a:extLst>
                    <a:ext uri="{9D8B030D-6E8A-4147-A177-3AD203B41FA5}">
                      <a16:colId xmlns:a16="http://schemas.microsoft.com/office/drawing/2014/main" val="2902844172"/>
                    </a:ext>
                  </a:extLst>
                </a:gridCol>
              </a:tblGrid>
              <a:tr h="140387">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6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163727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spcAft>
                          <a:spcPts val="200"/>
                        </a:spcAft>
                        <a:buFont typeface="Arial" panose="020B0604020202020204" pitchFamily="34" charset="0"/>
                        <a:buChar char="•"/>
                      </a:pPr>
                      <a:r>
                        <a:rPr lang="en-US" sz="840" b="1" dirty="0">
                          <a:solidFill>
                            <a:schemeClr val="accent1"/>
                          </a:solidFill>
                          <a:latin typeface="Roboto" panose="02000000000000000000" pitchFamily="2" charset="0"/>
                          <a:ea typeface="Roboto" panose="02000000000000000000" pitchFamily="2" charset="0"/>
                        </a:rPr>
                        <a:t>Geography: </a:t>
                      </a:r>
                      <a:r>
                        <a:rPr lang="en-US" sz="840" b="0" dirty="0">
                          <a:solidFill>
                            <a:schemeClr val="bg1"/>
                          </a:solidFill>
                          <a:latin typeface="Roboto" panose="02000000000000000000" pitchFamily="2" charset="0"/>
                          <a:ea typeface="Roboto" panose="02000000000000000000" pitchFamily="2" charset="0"/>
                        </a:rPr>
                        <a:t>The seas that surround the UK are the North Sea, the Irish Sea and the English Channel (Y1/2)</a:t>
                      </a:r>
                    </a:p>
                    <a:p>
                      <a:pPr marL="72000" indent="-72000">
                        <a:spcAft>
                          <a:spcPts val="200"/>
                        </a:spcAft>
                        <a:buFont typeface="Arial" panose="020B0604020202020204" pitchFamily="34" charset="0"/>
                        <a:buChar char="•"/>
                      </a:pPr>
                      <a:r>
                        <a:rPr lang="en-US" sz="840" b="0" dirty="0">
                          <a:solidFill>
                            <a:schemeClr val="bg1"/>
                          </a:solidFill>
                          <a:latin typeface="Roboto" panose="02000000000000000000" pitchFamily="2" charset="0"/>
                          <a:ea typeface="Roboto" panose="02000000000000000000" pitchFamily="2" charset="0"/>
                        </a:rPr>
                        <a:t>An empire is a group of countries or places ruled by one person (Y3/4)</a:t>
                      </a:r>
                    </a:p>
                    <a:p>
                      <a:pPr marL="72000" indent="-72000">
                        <a:spcAft>
                          <a:spcPts val="200"/>
                        </a:spcAft>
                        <a:buFont typeface="Arial" panose="020B0604020202020204" pitchFamily="34" charset="0"/>
                        <a:buChar char="•"/>
                      </a:pPr>
                      <a:r>
                        <a:rPr lang="en-US" sz="840" b="0" dirty="0">
                          <a:solidFill>
                            <a:schemeClr val="bg1"/>
                          </a:solidFill>
                          <a:latin typeface="Roboto" panose="02000000000000000000" pitchFamily="2" charset="0"/>
                          <a:ea typeface="Roboto" panose="02000000000000000000" pitchFamily="2" charset="0"/>
                        </a:rPr>
                        <a:t>Ancient Rome expanded gradually from 473 BC until it peaked around AD 100; it declined from 3rd century until collapse in AD 476 (Y5/6)</a:t>
                      </a:r>
                    </a:p>
                    <a:p>
                      <a:pPr marL="72000" indent="-72000">
                        <a:spcAft>
                          <a:spcPts val="200"/>
                        </a:spcAft>
                        <a:buFont typeface="Arial" panose="020B0604020202020204" pitchFamily="34" charset="0"/>
                        <a:buChar char="•"/>
                      </a:pPr>
                      <a:r>
                        <a:rPr lang="en-US" sz="840" b="0" dirty="0">
                          <a:solidFill>
                            <a:schemeClr val="bg1"/>
                          </a:solidFill>
                          <a:latin typeface="Roboto" panose="02000000000000000000" pitchFamily="2" charset="0"/>
                          <a:ea typeface="Roboto" panose="02000000000000000000" pitchFamily="2" charset="0"/>
                        </a:rPr>
                        <a:t>At its peak, the Roman Empire covered a huge area across Europe, Asia and Africa (Y5/6)</a:t>
                      </a:r>
                    </a:p>
                    <a:p>
                      <a:pPr marL="72000" indent="-72000">
                        <a:spcAft>
                          <a:spcPts val="200"/>
                        </a:spcAft>
                        <a:buFont typeface="Arial" panose="020B0604020202020204" pitchFamily="34" charset="0"/>
                        <a:buChar char="•"/>
                      </a:pPr>
                      <a:r>
                        <a:rPr lang="en-US" sz="840" b="0" dirty="0">
                          <a:solidFill>
                            <a:schemeClr val="bg1"/>
                          </a:solidFill>
                          <a:latin typeface="Roboto" panose="02000000000000000000" pitchFamily="2" charset="0"/>
                          <a:ea typeface="Roboto" panose="02000000000000000000" pitchFamily="2" charset="0"/>
                        </a:rPr>
                        <a:t>The head of state remained the most powerful person in Rome, and he was autocratic (Y5/6)</a:t>
                      </a:r>
                    </a:p>
                    <a:p>
                      <a:pPr marL="72000" indent="-72000">
                        <a:spcAft>
                          <a:spcPts val="200"/>
                        </a:spcAft>
                        <a:buFont typeface="Arial" panose="020B0604020202020204" pitchFamily="34" charset="0"/>
                        <a:buChar char="•"/>
                      </a:pPr>
                      <a:r>
                        <a:rPr lang="en-US" sz="840" b="0" dirty="0">
                          <a:solidFill>
                            <a:schemeClr val="bg1"/>
                          </a:solidFill>
                          <a:latin typeface="Roboto" panose="02000000000000000000" pitchFamily="2" charset="0"/>
                          <a:ea typeface="Roboto" panose="02000000000000000000" pitchFamily="2" charset="0"/>
                        </a:rPr>
                        <a:t>Roman religion evolved to incorporate new beliefs as the empire expanded (e.g. Greek gods) (Y5/6)</a:t>
                      </a:r>
                    </a:p>
                    <a:p>
                      <a:pPr marL="72000" indent="-72000">
                        <a:spcAft>
                          <a:spcPts val="200"/>
                        </a:spcAft>
                        <a:buFont typeface="Arial" panose="020B0604020202020204" pitchFamily="34" charset="0"/>
                        <a:buChar char="•"/>
                      </a:pPr>
                      <a:r>
                        <a:rPr lang="en-US" sz="840" b="0" dirty="0">
                          <a:solidFill>
                            <a:schemeClr val="bg1"/>
                          </a:solidFill>
                          <a:latin typeface="Roboto" panose="02000000000000000000" pitchFamily="2" charset="0"/>
                          <a:ea typeface="Roboto" panose="02000000000000000000" pitchFamily="2" charset="0"/>
                        </a:rPr>
                        <a:t>Roman science and technology -  like roads and medicine - was needed more and more as the empire expanded (Y5/6)</a:t>
                      </a:r>
                    </a:p>
                    <a:p>
                      <a:pPr marL="0" indent="0">
                        <a:spcAft>
                          <a:spcPts val="200"/>
                        </a:spcAft>
                        <a:buFont typeface="Arial" panose="020B0604020202020204" pitchFamily="34" charset="0"/>
                        <a:buNone/>
                      </a:pPr>
                      <a:r>
                        <a:rPr lang="en-US" sz="840" b="0" dirty="0">
                          <a:solidFill>
                            <a:srgbClr val="FF0000"/>
                          </a:solidFill>
                          <a:latin typeface="Roboto" panose="02000000000000000000" pitchFamily="2" charset="0"/>
                          <a:ea typeface="Roboto" panose="02000000000000000000" pitchFamily="2" charset="0"/>
                        </a:rPr>
                        <a:t>Depending on the cycle children have started on, use this as a retrieval/pre teach.</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Roman </a:t>
                      </a:r>
                      <a:r>
                        <a:rPr lang="en-US" sz="840" b="1">
                          <a:solidFill>
                            <a:schemeClr val="bg1"/>
                          </a:solidFill>
                          <a:latin typeface="Roboto" panose="02000000000000000000" pitchFamily="2" charset="0"/>
                          <a:ea typeface="Roboto" panose="02000000000000000000" pitchFamily="2" charset="0"/>
                        </a:rPr>
                        <a:t>Emperor</a:t>
                      </a:r>
                      <a:r>
                        <a:rPr lang="en-US" sz="840">
                          <a:solidFill>
                            <a:schemeClr val="bg1"/>
                          </a:solidFill>
                          <a:latin typeface="Roboto" panose="02000000000000000000" pitchFamily="2" charset="0"/>
                          <a:ea typeface="Roboto" panose="02000000000000000000" pitchFamily="2" charset="0"/>
                        </a:rPr>
                        <a:t> Julius Caesar tried to </a:t>
                      </a:r>
                      <a:r>
                        <a:rPr lang="en-US" sz="840" b="1">
                          <a:solidFill>
                            <a:schemeClr val="bg1"/>
                          </a:solidFill>
                          <a:latin typeface="Roboto" panose="02000000000000000000" pitchFamily="2" charset="0"/>
                          <a:ea typeface="Roboto" panose="02000000000000000000" pitchFamily="2" charset="0"/>
                        </a:rPr>
                        <a:t>conquer</a:t>
                      </a:r>
                      <a:r>
                        <a:rPr lang="en-US" sz="840">
                          <a:solidFill>
                            <a:schemeClr val="bg1"/>
                          </a:solidFill>
                          <a:latin typeface="Roboto" panose="02000000000000000000" pitchFamily="2" charset="0"/>
                          <a:ea typeface="Roboto" panose="02000000000000000000" pitchFamily="2" charset="0"/>
                        </a:rPr>
                        <a:t> Britain twice from 55 BC but failed; Claudius was successful in AD 43</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0">
                          <a:solidFill>
                            <a:schemeClr val="bg1"/>
                          </a:solidFill>
                          <a:latin typeface="Roboto" panose="02000000000000000000" pitchFamily="2" charset="0"/>
                          <a:ea typeface="Roboto" panose="02000000000000000000" pitchFamily="2" charset="0"/>
                        </a:rPr>
                        <a:t>Britain was difficult for the Romans to control because it was far from the </a:t>
                      </a:r>
                      <a:r>
                        <a:rPr lang="en-US" sz="840" b="0" err="1">
                          <a:solidFill>
                            <a:schemeClr val="bg1"/>
                          </a:solidFill>
                          <a:latin typeface="Roboto" panose="02000000000000000000" pitchFamily="2" charset="0"/>
                          <a:ea typeface="Roboto" panose="02000000000000000000" pitchFamily="2" charset="0"/>
                        </a:rPr>
                        <a:t>centre</a:t>
                      </a:r>
                      <a:r>
                        <a:rPr lang="en-US" sz="840" b="0">
                          <a:solidFill>
                            <a:schemeClr val="bg1"/>
                          </a:solidFill>
                          <a:latin typeface="Roboto" panose="02000000000000000000" pitchFamily="2" charset="0"/>
                          <a:ea typeface="Roboto" panose="02000000000000000000" pitchFamily="2" charset="0"/>
                        </a:rPr>
                        <a:t> of the empire, it was one of many boundaries, and many Britons fought against Roman conquest</a:t>
                      </a:r>
                      <a:endParaRPr lang="en-US" sz="840">
                        <a:solidFill>
                          <a:schemeClr val="bg1"/>
                        </a:solidFill>
                        <a:latin typeface="Roboto" panose="02000000000000000000" pitchFamily="2" charset="0"/>
                        <a:ea typeface="Roboto" panose="02000000000000000000" pitchFamily="2" charset="0"/>
                      </a:endParaRPr>
                    </a:p>
                    <a:p>
                      <a:pPr marL="72000" indent="-72000">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Roman Britain was a diverse place, for example, the Aurelian Moors formed the earliest documented black community in the north of England</a:t>
                      </a:r>
                    </a:p>
                    <a:p>
                      <a:pPr marL="72000" indent="-72000">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The Romans kept control using </a:t>
                      </a:r>
                      <a:r>
                        <a:rPr lang="en-US" sz="840" b="1">
                          <a:solidFill>
                            <a:schemeClr val="bg1"/>
                          </a:solidFill>
                          <a:latin typeface="Roboto" panose="02000000000000000000" pitchFamily="2" charset="0"/>
                          <a:ea typeface="Roboto" panose="02000000000000000000" pitchFamily="2" charset="0"/>
                        </a:rPr>
                        <a:t>disciplined</a:t>
                      </a:r>
                      <a:r>
                        <a:rPr lang="en-US" sz="840">
                          <a:solidFill>
                            <a:schemeClr val="bg1"/>
                          </a:solidFill>
                          <a:latin typeface="Roboto" panose="02000000000000000000" pitchFamily="2" charset="0"/>
                          <a:ea typeface="Roboto" panose="02000000000000000000" pitchFamily="2" charset="0"/>
                        </a:rPr>
                        <a:t> </a:t>
                      </a:r>
                      <a:r>
                        <a:rPr lang="en-US" sz="840" b="1">
                          <a:solidFill>
                            <a:schemeClr val="bg1"/>
                          </a:solidFill>
                          <a:latin typeface="Roboto" panose="02000000000000000000" pitchFamily="2" charset="0"/>
                          <a:ea typeface="Roboto" panose="02000000000000000000" pitchFamily="2" charset="0"/>
                        </a:rPr>
                        <a:t>armies</a:t>
                      </a:r>
                      <a:r>
                        <a:rPr lang="en-US" sz="840">
                          <a:solidFill>
                            <a:schemeClr val="bg1"/>
                          </a:solidFill>
                          <a:latin typeface="Roboto" panose="02000000000000000000" pitchFamily="2" charset="0"/>
                          <a:ea typeface="Roboto" panose="02000000000000000000" pitchFamily="2" charset="0"/>
                        </a:rPr>
                        <a:t>, </a:t>
                      </a:r>
                      <a:r>
                        <a:rPr lang="en-US" sz="840" b="1">
                          <a:solidFill>
                            <a:schemeClr val="bg1"/>
                          </a:solidFill>
                          <a:latin typeface="Roboto" panose="02000000000000000000" pitchFamily="2" charset="0"/>
                          <a:ea typeface="Roboto" panose="02000000000000000000" pitchFamily="2" charset="0"/>
                        </a:rPr>
                        <a:t>forts</a:t>
                      </a:r>
                      <a:r>
                        <a:rPr lang="en-US" sz="840">
                          <a:solidFill>
                            <a:schemeClr val="bg1"/>
                          </a:solidFill>
                          <a:latin typeface="Roboto" panose="02000000000000000000" pitchFamily="2" charset="0"/>
                          <a:ea typeface="Roboto" panose="02000000000000000000" pitchFamily="2" charset="0"/>
                        </a:rPr>
                        <a:t>, roads and walls</a:t>
                      </a:r>
                    </a:p>
                    <a:p>
                      <a:pPr marL="72000" indent="-72000">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The Roman emperor </a:t>
                      </a:r>
                      <a:r>
                        <a:rPr lang="en-US" sz="840" b="1">
                          <a:solidFill>
                            <a:schemeClr val="bg1"/>
                          </a:solidFill>
                          <a:latin typeface="Roboto" panose="02000000000000000000" pitchFamily="2" charset="0"/>
                          <a:ea typeface="Roboto" panose="02000000000000000000" pitchFamily="2" charset="0"/>
                        </a:rPr>
                        <a:t>delegated</a:t>
                      </a:r>
                      <a:r>
                        <a:rPr lang="en-US" sz="840">
                          <a:solidFill>
                            <a:schemeClr val="bg1"/>
                          </a:solidFill>
                          <a:latin typeface="Roboto" panose="02000000000000000000" pitchFamily="2" charset="0"/>
                          <a:ea typeface="Roboto" panose="02000000000000000000" pitchFamily="2" charset="0"/>
                        </a:rPr>
                        <a:t> power to the Governor in Britain, who delegated power to local leaders.</a:t>
                      </a:r>
                    </a:p>
                    <a:p>
                      <a:pPr marL="72000" indent="-72000">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Taxes were collected locally and sent to the governor and emperor.</a:t>
                      </a:r>
                    </a:p>
                    <a:p>
                      <a:pPr marL="72000" indent="-72000">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The Romans often allowed native tribe chiefs to continue in their roles as local leaders, as long as they submitted to Roman emperor</a:t>
                      </a:r>
                    </a:p>
                    <a:p>
                      <a:pPr marL="72000" indent="-72000">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The Romans and the Britons had some shared culture, including towns, food and religion.</a:t>
                      </a:r>
                    </a:p>
                    <a:p>
                      <a:pPr marL="72000" indent="-72000">
                        <a:spcAft>
                          <a:spcPts val="200"/>
                        </a:spcAft>
                        <a:buFont typeface="Arial" panose="020B0604020202020204" pitchFamily="34" charset="0"/>
                        <a:buChar char="•"/>
                      </a:pPr>
                      <a:r>
                        <a:rPr lang="en-US" sz="840">
                          <a:solidFill>
                            <a:schemeClr val="bg1"/>
                          </a:solidFill>
                          <a:latin typeface="Roboto" panose="02000000000000000000" pitchFamily="2" charset="0"/>
                          <a:ea typeface="Roboto" panose="02000000000000000000" pitchFamily="2" charset="0"/>
                        </a:rPr>
                        <a:t>Literacy – the ability to read and write – allowed Romans to communicate quickly and to write their own versions of history</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a:solidFill>
                            <a:schemeClr val="bg1"/>
                          </a:solidFill>
                          <a:latin typeface="Roboto" panose="02000000000000000000" pitchFamily="2" charset="0"/>
                          <a:ea typeface="Roboto" panose="02000000000000000000" pitchFamily="2" charset="0"/>
                        </a:rPr>
                        <a:t>Drivers of power can be </a:t>
                      </a:r>
                      <a:r>
                        <a:rPr lang="en-US" sz="840" err="1">
                          <a:solidFill>
                            <a:schemeClr val="bg1"/>
                          </a:solidFill>
                          <a:latin typeface="Roboto" panose="02000000000000000000" pitchFamily="2" charset="0"/>
                          <a:ea typeface="Roboto" panose="02000000000000000000" pitchFamily="2" charset="0"/>
                        </a:rPr>
                        <a:t>categorised</a:t>
                      </a:r>
                      <a:r>
                        <a:rPr lang="en-US" sz="840">
                          <a:solidFill>
                            <a:schemeClr val="bg1"/>
                          </a:solidFill>
                          <a:latin typeface="Roboto" panose="02000000000000000000" pitchFamily="2" charset="0"/>
                          <a:ea typeface="Roboto" panose="02000000000000000000" pitchFamily="2" charset="0"/>
                        </a:rPr>
                        <a:t> into </a:t>
                      </a:r>
                      <a:r>
                        <a:rPr lang="en-US" sz="840" b="1">
                          <a:solidFill>
                            <a:schemeClr val="bg1"/>
                          </a:solidFill>
                          <a:latin typeface="Roboto" panose="02000000000000000000" pitchFamily="2" charset="0"/>
                          <a:ea typeface="Roboto" panose="02000000000000000000" pitchFamily="2" charset="0"/>
                        </a:rPr>
                        <a:t>institutional</a:t>
                      </a:r>
                      <a:r>
                        <a:rPr lang="en-US" sz="840">
                          <a:solidFill>
                            <a:schemeClr val="bg1"/>
                          </a:solidFill>
                          <a:latin typeface="Roboto" panose="02000000000000000000" pitchFamily="2" charset="0"/>
                          <a:ea typeface="Roboto" panose="02000000000000000000" pitchFamily="2" charset="0"/>
                        </a:rPr>
                        <a:t>, </a:t>
                      </a:r>
                      <a:r>
                        <a:rPr lang="en-US" sz="840" b="1">
                          <a:solidFill>
                            <a:schemeClr val="bg1"/>
                          </a:solidFill>
                          <a:latin typeface="Roboto" panose="02000000000000000000" pitchFamily="2" charset="0"/>
                          <a:ea typeface="Roboto" panose="02000000000000000000" pitchFamily="2" charset="0"/>
                        </a:rPr>
                        <a:t>economic</a:t>
                      </a:r>
                      <a:r>
                        <a:rPr lang="en-US" sz="840">
                          <a:solidFill>
                            <a:schemeClr val="bg1"/>
                          </a:solidFill>
                          <a:latin typeface="Roboto" panose="02000000000000000000" pitchFamily="2" charset="0"/>
                          <a:ea typeface="Roboto" panose="02000000000000000000" pitchFamily="2" charset="0"/>
                        </a:rPr>
                        <a:t>, </a:t>
                      </a:r>
                      <a:r>
                        <a:rPr lang="en-US" sz="840" b="1">
                          <a:solidFill>
                            <a:schemeClr val="bg1"/>
                          </a:solidFill>
                          <a:latin typeface="Roboto" panose="02000000000000000000" pitchFamily="2" charset="0"/>
                          <a:ea typeface="Roboto" panose="02000000000000000000" pitchFamily="2" charset="0"/>
                        </a:rPr>
                        <a:t>physical</a:t>
                      </a:r>
                      <a:r>
                        <a:rPr lang="en-US" sz="840">
                          <a:solidFill>
                            <a:schemeClr val="bg1"/>
                          </a:solidFill>
                          <a:latin typeface="Roboto" panose="02000000000000000000" pitchFamily="2" charset="0"/>
                          <a:ea typeface="Roboto" panose="02000000000000000000" pitchFamily="2" charset="0"/>
                        </a:rPr>
                        <a:t>, </a:t>
                      </a:r>
                      <a:r>
                        <a:rPr lang="en-US" sz="840" b="1">
                          <a:solidFill>
                            <a:schemeClr val="bg1"/>
                          </a:solidFill>
                          <a:latin typeface="Roboto" panose="02000000000000000000" pitchFamily="2" charset="0"/>
                          <a:ea typeface="Roboto" panose="02000000000000000000" pitchFamily="2" charset="0"/>
                        </a:rPr>
                        <a:t>intellectual</a:t>
                      </a:r>
                      <a:r>
                        <a:rPr lang="en-US" sz="840">
                          <a:solidFill>
                            <a:schemeClr val="bg1"/>
                          </a:solidFill>
                          <a:latin typeface="Roboto" panose="02000000000000000000" pitchFamily="2" charset="0"/>
                          <a:ea typeface="Roboto" panose="02000000000000000000" pitchFamily="2" charset="0"/>
                        </a:rPr>
                        <a:t> and </a:t>
                      </a:r>
                      <a:r>
                        <a:rPr lang="en-US" sz="840" b="1">
                          <a:solidFill>
                            <a:schemeClr val="bg1"/>
                          </a:solidFill>
                          <a:latin typeface="Roboto" panose="02000000000000000000" pitchFamily="2" charset="0"/>
                          <a:ea typeface="Roboto" panose="02000000000000000000" pitchFamily="2" charset="0"/>
                        </a:rPr>
                        <a:t>informal</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The British Empire used similar levers of physical, informal, institutional, economic and intellectual power to keep control of its colonies (case studies of Kenya and India) (Y5/6)</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131628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Disciplinary and 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accent4"/>
                          </a:solidFill>
                          <a:latin typeface="Roboto" panose="02000000000000000000" pitchFamily="2" charset="0"/>
                          <a:ea typeface="Roboto" panose="02000000000000000000" pitchFamily="2" charset="0"/>
                        </a:rPr>
                        <a:t>Mathematics: </a:t>
                      </a:r>
                      <a:r>
                        <a:rPr lang="en-US" sz="840" b="0" dirty="0">
                          <a:solidFill>
                            <a:schemeClr val="bg1"/>
                          </a:solidFill>
                          <a:latin typeface="Roboto" panose="02000000000000000000" pitchFamily="2" charset="0"/>
                          <a:ea typeface="Roboto" panose="02000000000000000000" pitchFamily="2" charset="0"/>
                        </a:rPr>
                        <a:t>Order and compare numbers up to and beyond 1000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accent4"/>
                          </a:solidFill>
                          <a:latin typeface="Roboto" panose="02000000000000000000" pitchFamily="2" charset="0"/>
                          <a:ea typeface="Roboto" panose="02000000000000000000" pitchFamily="2" charset="0"/>
                        </a:rPr>
                        <a:t>Mathematics: </a:t>
                      </a:r>
                      <a:r>
                        <a:rPr lang="en-US" sz="840" b="0" dirty="0">
                          <a:solidFill>
                            <a:schemeClr val="bg1"/>
                          </a:solidFill>
                          <a:latin typeface="Roboto" panose="02000000000000000000" pitchFamily="2" charset="0"/>
                          <a:ea typeface="Roboto" panose="02000000000000000000" pitchFamily="2" charset="0"/>
                        </a:rPr>
                        <a:t>Read Roman numerals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Causation</a:t>
                      </a:r>
                      <a:r>
                        <a:rPr lang="en-US" sz="840" b="0" dirty="0">
                          <a:solidFill>
                            <a:schemeClr val="bg1"/>
                          </a:solidFill>
                          <a:latin typeface="Roboto" panose="02000000000000000000" pitchFamily="2" charset="0"/>
                          <a:ea typeface="Roboto" panose="02000000000000000000" pitchFamily="2" charset="0"/>
                        </a:rPr>
                        <a:t>: Some things that have lots of causes that are connected in some way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Historical evidence</a:t>
                      </a:r>
                      <a:r>
                        <a:rPr lang="en-US" sz="840" b="0" dirty="0">
                          <a:solidFill>
                            <a:schemeClr val="bg1"/>
                          </a:solidFill>
                          <a:latin typeface="Roboto" panose="02000000000000000000" pitchFamily="2" charset="0"/>
                          <a:ea typeface="Roboto" panose="02000000000000000000" pitchFamily="2" charset="0"/>
                        </a:rPr>
                        <a:t>: Archaeology is the branch of history that deals with the remains of human life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Historical evidence</a:t>
                      </a:r>
                      <a:r>
                        <a:rPr lang="en-US" sz="840" b="0" dirty="0">
                          <a:solidFill>
                            <a:schemeClr val="bg1"/>
                          </a:solidFill>
                          <a:latin typeface="Roboto" panose="02000000000000000000" pitchFamily="2" charset="0"/>
                          <a:ea typeface="Roboto" panose="02000000000000000000" pitchFamily="2" charset="0"/>
                        </a:rPr>
                        <a:t>: There are limits to what historians can learn from any collection of sources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Historical evidence: </a:t>
                      </a:r>
                      <a:r>
                        <a:rPr lang="en-US" sz="840" b="0" dirty="0">
                          <a:solidFill>
                            <a:schemeClr val="bg1"/>
                          </a:solidFill>
                          <a:latin typeface="Roboto" panose="02000000000000000000" pitchFamily="2" charset="0"/>
                          <a:ea typeface="Roboto" panose="02000000000000000000" pitchFamily="2" charset="0"/>
                        </a:rPr>
                        <a:t>Sources do not always provide an objective account of what happened in history; historians need to consider the author and purpose and </a:t>
                      </a:r>
                      <a:r>
                        <a:rPr lang="en-US" sz="840" b="0" dirty="0" err="1">
                          <a:solidFill>
                            <a:schemeClr val="bg1"/>
                          </a:solidFill>
                          <a:latin typeface="Roboto" panose="02000000000000000000" pitchFamily="2" charset="0"/>
                          <a:ea typeface="Roboto" panose="02000000000000000000" pitchFamily="2" charset="0"/>
                        </a:rPr>
                        <a:t>analyse</a:t>
                      </a:r>
                      <a:r>
                        <a:rPr lang="en-US" sz="840" b="0" dirty="0">
                          <a:solidFill>
                            <a:schemeClr val="bg1"/>
                          </a:solidFill>
                          <a:latin typeface="Roboto" panose="02000000000000000000" pitchFamily="2" charset="0"/>
                          <a:ea typeface="Roboto" panose="02000000000000000000" pitchFamily="2" charset="0"/>
                        </a:rPr>
                        <a:t> it critically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Chronology</a:t>
                      </a:r>
                      <a:r>
                        <a:rPr lang="en-US" sz="840" b="0" dirty="0">
                          <a:solidFill>
                            <a:schemeClr val="bg1"/>
                          </a:solidFill>
                          <a:latin typeface="Roboto" panose="02000000000000000000" pitchFamily="2" charset="0"/>
                          <a:ea typeface="Roboto" panose="02000000000000000000" pitchFamily="2" charset="0"/>
                        </a:rPr>
                        <a:t>: Use vocabulary like decade and century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Chronology</a:t>
                      </a:r>
                      <a:r>
                        <a:rPr lang="en-US" sz="840" b="0" dirty="0">
                          <a:solidFill>
                            <a:schemeClr val="bg1"/>
                          </a:solidFill>
                          <a:latin typeface="Roboto" panose="02000000000000000000" pitchFamily="2" charset="0"/>
                          <a:ea typeface="Roboto" panose="02000000000000000000" pitchFamily="2" charset="0"/>
                        </a:rPr>
                        <a:t>: </a:t>
                      </a:r>
                      <a:r>
                        <a:rPr lang="en-US" sz="840" b="0" dirty="0" err="1">
                          <a:solidFill>
                            <a:schemeClr val="bg1"/>
                          </a:solidFill>
                          <a:latin typeface="Roboto" panose="02000000000000000000" pitchFamily="2" charset="0"/>
                          <a:ea typeface="Roboto" panose="02000000000000000000" pitchFamily="2" charset="0"/>
                        </a:rPr>
                        <a:t>Recognise</a:t>
                      </a:r>
                      <a:r>
                        <a:rPr lang="en-US" sz="840" b="0" dirty="0">
                          <a:solidFill>
                            <a:schemeClr val="bg1"/>
                          </a:solidFill>
                          <a:latin typeface="Roboto" panose="02000000000000000000" pitchFamily="2" charset="0"/>
                          <a:ea typeface="Roboto" panose="02000000000000000000" pitchFamily="2" charset="0"/>
                        </a:rPr>
                        <a:t> and use AD/BC and BCE/CE accurately (Y5/6)</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0">
                          <a:solidFill>
                            <a:schemeClr val="bg1"/>
                          </a:solidFill>
                          <a:latin typeface="Roboto" panose="02000000000000000000" pitchFamily="2" charset="0"/>
                          <a:ea typeface="Roboto" panose="02000000000000000000" pitchFamily="2" charset="0"/>
                        </a:rPr>
                        <a:t>[</a:t>
                      </a:r>
                      <a:r>
                        <a:rPr lang="en-US" sz="840" b="1">
                          <a:solidFill>
                            <a:schemeClr val="bg1"/>
                          </a:solidFill>
                          <a:latin typeface="Roboto" panose="02000000000000000000" pitchFamily="2" charset="0"/>
                          <a:ea typeface="Roboto" panose="02000000000000000000" pitchFamily="2" charset="0"/>
                        </a:rPr>
                        <a:t>Mathematics</a:t>
                      </a:r>
                      <a:r>
                        <a:rPr lang="en-US" sz="840" b="0">
                          <a:solidFill>
                            <a:schemeClr val="bg1"/>
                          </a:solidFill>
                          <a:latin typeface="Roboto" panose="02000000000000000000" pitchFamily="2" charset="0"/>
                          <a:ea typeface="Roboto" panose="02000000000000000000" pitchFamily="2" charset="0"/>
                        </a:rPr>
                        <a:t>]: Recognise numbers and years written in Roman numerals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Causation</a:t>
                      </a:r>
                      <a:r>
                        <a:rPr lang="en-US" sz="840" b="0">
                          <a:solidFill>
                            <a:schemeClr val="bg1"/>
                          </a:solidFill>
                          <a:latin typeface="Roboto" panose="02000000000000000000" pitchFamily="2" charset="0"/>
                          <a:ea typeface="Roboto" panose="02000000000000000000" pitchFamily="2" charset="0"/>
                        </a:rPr>
                        <a:t>: Causes can be </a:t>
                      </a:r>
                      <a:r>
                        <a:rPr lang="en-US" sz="840" b="0" err="1">
                          <a:solidFill>
                            <a:schemeClr val="bg1"/>
                          </a:solidFill>
                          <a:latin typeface="Roboto" panose="02000000000000000000" pitchFamily="2" charset="0"/>
                          <a:ea typeface="Roboto" panose="02000000000000000000" pitchFamily="2" charset="0"/>
                        </a:rPr>
                        <a:t>categorised</a:t>
                      </a:r>
                      <a:r>
                        <a:rPr lang="en-US" sz="840" b="0">
                          <a:solidFill>
                            <a:schemeClr val="bg1"/>
                          </a:solidFill>
                          <a:latin typeface="Roboto" panose="02000000000000000000" pitchFamily="2" charset="0"/>
                          <a:ea typeface="Roboto" panose="02000000000000000000" pitchFamily="2" charset="0"/>
                        </a:rPr>
                        <a:t> as economic, physical, institutional, social, environmental or others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Causation</a:t>
                      </a:r>
                      <a:r>
                        <a:rPr lang="en-US" sz="840" b="0">
                          <a:solidFill>
                            <a:schemeClr val="bg1"/>
                          </a:solidFill>
                          <a:latin typeface="Roboto" panose="02000000000000000000" pitchFamily="2" charset="0"/>
                          <a:ea typeface="Roboto" panose="02000000000000000000" pitchFamily="2" charset="0"/>
                        </a:rPr>
                        <a:t>: Historians can argue that one cause is more important than another</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Historical evidence</a:t>
                      </a:r>
                      <a:r>
                        <a:rPr lang="en-US" sz="840" b="0">
                          <a:solidFill>
                            <a:schemeClr val="bg1"/>
                          </a:solidFill>
                          <a:latin typeface="Roboto" panose="02000000000000000000" pitchFamily="2" charset="0"/>
                          <a:ea typeface="Roboto" panose="02000000000000000000" pitchFamily="2" charset="0"/>
                        </a:rPr>
                        <a:t>: Historians cross-reference sources in order to build confidence</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Chronology</a:t>
                      </a:r>
                      <a:r>
                        <a:rPr lang="en-US" sz="840" b="0">
                          <a:solidFill>
                            <a:schemeClr val="bg1"/>
                          </a:solidFill>
                          <a:latin typeface="Roboto" panose="02000000000000000000" pitchFamily="2" charset="0"/>
                          <a:ea typeface="Roboto" panose="02000000000000000000" pitchFamily="2" charset="0"/>
                        </a:rPr>
                        <a:t>: Use vocabulary like decade, century and millennium </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Causation</a:t>
                      </a:r>
                      <a:r>
                        <a:rPr lang="en-US" sz="840" b="0" dirty="0">
                          <a:solidFill>
                            <a:schemeClr val="bg1"/>
                          </a:solidFill>
                          <a:latin typeface="Roboto" panose="02000000000000000000" pitchFamily="2" charset="0"/>
                          <a:ea typeface="Roboto" panose="02000000000000000000" pitchFamily="2" charset="0"/>
                        </a:rPr>
                        <a:t>: Historians interpret primary and secondary sources and build arguments to explain the causes of events (Y5/6)</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bl>
          </a:graphicData>
        </a:graphic>
      </p:graphicFrame>
    </p:spTree>
    <p:extLst>
      <p:ext uri="{BB962C8B-B14F-4D97-AF65-F5344CB8AC3E}">
        <p14:creationId xmlns:p14="http://schemas.microsoft.com/office/powerpoint/2010/main" val="14289655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a:xfrm>
            <a:off x="203201" y="234234"/>
            <a:ext cx="5441819" cy="458089"/>
          </a:xfrm>
        </p:spPr>
        <p:txBody>
          <a:bodyPr/>
          <a:lstStyle/>
          <a:p>
            <a:r>
              <a:rPr lang="en-US" altLang="en-US" dirty="0"/>
              <a:t>Year 5/6: Cycle B Autumn</a:t>
            </a:r>
            <a:endParaRPr lang="en-GB" dirty="0"/>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4789422"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dirty="0">
                <a:ln w="12700">
                  <a:noFill/>
                </a:ln>
                <a:solidFill>
                  <a:schemeClr val="accent1"/>
                </a:solidFill>
                <a:latin typeface="United Curriculum" pitchFamily="2" charset="0"/>
              </a:rPr>
              <a:t>European History:</a:t>
            </a:r>
            <a:r>
              <a:rPr lang="en-US" sz="1600" dirty="0">
                <a:ln w="12700">
                  <a:solidFill>
                    <a:schemeClr val="accent1"/>
                  </a:solidFill>
                </a:ln>
                <a:solidFill>
                  <a:schemeClr val="accent1"/>
                </a:solidFill>
                <a:latin typeface="United Curriculum" pitchFamily="2" charset="0"/>
              </a:rPr>
              <a:t> Roman Britain</a:t>
            </a:r>
            <a:endParaRPr lang="en-GB" sz="1600" dirty="0">
              <a:ln w="12700">
                <a:solidFill>
                  <a:schemeClr val="accent1"/>
                </a:solidFill>
              </a:ln>
              <a:solidFill>
                <a:schemeClr val="accent1"/>
              </a:solidFill>
              <a:latin typeface="United Curriculum" pitchFamily="2" charset="0"/>
            </a:endParaRPr>
          </a:p>
        </p:txBody>
      </p:sp>
      <p:graphicFrame>
        <p:nvGraphicFramePr>
          <p:cNvPr id="8" name="Table 25">
            <a:extLst>
              <a:ext uri="{FF2B5EF4-FFF2-40B4-BE49-F238E27FC236}">
                <a16:creationId xmlns:a16="http://schemas.microsoft.com/office/drawing/2014/main" id="{A09FFABD-B882-4331-9754-4D4643E20F4F}"/>
              </a:ext>
            </a:extLst>
          </p:cNvPr>
          <p:cNvGraphicFramePr>
            <a:graphicFrameLocks noGrp="1"/>
          </p:cNvGraphicFramePr>
          <p:nvPr>
            <p:extLst>
              <p:ext uri="{D42A27DB-BD31-4B8C-83A1-F6EECF244321}">
                <p14:modId xmlns:p14="http://schemas.microsoft.com/office/powerpoint/2010/main" val="1766996299"/>
              </p:ext>
            </p:extLst>
          </p:nvPr>
        </p:nvGraphicFramePr>
        <p:xfrm>
          <a:off x="143201" y="808096"/>
          <a:ext cx="9292442" cy="1695953"/>
        </p:xfrm>
        <a:graphic>
          <a:graphicData uri="http://schemas.openxmlformats.org/drawingml/2006/table">
            <a:tbl>
              <a:tblPr firstRow="1" bandRow="1">
                <a:tableStyleId>{5940675A-B579-460E-94D1-54222C63F5DA}</a:tableStyleId>
              </a:tblPr>
              <a:tblGrid>
                <a:gridCol w="220442">
                  <a:extLst>
                    <a:ext uri="{9D8B030D-6E8A-4147-A177-3AD203B41FA5}">
                      <a16:colId xmlns:a16="http://schemas.microsoft.com/office/drawing/2014/main" val="1014669821"/>
                    </a:ext>
                  </a:extLst>
                </a:gridCol>
                <a:gridCol w="3384000">
                  <a:extLst>
                    <a:ext uri="{9D8B030D-6E8A-4147-A177-3AD203B41FA5}">
                      <a16:colId xmlns:a16="http://schemas.microsoft.com/office/drawing/2014/main" val="247776695"/>
                    </a:ext>
                  </a:extLst>
                </a:gridCol>
                <a:gridCol w="3564000">
                  <a:extLst>
                    <a:ext uri="{9D8B030D-6E8A-4147-A177-3AD203B41FA5}">
                      <a16:colId xmlns:a16="http://schemas.microsoft.com/office/drawing/2014/main" val="3380293508"/>
                    </a:ext>
                  </a:extLst>
                </a:gridCol>
                <a:gridCol w="2124000">
                  <a:extLst>
                    <a:ext uri="{9D8B030D-6E8A-4147-A177-3AD203B41FA5}">
                      <a16:colId xmlns:a16="http://schemas.microsoft.com/office/drawing/2014/main" val="2902844172"/>
                    </a:ext>
                  </a:extLst>
                </a:gridCol>
              </a:tblGrid>
              <a:tr h="282758">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6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141319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Power, empire &amp; democracy: </a:t>
                      </a:r>
                      <a:r>
                        <a:rPr lang="en-US" sz="840" b="0" dirty="0">
                          <a:solidFill>
                            <a:schemeClr val="bg1"/>
                          </a:solidFill>
                          <a:latin typeface="Roboto" panose="02000000000000000000" pitchFamily="2" charset="0"/>
                          <a:ea typeface="Roboto" panose="02000000000000000000" pitchFamily="2" charset="0"/>
                        </a:rPr>
                        <a:t>People get their power in different ways. For example, some are powerful because they have divine status, i.e. seen as half man or half god; some are rich; some have powerful armies (Y3/4)</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gn="l">
                        <a:lnSpc>
                          <a:spcPct val="100000"/>
                        </a:lnSpc>
                        <a:spcAft>
                          <a:spcPts val="200"/>
                        </a:spcAft>
                        <a:buFont typeface="Arial" panose="020B0604020202020204" pitchFamily="34" charset="0"/>
                        <a:buChar char="•"/>
                      </a:pPr>
                      <a:r>
                        <a:rPr lang="en-US" sz="840" b="1">
                          <a:solidFill>
                            <a:schemeClr val="bg1"/>
                          </a:solidFill>
                          <a:effectLst/>
                          <a:latin typeface="Roboto" panose="02000000000000000000" pitchFamily="2" charset="0"/>
                          <a:ea typeface="Roboto" panose="02000000000000000000" pitchFamily="2" charset="0"/>
                          <a:cs typeface="Times New Roman" panose="02020603050405020304" pitchFamily="18" charset="0"/>
                        </a:rPr>
                        <a:t>Power, empire &amp; democracy: </a:t>
                      </a:r>
                      <a:r>
                        <a:rPr lang="en-US" sz="84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Drivers of power can be </a:t>
                      </a:r>
                      <a:r>
                        <a:rPr lang="en-US" sz="840" b="0" err="1">
                          <a:solidFill>
                            <a:schemeClr val="bg1"/>
                          </a:solidFill>
                          <a:effectLst/>
                          <a:latin typeface="Roboto" panose="02000000000000000000" pitchFamily="2" charset="0"/>
                          <a:ea typeface="Roboto" panose="02000000000000000000" pitchFamily="2" charset="0"/>
                          <a:cs typeface="Times New Roman" panose="02020603050405020304" pitchFamily="18" charset="0"/>
                        </a:rPr>
                        <a:t>categorised</a:t>
                      </a:r>
                      <a:r>
                        <a:rPr lang="en-US" sz="84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 into: </a:t>
                      </a:r>
                      <a:r>
                        <a:rPr lang="en-US" sz="840" b="1">
                          <a:solidFill>
                            <a:schemeClr val="bg1"/>
                          </a:solidFill>
                          <a:effectLst/>
                          <a:latin typeface="Roboto" panose="02000000000000000000" pitchFamily="2" charset="0"/>
                          <a:ea typeface="Roboto" panose="02000000000000000000" pitchFamily="2" charset="0"/>
                          <a:cs typeface="Times New Roman" panose="02020603050405020304" pitchFamily="18" charset="0"/>
                        </a:rPr>
                        <a:t>institutional</a:t>
                      </a:r>
                      <a:r>
                        <a:rPr lang="en-US" sz="84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 (i.e. head teacher in charge of a school; priest in charge of a church; king in charge of a country); </a:t>
                      </a:r>
                      <a:r>
                        <a:rPr lang="en-US" sz="840" b="1">
                          <a:solidFill>
                            <a:schemeClr val="bg1"/>
                          </a:solidFill>
                          <a:effectLst/>
                          <a:latin typeface="Roboto" panose="02000000000000000000" pitchFamily="2" charset="0"/>
                          <a:ea typeface="Roboto" panose="02000000000000000000" pitchFamily="2" charset="0"/>
                          <a:cs typeface="Times New Roman" panose="02020603050405020304" pitchFamily="18" charset="0"/>
                        </a:rPr>
                        <a:t>economic</a:t>
                      </a:r>
                      <a:r>
                        <a:rPr lang="en-US" sz="84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 (using money to give you power);  </a:t>
                      </a:r>
                      <a:r>
                        <a:rPr lang="en-US" sz="840" b="1">
                          <a:solidFill>
                            <a:schemeClr val="bg1"/>
                          </a:solidFill>
                          <a:effectLst/>
                          <a:latin typeface="Roboto" panose="02000000000000000000" pitchFamily="2" charset="0"/>
                          <a:ea typeface="Roboto" panose="02000000000000000000" pitchFamily="2" charset="0"/>
                          <a:cs typeface="Times New Roman" panose="02020603050405020304" pitchFamily="18" charset="0"/>
                        </a:rPr>
                        <a:t>physical</a:t>
                      </a:r>
                      <a:r>
                        <a:rPr lang="en-US" sz="84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 (having physical strength or armies);  </a:t>
                      </a:r>
                      <a:r>
                        <a:rPr lang="en-US" sz="840" b="1">
                          <a:solidFill>
                            <a:schemeClr val="bg1"/>
                          </a:solidFill>
                          <a:effectLst/>
                          <a:latin typeface="Roboto" panose="02000000000000000000" pitchFamily="2" charset="0"/>
                          <a:ea typeface="Roboto" panose="02000000000000000000" pitchFamily="2" charset="0"/>
                          <a:cs typeface="Times New Roman" panose="02020603050405020304" pitchFamily="18" charset="0"/>
                        </a:rPr>
                        <a:t>intellectual</a:t>
                      </a:r>
                      <a:r>
                        <a:rPr lang="en-US" sz="84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 (the power of knowledge and literacy); </a:t>
                      </a:r>
                      <a:r>
                        <a:rPr lang="en-US" sz="840" b="1">
                          <a:solidFill>
                            <a:schemeClr val="bg1"/>
                          </a:solidFill>
                          <a:effectLst/>
                          <a:latin typeface="Roboto" panose="02000000000000000000" pitchFamily="2" charset="0"/>
                          <a:ea typeface="Roboto" panose="02000000000000000000" pitchFamily="2" charset="0"/>
                          <a:cs typeface="Times New Roman" panose="02020603050405020304" pitchFamily="18" charset="0"/>
                        </a:rPr>
                        <a:t>informal</a:t>
                      </a:r>
                      <a:r>
                        <a:rPr lang="en-US" sz="84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 (soft power of influencing others)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Power, empire &amp; democracy: </a:t>
                      </a:r>
                      <a:r>
                        <a:rPr lang="en-US" sz="840" b="0">
                          <a:solidFill>
                            <a:schemeClr val="bg1"/>
                          </a:solidFill>
                          <a:latin typeface="Roboto" panose="02000000000000000000" pitchFamily="2" charset="0"/>
                          <a:ea typeface="Roboto" panose="02000000000000000000" pitchFamily="2" charset="0"/>
                        </a:rPr>
                        <a:t>Leaders can delegate power to regional and local leaders</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Power, empire &amp; democracy</a:t>
                      </a:r>
                      <a:r>
                        <a:rPr lang="en-US" sz="840" b="0" dirty="0">
                          <a:solidFill>
                            <a:schemeClr val="bg1"/>
                          </a:solidFill>
                          <a:latin typeface="Roboto" panose="02000000000000000000" pitchFamily="2" charset="0"/>
                          <a:ea typeface="Roboto" panose="02000000000000000000" pitchFamily="2" charset="0"/>
                        </a:rPr>
                        <a:t>: </a:t>
                      </a:r>
                      <a:r>
                        <a:rPr lang="en-GB" sz="84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Everyone has the power to make change. Protests, campaigns and challenging other people are all ways that we can exert our personal power</a:t>
                      </a:r>
                      <a:r>
                        <a:rPr lang="en-US" sz="84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 (Y5/6)</a:t>
                      </a:r>
                      <a:endParaRPr lang="en-GB" sz="84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6338574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a:xfrm>
            <a:off x="203201" y="234234"/>
            <a:ext cx="5432489" cy="458089"/>
          </a:xfrm>
        </p:spPr>
        <p:txBody>
          <a:bodyPr/>
          <a:lstStyle/>
          <a:p>
            <a:r>
              <a:rPr lang="en-US" altLang="en-US" dirty="0"/>
              <a:t>Year 5/6: Cycle B Spring</a:t>
            </a:r>
            <a:endParaRPr lang="en-GB" dirty="0"/>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4738707"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dirty="0">
                <a:ln w="12700">
                  <a:noFill/>
                </a:ln>
                <a:solidFill>
                  <a:schemeClr val="accent1"/>
                </a:solidFill>
                <a:latin typeface="United Curriculum" pitchFamily="2" charset="0"/>
              </a:rPr>
              <a:t>European History:</a:t>
            </a:r>
            <a:r>
              <a:rPr lang="en-US" sz="1600" dirty="0">
                <a:ln w="12700">
                  <a:solidFill>
                    <a:schemeClr val="accent1"/>
                  </a:solidFill>
                </a:ln>
                <a:solidFill>
                  <a:schemeClr val="accent1"/>
                </a:solidFill>
                <a:latin typeface="United Curriculum" pitchFamily="2" charset="0"/>
              </a:rPr>
              <a:t> Anglo-Saxons</a:t>
            </a:r>
            <a:endParaRPr lang="en-GB" sz="1600" dirty="0">
              <a:ln w="12700">
                <a:solidFill>
                  <a:schemeClr val="accent1"/>
                </a:solidFill>
              </a:ln>
              <a:solidFill>
                <a:schemeClr val="accent1"/>
              </a:solidFill>
              <a:latin typeface="United Curriculum" pitchFamily="2" charset="0"/>
            </a:endParaRPr>
          </a:p>
        </p:txBody>
      </p:sp>
      <p:graphicFrame>
        <p:nvGraphicFramePr>
          <p:cNvPr id="6" name="Table 25">
            <a:extLst>
              <a:ext uri="{FF2B5EF4-FFF2-40B4-BE49-F238E27FC236}">
                <a16:creationId xmlns:a16="http://schemas.microsoft.com/office/drawing/2014/main" id="{AECDFBA3-AEAE-4557-8534-5DE0C00BC5D7}"/>
              </a:ext>
            </a:extLst>
          </p:cNvPr>
          <p:cNvGraphicFramePr>
            <a:graphicFrameLocks noGrp="1"/>
          </p:cNvGraphicFramePr>
          <p:nvPr>
            <p:extLst>
              <p:ext uri="{D42A27DB-BD31-4B8C-83A1-F6EECF244321}">
                <p14:modId xmlns:p14="http://schemas.microsoft.com/office/powerpoint/2010/main" val="2697902966"/>
              </p:ext>
            </p:extLst>
          </p:nvPr>
        </p:nvGraphicFramePr>
        <p:xfrm>
          <a:off x="232410" y="908814"/>
          <a:ext cx="9180000" cy="4390880"/>
        </p:xfrm>
        <a:graphic>
          <a:graphicData uri="http://schemas.openxmlformats.org/drawingml/2006/table">
            <a:tbl>
              <a:tblPr firstRow="1" bandRow="1">
                <a:tableStyleId>{5940675A-B579-460E-94D1-54222C63F5DA}</a:tableStyleId>
              </a:tblPr>
              <a:tblGrid>
                <a:gridCol w="216000">
                  <a:extLst>
                    <a:ext uri="{9D8B030D-6E8A-4147-A177-3AD203B41FA5}">
                      <a16:colId xmlns:a16="http://schemas.microsoft.com/office/drawing/2014/main" val="1014669821"/>
                    </a:ext>
                  </a:extLst>
                </a:gridCol>
                <a:gridCol w="3544470">
                  <a:extLst>
                    <a:ext uri="{9D8B030D-6E8A-4147-A177-3AD203B41FA5}">
                      <a16:colId xmlns:a16="http://schemas.microsoft.com/office/drawing/2014/main" val="247776695"/>
                    </a:ext>
                  </a:extLst>
                </a:gridCol>
                <a:gridCol w="3271520">
                  <a:extLst>
                    <a:ext uri="{9D8B030D-6E8A-4147-A177-3AD203B41FA5}">
                      <a16:colId xmlns:a16="http://schemas.microsoft.com/office/drawing/2014/main" val="3380293508"/>
                    </a:ext>
                  </a:extLst>
                </a:gridCol>
                <a:gridCol w="2148010">
                  <a:extLst>
                    <a:ext uri="{9D8B030D-6E8A-4147-A177-3AD203B41FA5}">
                      <a16:colId xmlns:a16="http://schemas.microsoft.com/office/drawing/2014/main" val="2902844172"/>
                    </a:ext>
                  </a:extLst>
                </a:gridCol>
              </a:tblGrid>
              <a:tr h="216000">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6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dirty="0">
                          <a:solidFill>
                            <a:schemeClr val="bg1"/>
                          </a:solidFill>
                          <a:latin typeface="Roboto" panose="02000000000000000000" pitchFamily="2" charset="0"/>
                          <a:ea typeface="Roboto" panose="02000000000000000000" pitchFamily="2" charset="0"/>
                        </a:rPr>
                        <a:t>Prehistoric Britons held spiritual beliefs about the natural world and grave goods suggest that people believed in an afterlife (Y3/4)</a:t>
                      </a:r>
                    </a:p>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Roman Emperor Julius Caesar tried to conquer Britain twice from 55 BC but failed; Claudius was successful in AD 43 (Y5/6)</a:t>
                      </a:r>
                    </a:p>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Many Christians were persecuted from the 1st century AD until Emperor Constantine declared tolerance for all beliefs (Y5/6)</a:t>
                      </a:r>
                    </a:p>
                    <a:p>
                      <a:pPr marL="72000" indent="-72000">
                        <a:lnSpc>
                          <a:spcPct val="100000"/>
                        </a:lnSpc>
                        <a:spcAft>
                          <a:spcPts val="200"/>
                        </a:spcAft>
                        <a:buFont typeface="Arial" panose="020B0604020202020204" pitchFamily="34" charset="0"/>
                        <a:buChar char="•"/>
                      </a:pPr>
                      <a:r>
                        <a:rPr lang="en-US" sz="900" b="1" dirty="0">
                          <a:solidFill>
                            <a:schemeClr val="accent1"/>
                          </a:solidFill>
                          <a:latin typeface="Roboto" panose="02000000000000000000" pitchFamily="2" charset="0"/>
                          <a:ea typeface="Roboto" panose="02000000000000000000" pitchFamily="2" charset="0"/>
                        </a:rPr>
                        <a:t>Geography: </a:t>
                      </a:r>
                      <a:r>
                        <a:rPr lang="en-US" sz="900" b="0" dirty="0">
                          <a:solidFill>
                            <a:schemeClr val="bg1"/>
                          </a:solidFill>
                          <a:latin typeface="Roboto" panose="02000000000000000000" pitchFamily="2" charset="0"/>
                          <a:ea typeface="Roboto" panose="02000000000000000000" pitchFamily="2" charset="0"/>
                        </a:rPr>
                        <a:t>Human features are man-made, physical features are those that would be there without humans (Y1/2)</a:t>
                      </a:r>
                      <a:endParaRPr lang="en-US" sz="900" b="1" dirty="0">
                        <a:solidFill>
                          <a:schemeClr val="bg1"/>
                        </a:solidFill>
                        <a:latin typeface="Roboto" panose="02000000000000000000" pitchFamily="2" charset="0"/>
                        <a:ea typeface="Roboto" panose="02000000000000000000" pitchFamily="2" charset="0"/>
                      </a:endParaRPr>
                    </a:p>
                    <a:p>
                      <a:pPr marL="72000" indent="-72000">
                        <a:lnSpc>
                          <a:spcPct val="100000"/>
                        </a:lnSpc>
                        <a:spcAft>
                          <a:spcPts val="200"/>
                        </a:spcAft>
                        <a:buFont typeface="Arial" panose="020B0604020202020204" pitchFamily="34" charset="0"/>
                        <a:buChar char="•"/>
                      </a:pPr>
                      <a:r>
                        <a:rPr lang="en-US" sz="900" b="1" dirty="0">
                          <a:solidFill>
                            <a:schemeClr val="accent1"/>
                          </a:solidFill>
                          <a:latin typeface="Roboto" panose="02000000000000000000" pitchFamily="2" charset="0"/>
                          <a:ea typeface="Roboto" panose="02000000000000000000" pitchFamily="2" charset="0"/>
                        </a:rPr>
                        <a:t>Geography: </a:t>
                      </a:r>
                      <a:r>
                        <a:rPr lang="en-US" sz="900" b="0" dirty="0">
                          <a:solidFill>
                            <a:schemeClr val="bg1"/>
                          </a:solidFill>
                          <a:latin typeface="Roboto" panose="02000000000000000000" pitchFamily="2" charset="0"/>
                          <a:ea typeface="Roboto" panose="02000000000000000000" pitchFamily="2" charset="0"/>
                        </a:rPr>
                        <a:t>Trade is the process of buying and selling goods (Y5/6)</a:t>
                      </a:r>
                    </a:p>
                    <a:p>
                      <a:pPr marL="72000" indent="-72000">
                        <a:lnSpc>
                          <a:spcPct val="100000"/>
                        </a:lnSpc>
                        <a:spcAft>
                          <a:spcPts val="200"/>
                        </a:spcAft>
                        <a:buFont typeface="Arial" panose="020B0604020202020204" pitchFamily="34" charset="0"/>
                        <a:buChar char="•"/>
                      </a:pPr>
                      <a:r>
                        <a:rPr lang="en-US" sz="900" b="1" dirty="0">
                          <a:solidFill>
                            <a:schemeClr val="accent1"/>
                          </a:solidFill>
                          <a:latin typeface="Roboto" panose="02000000000000000000" pitchFamily="2" charset="0"/>
                          <a:ea typeface="Roboto" panose="02000000000000000000" pitchFamily="2" charset="0"/>
                        </a:rPr>
                        <a:t>Geography: </a:t>
                      </a:r>
                      <a:r>
                        <a:rPr lang="en-US" sz="900" b="0" dirty="0">
                          <a:solidFill>
                            <a:schemeClr val="bg1"/>
                          </a:solidFill>
                          <a:latin typeface="Roboto" panose="02000000000000000000" pitchFamily="2" charset="0"/>
                          <a:ea typeface="Roboto" panose="02000000000000000000" pitchFamily="2" charset="0"/>
                        </a:rPr>
                        <a:t>Imports are goods that are brought into the country. Exports are goods that are traded out of the country (Y5/6)</a:t>
                      </a:r>
                      <a:endParaRPr lang="en-US" sz="900" b="1" dirty="0">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Aft>
                          <a:spcPts val="200"/>
                        </a:spcAft>
                        <a:buFont typeface="Arial" panose="020B0604020202020204" pitchFamily="34" charset="0"/>
                        <a:buChar char="•"/>
                      </a:pPr>
                      <a:r>
                        <a:rPr lang="en-US" sz="900">
                          <a:solidFill>
                            <a:schemeClr val="bg1"/>
                          </a:solidFill>
                          <a:latin typeface="Roboto" panose="02000000000000000000" pitchFamily="2" charset="0"/>
                          <a:ea typeface="Roboto" panose="02000000000000000000" pitchFamily="2" charset="0"/>
                        </a:rPr>
                        <a:t>The </a:t>
                      </a:r>
                      <a:r>
                        <a:rPr lang="en-US" sz="900" b="1">
                          <a:solidFill>
                            <a:schemeClr val="bg1"/>
                          </a:solidFill>
                          <a:latin typeface="Roboto" panose="02000000000000000000" pitchFamily="2" charset="0"/>
                          <a:ea typeface="Roboto" panose="02000000000000000000" pitchFamily="2" charset="0"/>
                        </a:rPr>
                        <a:t>Anglo-Saxons</a:t>
                      </a:r>
                      <a:r>
                        <a:rPr lang="en-US" sz="900">
                          <a:solidFill>
                            <a:schemeClr val="bg1"/>
                          </a:solidFill>
                          <a:latin typeface="Roboto" panose="02000000000000000000" pitchFamily="2" charset="0"/>
                          <a:ea typeface="Roboto" panose="02000000000000000000" pitchFamily="2" charset="0"/>
                        </a:rPr>
                        <a:t> were groups of Germanic invaders who established kingdoms in England after the Romans left</a:t>
                      </a:r>
                    </a:p>
                    <a:p>
                      <a:pPr marL="72000" indent="-72000">
                        <a:lnSpc>
                          <a:spcPct val="100000"/>
                        </a:lnSpc>
                        <a:spcAft>
                          <a:spcPts val="200"/>
                        </a:spcAft>
                        <a:buFont typeface="Arial" panose="020B0604020202020204" pitchFamily="34" charset="0"/>
                        <a:buChar char="•"/>
                      </a:pPr>
                      <a:r>
                        <a:rPr lang="en-US" sz="900">
                          <a:solidFill>
                            <a:schemeClr val="bg1"/>
                          </a:solidFill>
                          <a:latin typeface="Roboto" panose="02000000000000000000" pitchFamily="2" charset="0"/>
                          <a:ea typeface="Roboto" panose="02000000000000000000" pitchFamily="2" charset="0"/>
                        </a:rPr>
                        <a:t>The Anglo-Saxons established seven kingdoms which eventually became five, then three. By ~AD 1000 England was united for the first time under one Anglo-Saxon king</a:t>
                      </a:r>
                    </a:p>
                    <a:p>
                      <a:pPr marL="72000" indent="-72000">
                        <a:lnSpc>
                          <a:spcPct val="100000"/>
                        </a:lnSpc>
                        <a:spcAft>
                          <a:spcPts val="200"/>
                        </a:spcAft>
                        <a:buFont typeface="Arial" panose="020B0604020202020204" pitchFamily="34" charset="0"/>
                        <a:buChar char="•"/>
                      </a:pPr>
                      <a:r>
                        <a:rPr lang="en-US" sz="900">
                          <a:solidFill>
                            <a:schemeClr val="bg1"/>
                          </a:solidFill>
                          <a:latin typeface="Roboto" panose="02000000000000000000" pitchFamily="2" charset="0"/>
                          <a:ea typeface="Roboto" panose="02000000000000000000" pitchFamily="2" charset="0"/>
                        </a:rPr>
                        <a:t>The term 'Anglo-Saxon' refers more generally to the period of English history from AD 410 to 1066, and includes the history of people in England with lots of backgrounds</a:t>
                      </a:r>
                    </a:p>
                    <a:p>
                      <a:pPr marL="72000" indent="-72000">
                        <a:lnSpc>
                          <a:spcPct val="100000"/>
                        </a:lnSpc>
                        <a:spcAft>
                          <a:spcPts val="200"/>
                        </a:spcAft>
                        <a:buFont typeface="Arial" panose="020B0604020202020204" pitchFamily="34" charset="0"/>
                        <a:buChar char="•"/>
                      </a:pPr>
                      <a:r>
                        <a:rPr lang="en-US" sz="900">
                          <a:solidFill>
                            <a:schemeClr val="bg1"/>
                          </a:solidFill>
                          <a:latin typeface="Roboto" panose="02000000000000000000" pitchFamily="2" charset="0"/>
                          <a:ea typeface="Roboto" panose="02000000000000000000" pitchFamily="2" charset="0"/>
                        </a:rPr>
                        <a:t>Place names in the UK today derive from Old English words used by Anglo-Saxons</a:t>
                      </a:r>
                    </a:p>
                    <a:p>
                      <a:pPr marL="72000" indent="-72000">
                        <a:lnSpc>
                          <a:spcPct val="100000"/>
                        </a:lnSpc>
                        <a:spcAft>
                          <a:spcPts val="200"/>
                        </a:spcAft>
                        <a:buFont typeface="Arial" panose="020B0604020202020204" pitchFamily="34" charset="0"/>
                        <a:buChar char="•"/>
                      </a:pPr>
                      <a:r>
                        <a:rPr lang="en-US" sz="900" b="1">
                          <a:solidFill>
                            <a:schemeClr val="bg1"/>
                          </a:solidFill>
                          <a:latin typeface="Roboto" panose="02000000000000000000" pitchFamily="2" charset="0"/>
                          <a:ea typeface="Roboto" panose="02000000000000000000" pitchFamily="2" charset="0"/>
                        </a:rPr>
                        <a:t>Sutton Hoo </a:t>
                      </a:r>
                      <a:r>
                        <a:rPr lang="en-US" sz="900">
                          <a:solidFill>
                            <a:schemeClr val="bg1"/>
                          </a:solidFill>
                          <a:latin typeface="Roboto" panose="02000000000000000000" pitchFamily="2" charset="0"/>
                          <a:ea typeface="Roboto" panose="02000000000000000000" pitchFamily="2" charset="0"/>
                        </a:rPr>
                        <a:t>was the burial site of an Anglo-Saxon king, discovered by </a:t>
                      </a:r>
                      <a:r>
                        <a:rPr lang="en-US" sz="900" b="1">
                          <a:solidFill>
                            <a:schemeClr val="bg1"/>
                          </a:solidFill>
                          <a:latin typeface="Roboto" panose="02000000000000000000" pitchFamily="2" charset="0"/>
                          <a:ea typeface="Roboto" panose="02000000000000000000" pitchFamily="2" charset="0"/>
                        </a:rPr>
                        <a:t>archeologists</a:t>
                      </a:r>
                      <a:r>
                        <a:rPr lang="en-US" sz="900">
                          <a:solidFill>
                            <a:schemeClr val="bg1"/>
                          </a:solidFill>
                          <a:latin typeface="Roboto" panose="02000000000000000000" pitchFamily="2" charset="0"/>
                          <a:ea typeface="Roboto" panose="02000000000000000000" pitchFamily="2" charset="0"/>
                        </a:rPr>
                        <a:t> in 1939</a:t>
                      </a:r>
                    </a:p>
                    <a:p>
                      <a:pPr marL="72000" indent="-72000">
                        <a:lnSpc>
                          <a:spcPct val="100000"/>
                        </a:lnSpc>
                        <a:spcAft>
                          <a:spcPts val="200"/>
                        </a:spcAft>
                        <a:buFont typeface="Arial" panose="020B0604020202020204" pitchFamily="34" charset="0"/>
                        <a:buChar char="•"/>
                      </a:pPr>
                      <a:r>
                        <a:rPr lang="en-US" sz="900">
                          <a:solidFill>
                            <a:schemeClr val="bg1"/>
                          </a:solidFill>
                          <a:latin typeface="Roboto" panose="02000000000000000000" pitchFamily="2" charset="0"/>
                          <a:ea typeface="Roboto" panose="02000000000000000000" pitchFamily="2" charset="0"/>
                        </a:rPr>
                        <a:t>Archaeological evidence reveals that the transition from Anglo-Saxon beliefs to </a:t>
                      </a:r>
                      <a:r>
                        <a:rPr lang="en-US" sz="900" b="1">
                          <a:solidFill>
                            <a:schemeClr val="bg1"/>
                          </a:solidFill>
                          <a:latin typeface="Roboto" panose="02000000000000000000" pitchFamily="2" charset="0"/>
                          <a:ea typeface="Roboto" panose="02000000000000000000" pitchFamily="2" charset="0"/>
                        </a:rPr>
                        <a:t>Christianity</a:t>
                      </a:r>
                      <a:r>
                        <a:rPr lang="en-US" sz="900">
                          <a:solidFill>
                            <a:schemeClr val="bg1"/>
                          </a:solidFill>
                          <a:latin typeface="Roboto" panose="02000000000000000000" pitchFamily="2" charset="0"/>
                          <a:ea typeface="Roboto" panose="02000000000000000000" pitchFamily="2" charset="0"/>
                        </a:rPr>
                        <a:t> was slow and complicated for individuals</a:t>
                      </a:r>
                    </a:p>
                    <a:p>
                      <a:pPr marL="72000" indent="-72000">
                        <a:lnSpc>
                          <a:spcPct val="100000"/>
                        </a:lnSpc>
                        <a:spcAft>
                          <a:spcPts val="200"/>
                        </a:spcAft>
                        <a:buFont typeface="Arial" panose="020B0604020202020204" pitchFamily="34" charset="0"/>
                        <a:buChar char="•"/>
                      </a:pPr>
                      <a:r>
                        <a:rPr lang="en-US" sz="900">
                          <a:solidFill>
                            <a:schemeClr val="bg1"/>
                          </a:solidFill>
                          <a:latin typeface="Roboto" panose="02000000000000000000" pitchFamily="2" charset="0"/>
                          <a:ea typeface="Roboto" panose="02000000000000000000" pitchFamily="2" charset="0"/>
                        </a:rPr>
                        <a:t>Archaeological evidence reveals that the Anglo-Saxons were skilled craftsmen who </a:t>
                      </a:r>
                      <a:r>
                        <a:rPr lang="en-US" sz="900" b="1">
                          <a:solidFill>
                            <a:schemeClr val="bg1"/>
                          </a:solidFill>
                          <a:latin typeface="Roboto" panose="02000000000000000000" pitchFamily="2" charset="0"/>
                          <a:ea typeface="Roboto" panose="02000000000000000000" pitchFamily="2" charset="0"/>
                        </a:rPr>
                        <a:t>traded</a:t>
                      </a:r>
                      <a:r>
                        <a:rPr lang="en-US" sz="900">
                          <a:solidFill>
                            <a:schemeClr val="bg1"/>
                          </a:solidFill>
                          <a:latin typeface="Roboto" panose="02000000000000000000" pitchFamily="2" charset="0"/>
                          <a:ea typeface="Roboto" panose="02000000000000000000" pitchFamily="2" charset="0"/>
                        </a:rPr>
                        <a:t> with countries as far east as India and Sri Lanka</a:t>
                      </a:r>
                    </a:p>
                    <a:p>
                      <a:pPr marL="72000" indent="-72000">
                        <a:lnSpc>
                          <a:spcPct val="100000"/>
                        </a:lnSpc>
                        <a:spcAft>
                          <a:spcPts val="200"/>
                        </a:spcAft>
                        <a:buFont typeface="Arial" panose="020B0604020202020204" pitchFamily="34" charset="0"/>
                        <a:buChar char="•"/>
                      </a:pPr>
                      <a:r>
                        <a:rPr lang="en-US" sz="900">
                          <a:solidFill>
                            <a:schemeClr val="bg1"/>
                          </a:solidFill>
                          <a:latin typeface="Roboto" panose="02000000000000000000" pitchFamily="2" charset="0"/>
                          <a:ea typeface="Roboto" panose="02000000000000000000" pitchFamily="2" charset="0"/>
                        </a:rPr>
                        <a:t>The items the king was buried with show he wanted to present himself as having </a:t>
                      </a:r>
                      <a:r>
                        <a:rPr lang="en-US" sz="900" b="1">
                          <a:solidFill>
                            <a:schemeClr val="bg1"/>
                          </a:solidFill>
                          <a:latin typeface="Roboto" panose="02000000000000000000" pitchFamily="2" charset="0"/>
                          <a:ea typeface="Roboto" panose="02000000000000000000" pitchFamily="2" charset="0"/>
                        </a:rPr>
                        <a:t>physical</a:t>
                      </a:r>
                      <a:r>
                        <a:rPr lang="en-US" sz="900">
                          <a:solidFill>
                            <a:schemeClr val="bg1"/>
                          </a:solidFill>
                          <a:latin typeface="Roboto" panose="02000000000000000000" pitchFamily="2" charset="0"/>
                          <a:ea typeface="Roboto" panose="02000000000000000000" pitchFamily="2" charset="0"/>
                        </a:rPr>
                        <a:t>, </a:t>
                      </a:r>
                      <a:r>
                        <a:rPr lang="en-US" sz="900" b="1">
                          <a:solidFill>
                            <a:schemeClr val="bg1"/>
                          </a:solidFill>
                          <a:latin typeface="Roboto" panose="02000000000000000000" pitchFamily="2" charset="0"/>
                          <a:ea typeface="Roboto" panose="02000000000000000000" pitchFamily="2" charset="0"/>
                        </a:rPr>
                        <a:t>economic</a:t>
                      </a:r>
                      <a:r>
                        <a:rPr lang="en-US" sz="900">
                          <a:solidFill>
                            <a:schemeClr val="bg1"/>
                          </a:solidFill>
                          <a:latin typeface="Roboto" panose="02000000000000000000" pitchFamily="2" charset="0"/>
                          <a:ea typeface="Roboto" panose="02000000000000000000" pitchFamily="2" charset="0"/>
                        </a:rPr>
                        <a:t>, </a:t>
                      </a:r>
                      <a:r>
                        <a:rPr lang="en-US" sz="900" b="1">
                          <a:solidFill>
                            <a:schemeClr val="bg1"/>
                          </a:solidFill>
                          <a:latin typeface="Roboto" panose="02000000000000000000" pitchFamily="2" charset="0"/>
                          <a:ea typeface="Roboto" panose="02000000000000000000" pitchFamily="2" charset="0"/>
                        </a:rPr>
                        <a:t>intellectual</a:t>
                      </a:r>
                      <a:r>
                        <a:rPr lang="en-US" sz="900">
                          <a:solidFill>
                            <a:schemeClr val="bg1"/>
                          </a:solidFill>
                          <a:latin typeface="Roboto" panose="02000000000000000000" pitchFamily="2" charset="0"/>
                          <a:ea typeface="Roboto" panose="02000000000000000000" pitchFamily="2" charset="0"/>
                        </a:rPr>
                        <a:t> and </a:t>
                      </a:r>
                      <a:r>
                        <a:rPr lang="en-US" sz="900" b="1">
                          <a:solidFill>
                            <a:schemeClr val="bg1"/>
                          </a:solidFill>
                          <a:latin typeface="Roboto" panose="02000000000000000000" pitchFamily="2" charset="0"/>
                          <a:ea typeface="Roboto" panose="02000000000000000000" pitchFamily="2" charset="0"/>
                        </a:rPr>
                        <a:t>informal</a:t>
                      </a:r>
                      <a:r>
                        <a:rPr lang="en-US" sz="900">
                          <a:solidFill>
                            <a:schemeClr val="bg1"/>
                          </a:solidFill>
                          <a:latin typeface="Roboto" panose="02000000000000000000" pitchFamily="2" charset="0"/>
                          <a:ea typeface="Roboto" panose="02000000000000000000" pitchFamily="2" charset="0"/>
                        </a:rPr>
                        <a:t> power</a:t>
                      </a:r>
                    </a:p>
                    <a:p>
                      <a:pPr marL="72000" indent="-72000">
                        <a:lnSpc>
                          <a:spcPct val="100000"/>
                        </a:lnSpc>
                        <a:spcAft>
                          <a:spcPts val="200"/>
                        </a:spcAft>
                        <a:buFont typeface="Arial" panose="020B0604020202020204" pitchFamily="34" charset="0"/>
                        <a:buChar char="•"/>
                      </a:pPr>
                      <a:r>
                        <a:rPr lang="en-US" sz="900">
                          <a:solidFill>
                            <a:schemeClr val="bg1"/>
                          </a:solidFill>
                          <a:latin typeface="Roboto" panose="02000000000000000000" pitchFamily="2" charset="0"/>
                          <a:ea typeface="Roboto" panose="02000000000000000000" pitchFamily="2" charset="0"/>
                        </a:rPr>
                        <a:t>Hilda of Whitby was an important woman at the time, but her legacy has often been overlooked since</a:t>
                      </a:r>
                    </a:p>
                    <a:p>
                      <a:pPr marL="72000" indent="-72000">
                        <a:lnSpc>
                          <a:spcPct val="100000"/>
                        </a:lnSpc>
                        <a:spcAft>
                          <a:spcPts val="200"/>
                        </a:spcAft>
                        <a:buFont typeface="Arial" panose="020B0604020202020204" pitchFamily="34" charset="0"/>
                        <a:buChar char="•"/>
                      </a:pPr>
                      <a:r>
                        <a:rPr lang="en-US" sz="900">
                          <a:solidFill>
                            <a:schemeClr val="bg1"/>
                          </a:solidFill>
                          <a:latin typeface="Roboto" panose="02000000000000000000" pitchFamily="2" charset="0"/>
                          <a:ea typeface="Roboto" panose="02000000000000000000" pitchFamily="2" charset="0"/>
                        </a:rPr>
                        <a:t>Children had an important role to play in daily life and were expected to help with domestic jobs, tend to animals, and assist with farming</a:t>
                      </a:r>
                    </a:p>
                    <a:p>
                      <a:pPr marL="72000" indent="-72000">
                        <a:lnSpc>
                          <a:spcPct val="100000"/>
                        </a:lnSpc>
                        <a:spcAft>
                          <a:spcPts val="200"/>
                        </a:spcAft>
                        <a:buFont typeface="Arial" panose="020B0604020202020204" pitchFamily="34" charset="0"/>
                        <a:buChar char="•"/>
                      </a:pPr>
                      <a:r>
                        <a:rPr lang="en-US" sz="900">
                          <a:solidFill>
                            <a:schemeClr val="bg1"/>
                          </a:solidFill>
                          <a:latin typeface="Roboto" panose="02000000000000000000" pitchFamily="2" charset="0"/>
                          <a:ea typeface="Roboto" panose="02000000000000000000" pitchFamily="2" charset="0"/>
                        </a:rPr>
                        <a:t>The working class was made up of peasants and serfs who were not slaves but had to work for their lord</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The Vikings were groups of people from Scandinavia who were most powerful in the 9</a:t>
                      </a:r>
                      <a:r>
                        <a:rPr lang="en-US" sz="900" baseline="30000" dirty="0">
                          <a:solidFill>
                            <a:schemeClr val="bg1"/>
                          </a:solidFill>
                          <a:latin typeface="Roboto" panose="02000000000000000000" pitchFamily="2" charset="0"/>
                          <a:ea typeface="Roboto" panose="02000000000000000000" pitchFamily="2" charset="0"/>
                        </a:rPr>
                        <a:t>th</a:t>
                      </a:r>
                      <a:r>
                        <a:rPr lang="en-US" sz="900" dirty="0">
                          <a:solidFill>
                            <a:schemeClr val="bg1"/>
                          </a:solidFill>
                          <a:latin typeface="Roboto" panose="02000000000000000000" pitchFamily="2" charset="0"/>
                          <a:ea typeface="Roboto" panose="02000000000000000000" pitchFamily="2" charset="0"/>
                        </a:rPr>
                        <a:t> and 10</a:t>
                      </a:r>
                      <a:r>
                        <a:rPr lang="en-US" sz="900" baseline="30000" dirty="0">
                          <a:solidFill>
                            <a:schemeClr val="bg1"/>
                          </a:solidFill>
                          <a:latin typeface="Roboto" panose="02000000000000000000" pitchFamily="2" charset="0"/>
                          <a:ea typeface="Roboto" panose="02000000000000000000" pitchFamily="2" charset="0"/>
                        </a:rPr>
                        <a:t>th</a:t>
                      </a:r>
                      <a:r>
                        <a:rPr lang="en-US" sz="900" dirty="0">
                          <a:solidFill>
                            <a:schemeClr val="bg1"/>
                          </a:solidFill>
                          <a:latin typeface="Roboto" panose="02000000000000000000" pitchFamily="2" charset="0"/>
                          <a:ea typeface="Roboto" panose="02000000000000000000" pitchFamily="2" charset="0"/>
                        </a:rPr>
                        <a:t> centuries  The Vikings invaded and settled in Anglo-Saxon lands and established, for a time, Danelaw alongside Anglo-Saxon kingdoms (Y5/6)</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bl>
          </a:graphicData>
        </a:graphic>
      </p:graphicFrame>
    </p:spTree>
    <p:extLst>
      <p:ext uri="{BB962C8B-B14F-4D97-AF65-F5344CB8AC3E}">
        <p14:creationId xmlns:p14="http://schemas.microsoft.com/office/powerpoint/2010/main" val="21970069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dirty="0"/>
              <a:t>Year 5/6: Cycle B Spring</a:t>
            </a:r>
            <a:endParaRPr lang="en-GB" dirty="0"/>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4163327" y="234234"/>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noFill/>
                </a:ln>
                <a:solidFill>
                  <a:schemeClr val="accent1"/>
                </a:solidFill>
                <a:latin typeface="United Curriculum" pitchFamily="2" charset="0"/>
              </a:rPr>
              <a:t>European History:</a:t>
            </a:r>
            <a:r>
              <a:rPr lang="en-US" sz="1600">
                <a:ln w="12700">
                  <a:solidFill>
                    <a:schemeClr val="accent1"/>
                  </a:solidFill>
                </a:ln>
                <a:solidFill>
                  <a:schemeClr val="accent1"/>
                </a:solidFill>
                <a:latin typeface="United Curriculum" pitchFamily="2" charset="0"/>
              </a:rPr>
              <a:t> Anglo-Saxons</a:t>
            </a:r>
            <a:endParaRPr lang="en-GB" sz="1600">
              <a:ln w="12700">
                <a:solidFill>
                  <a:schemeClr val="accent1"/>
                </a:solidFill>
              </a:ln>
              <a:solidFill>
                <a:schemeClr val="accent1"/>
              </a:solidFill>
              <a:latin typeface="United Curriculum" pitchFamily="2" charset="0"/>
            </a:endParaRPr>
          </a:p>
        </p:txBody>
      </p:sp>
      <p:graphicFrame>
        <p:nvGraphicFramePr>
          <p:cNvPr id="6" name="Table 25">
            <a:extLst>
              <a:ext uri="{FF2B5EF4-FFF2-40B4-BE49-F238E27FC236}">
                <a16:creationId xmlns:a16="http://schemas.microsoft.com/office/drawing/2014/main" id="{AECDFBA3-AEAE-4557-8534-5DE0C00BC5D7}"/>
              </a:ext>
            </a:extLst>
          </p:cNvPr>
          <p:cNvGraphicFramePr>
            <a:graphicFrameLocks noGrp="1"/>
          </p:cNvGraphicFramePr>
          <p:nvPr>
            <p:extLst>
              <p:ext uri="{D42A27DB-BD31-4B8C-83A1-F6EECF244321}">
                <p14:modId xmlns:p14="http://schemas.microsoft.com/office/powerpoint/2010/main" val="2290222330"/>
              </p:ext>
            </p:extLst>
          </p:nvPr>
        </p:nvGraphicFramePr>
        <p:xfrm>
          <a:off x="232410" y="908814"/>
          <a:ext cx="9180000" cy="4633857"/>
        </p:xfrm>
        <a:graphic>
          <a:graphicData uri="http://schemas.openxmlformats.org/drawingml/2006/table">
            <a:tbl>
              <a:tblPr firstRow="1" bandRow="1">
                <a:tableStyleId>{5940675A-B579-460E-94D1-54222C63F5DA}</a:tableStyleId>
              </a:tblPr>
              <a:tblGrid>
                <a:gridCol w="216000">
                  <a:extLst>
                    <a:ext uri="{9D8B030D-6E8A-4147-A177-3AD203B41FA5}">
                      <a16:colId xmlns:a16="http://schemas.microsoft.com/office/drawing/2014/main" val="1014669821"/>
                    </a:ext>
                  </a:extLst>
                </a:gridCol>
                <a:gridCol w="3544470">
                  <a:extLst>
                    <a:ext uri="{9D8B030D-6E8A-4147-A177-3AD203B41FA5}">
                      <a16:colId xmlns:a16="http://schemas.microsoft.com/office/drawing/2014/main" val="247776695"/>
                    </a:ext>
                  </a:extLst>
                </a:gridCol>
                <a:gridCol w="3271520">
                  <a:extLst>
                    <a:ext uri="{9D8B030D-6E8A-4147-A177-3AD203B41FA5}">
                      <a16:colId xmlns:a16="http://schemas.microsoft.com/office/drawing/2014/main" val="3380293508"/>
                    </a:ext>
                  </a:extLst>
                </a:gridCol>
                <a:gridCol w="2148010">
                  <a:extLst>
                    <a:ext uri="{9D8B030D-6E8A-4147-A177-3AD203B41FA5}">
                      <a16:colId xmlns:a16="http://schemas.microsoft.com/office/drawing/2014/main" val="2902844172"/>
                    </a:ext>
                  </a:extLst>
                </a:gridCol>
              </a:tblGrid>
              <a:tr h="277166">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6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298775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Disciplinary and 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evidence</a:t>
                      </a:r>
                      <a:r>
                        <a:rPr lang="en-US" sz="900" b="0" dirty="0">
                          <a:solidFill>
                            <a:schemeClr val="bg1"/>
                          </a:solidFill>
                          <a:latin typeface="Roboto" panose="02000000000000000000" pitchFamily="2" charset="0"/>
                          <a:ea typeface="Roboto" panose="02000000000000000000" pitchFamily="2" charset="0"/>
                        </a:rPr>
                        <a:t>: Primary sources are sources that were created by someone who experienced the event firsthand. Secondary sources are about primary sources (Y1/2)</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evidence</a:t>
                      </a:r>
                      <a:r>
                        <a:rPr lang="en-US" sz="900" b="0" dirty="0">
                          <a:solidFill>
                            <a:schemeClr val="bg1"/>
                          </a:solidFill>
                          <a:latin typeface="Roboto" panose="02000000000000000000" pitchFamily="2" charset="0"/>
                          <a:ea typeface="Roboto" panose="02000000000000000000" pitchFamily="2" charset="0"/>
                        </a:rPr>
                        <a:t>: Archaeology is the branch of history that deals with the remains of human life. Archaeologists study artefacts, </a:t>
                      </a:r>
                      <a:r>
                        <a:rPr lang="en-US" sz="900" b="0" dirty="0" err="1">
                          <a:solidFill>
                            <a:schemeClr val="bg1"/>
                          </a:solidFill>
                          <a:latin typeface="Roboto" panose="02000000000000000000" pitchFamily="2" charset="0"/>
                          <a:ea typeface="Roboto" panose="02000000000000000000" pitchFamily="2" charset="0"/>
                        </a:rPr>
                        <a:t>ecofacts</a:t>
                      </a:r>
                      <a:r>
                        <a:rPr lang="en-US" sz="900" b="0" dirty="0">
                          <a:solidFill>
                            <a:schemeClr val="bg1"/>
                          </a:solidFill>
                          <a:latin typeface="Roboto" panose="02000000000000000000" pitchFamily="2" charset="0"/>
                          <a:ea typeface="Roboto" panose="02000000000000000000" pitchFamily="2" charset="0"/>
                        </a:rPr>
                        <a:t> and features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evidence</a:t>
                      </a:r>
                      <a:r>
                        <a:rPr lang="en-US" sz="900" b="0" dirty="0">
                          <a:solidFill>
                            <a:schemeClr val="bg1"/>
                          </a:solidFill>
                          <a:latin typeface="Roboto" panose="02000000000000000000" pitchFamily="2" charset="0"/>
                          <a:ea typeface="Roboto" panose="02000000000000000000" pitchFamily="2" charset="0"/>
                        </a:rPr>
                        <a:t>: There are limits to what historians can learn from any collection of sources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evidence</a:t>
                      </a:r>
                      <a:r>
                        <a:rPr lang="en-US" sz="900" b="0" dirty="0">
                          <a:solidFill>
                            <a:schemeClr val="bg1"/>
                          </a:solidFill>
                          <a:latin typeface="Roboto" panose="02000000000000000000" pitchFamily="2" charset="0"/>
                          <a:ea typeface="Roboto" panose="02000000000000000000" pitchFamily="2" charset="0"/>
                        </a:rPr>
                        <a:t>: Historians cross-reference sources in order to build confidence (Y5/6)</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Chronology</a:t>
                      </a:r>
                      <a:r>
                        <a:rPr lang="en-US" sz="900" b="0" dirty="0">
                          <a:solidFill>
                            <a:schemeClr val="bg1"/>
                          </a:solidFill>
                          <a:latin typeface="Roboto" panose="02000000000000000000" pitchFamily="2" charset="0"/>
                          <a:ea typeface="Roboto" panose="02000000000000000000" pitchFamily="2" charset="0"/>
                        </a:rPr>
                        <a:t>: Describe historical periods and times using dates and as a given number of years ago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Chronology</a:t>
                      </a:r>
                      <a:r>
                        <a:rPr lang="en-US" sz="900" b="0" dirty="0">
                          <a:solidFill>
                            <a:schemeClr val="bg1"/>
                          </a:solidFill>
                          <a:latin typeface="Roboto" panose="02000000000000000000" pitchFamily="2" charset="0"/>
                          <a:ea typeface="Roboto" panose="02000000000000000000" pitchFamily="2" charset="0"/>
                        </a:rPr>
                        <a:t>: </a:t>
                      </a:r>
                      <a:r>
                        <a:rPr lang="en-US" sz="900" b="0" dirty="0" err="1">
                          <a:solidFill>
                            <a:schemeClr val="bg1"/>
                          </a:solidFill>
                          <a:latin typeface="Roboto" panose="02000000000000000000" pitchFamily="2" charset="0"/>
                          <a:ea typeface="Roboto" panose="02000000000000000000" pitchFamily="2" charset="0"/>
                        </a:rPr>
                        <a:t>Recognise</a:t>
                      </a:r>
                      <a:r>
                        <a:rPr lang="en-US" sz="900" b="0" dirty="0">
                          <a:solidFill>
                            <a:schemeClr val="bg1"/>
                          </a:solidFill>
                          <a:latin typeface="Roboto" panose="02000000000000000000" pitchFamily="2" charset="0"/>
                          <a:ea typeface="Roboto" panose="02000000000000000000" pitchFamily="2" charset="0"/>
                        </a:rPr>
                        <a:t> and use AD/BC and BCE/CE accurately (Y5/6)</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accent2"/>
                          </a:solidFill>
                          <a:latin typeface="Roboto" panose="02000000000000000000" pitchFamily="2" charset="0"/>
                          <a:ea typeface="Roboto" panose="02000000000000000000" pitchFamily="2" charset="0"/>
                        </a:rPr>
                        <a:t>Science: </a:t>
                      </a:r>
                      <a:r>
                        <a:rPr lang="en-US" sz="900" b="0" dirty="0">
                          <a:solidFill>
                            <a:schemeClr val="bg1"/>
                          </a:solidFill>
                          <a:latin typeface="Roboto" panose="02000000000000000000" pitchFamily="2" charset="0"/>
                          <a:ea typeface="Roboto" panose="02000000000000000000" pitchFamily="2" charset="0"/>
                        </a:rPr>
                        <a:t>There are four main stages of enquiry (A&amp;P, M&amp;O, R&amp;P, A&amp;E)</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evidence</a:t>
                      </a:r>
                      <a:r>
                        <a:rPr lang="en-US" sz="900" b="0" dirty="0">
                          <a:solidFill>
                            <a:schemeClr val="bg1"/>
                          </a:solidFill>
                          <a:latin typeface="Roboto" panose="02000000000000000000" pitchFamily="2" charset="0"/>
                          <a:ea typeface="Roboto" panose="02000000000000000000" pitchFamily="2" charset="0"/>
                        </a:rPr>
                        <a:t>: Archaeologists follow a similar process to scientists: Planning; Measuring &amp; Observing; Recording &amp; Presenting; </a:t>
                      </a:r>
                      <a:r>
                        <a:rPr lang="en-US" sz="900" b="0" dirty="0" err="1">
                          <a:solidFill>
                            <a:schemeClr val="bg1"/>
                          </a:solidFill>
                          <a:latin typeface="Roboto" panose="02000000000000000000" pitchFamily="2" charset="0"/>
                          <a:ea typeface="Roboto" panose="02000000000000000000" pitchFamily="2" charset="0"/>
                        </a:rPr>
                        <a:t>Analysing</a:t>
                      </a:r>
                      <a:r>
                        <a:rPr lang="en-US" sz="900" b="0" dirty="0">
                          <a:solidFill>
                            <a:schemeClr val="bg1"/>
                          </a:solidFill>
                          <a:latin typeface="Roboto" panose="02000000000000000000" pitchFamily="2" charset="0"/>
                          <a:ea typeface="Roboto" panose="02000000000000000000" pitchFamily="2" charset="0"/>
                        </a:rPr>
                        <a:t> &amp; Evaluating</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1755" indent="-71755" algn="l">
                        <a:lnSpc>
                          <a:spcPct val="100000"/>
                        </a:lnSpc>
                        <a:spcAft>
                          <a:spcPts val="200"/>
                        </a:spcAft>
                        <a:buFont typeface="Arial" panose="020B0604020202020204" pitchFamily="34" charset="0"/>
                        <a:buChar char="•"/>
                      </a:pPr>
                      <a:r>
                        <a:rPr lang="en-US" sz="900" b="1" dirty="0">
                          <a:solidFill>
                            <a:schemeClr val="bg1"/>
                          </a:solidFill>
                          <a:latin typeface="Roboto" panose="02000000000000000000" pitchFamily="2" charset="0"/>
                          <a:ea typeface="Roboto" panose="02000000000000000000" pitchFamily="2" charset="0"/>
                        </a:rPr>
                        <a:t>Historical evidence: </a:t>
                      </a:r>
                      <a:r>
                        <a:rPr lang="en-US" sz="900" b="0" dirty="0">
                          <a:solidFill>
                            <a:schemeClr val="bg1"/>
                          </a:solidFill>
                          <a:effectLst/>
                          <a:latin typeface="Roboto"/>
                          <a:ea typeface="Roboto"/>
                          <a:cs typeface="Times New Roman"/>
                        </a:rPr>
                        <a:t>There are limits to what historians can learn from any collection of sources (KS3)</a:t>
                      </a:r>
                    </a:p>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evidence: </a:t>
                      </a:r>
                      <a:r>
                        <a:rPr lang="en-US" sz="900" b="0" dirty="0">
                          <a:solidFill>
                            <a:schemeClr val="bg1"/>
                          </a:solidFill>
                          <a:effectLst/>
                          <a:latin typeface="Roboto"/>
                          <a:ea typeface="Roboto"/>
                          <a:cs typeface="Times New Roman"/>
                        </a:rPr>
                        <a:t>Sources do not provide an objective account of what happened in history (KS3)</a:t>
                      </a:r>
                    </a:p>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evidence: </a:t>
                      </a:r>
                      <a:r>
                        <a:rPr lang="en-US" sz="900" b="0" dirty="0">
                          <a:solidFill>
                            <a:schemeClr val="bg1"/>
                          </a:solidFill>
                          <a:effectLst/>
                          <a:latin typeface="Roboto"/>
                          <a:ea typeface="Roboto"/>
                          <a:cs typeface="Times New Roman"/>
                        </a:rPr>
                        <a:t>Begin by asking: who did the author intend it for (audience)? Why was it made? To help think about the purpose of it (KS3)</a:t>
                      </a:r>
                    </a:p>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evidence: </a:t>
                      </a:r>
                      <a:r>
                        <a:rPr lang="en-US" sz="900" b="0" dirty="0">
                          <a:solidFill>
                            <a:schemeClr val="bg1"/>
                          </a:solidFill>
                          <a:effectLst/>
                          <a:latin typeface="Roboto"/>
                          <a:ea typeface="Roboto"/>
                          <a:cs typeface="Times New Roman"/>
                        </a:rPr>
                        <a:t>Evidence needs to be understood in its context</a:t>
                      </a:r>
                      <a:r>
                        <a:rPr lang="en-US" sz="900" b="1" dirty="0">
                          <a:solidFill>
                            <a:schemeClr val="bg1"/>
                          </a:solidFill>
                          <a:effectLst/>
                          <a:latin typeface="Roboto"/>
                          <a:ea typeface="Roboto"/>
                          <a:cs typeface="Times New Roman"/>
                        </a:rPr>
                        <a:t> </a:t>
                      </a:r>
                      <a:r>
                        <a:rPr lang="en-US" sz="900" b="0" dirty="0">
                          <a:solidFill>
                            <a:schemeClr val="bg1"/>
                          </a:solidFill>
                          <a:effectLst/>
                          <a:latin typeface="Roboto"/>
                          <a:ea typeface="Roboto"/>
                          <a:cs typeface="Times New Roman"/>
                        </a:rPr>
                        <a:t>(KS3)</a:t>
                      </a:r>
                      <a:endParaRPr lang="en-US" sz="900" b="1" dirty="0">
                        <a:solidFill>
                          <a:schemeClr val="bg1"/>
                        </a:solidFill>
                        <a:effectLst/>
                        <a:latin typeface="Roboto"/>
                        <a:ea typeface="Roboto"/>
                        <a:cs typeface="Times New Roman"/>
                      </a:endParaRPr>
                    </a:p>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evidence: </a:t>
                      </a:r>
                      <a:r>
                        <a:rPr lang="en-US" sz="900" b="0" dirty="0">
                          <a:solidFill>
                            <a:schemeClr val="bg1"/>
                          </a:solidFill>
                          <a:effectLst/>
                          <a:latin typeface="Roboto"/>
                          <a:ea typeface="Roboto"/>
                          <a:cs typeface="Times New Roman"/>
                        </a:rPr>
                        <a:t>Inferences are drawn from a range of evidence to create interpretations of the past (KS3)</a:t>
                      </a:r>
                    </a:p>
                    <a:p>
                      <a:pPr marL="71755" marR="0" lvl="0" indent="-71755" algn="l" defTabSz="914400" rtl="0" eaLnBrk="1" fontAlgn="auto" latinLnBrk="0" hangingPunct="1">
                        <a:lnSpc>
                          <a:spcPts val="800"/>
                        </a:lnSpc>
                        <a:spcBef>
                          <a:spcPts val="0"/>
                        </a:spcBef>
                        <a:spcAft>
                          <a:spcPts val="200"/>
                        </a:spcAft>
                        <a:buClrTx/>
                        <a:buSzTx/>
                        <a:buFont typeface="Arial" panose="020B0604020202020204" pitchFamily="34" charset="0"/>
                        <a:buChar char="•"/>
                        <a:tabLst/>
                        <a:defRPr/>
                      </a:pPr>
                      <a:endParaRPr lang="en-US" sz="900" b="0" dirty="0">
                        <a:solidFill>
                          <a:schemeClr val="bg1"/>
                        </a:solidFill>
                        <a:effectLst/>
                        <a:highlight>
                          <a:srgbClr val="FFFF00"/>
                        </a:highlight>
                        <a:latin typeface="Roboto"/>
                        <a:ea typeface="Roboto"/>
                        <a:cs typeface="Times New Roman"/>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136893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Quest for knowledge: </a:t>
                      </a:r>
                      <a:r>
                        <a:rPr lang="en-US" sz="900" b="0" dirty="0">
                          <a:solidFill>
                            <a:schemeClr val="bg1"/>
                          </a:solidFill>
                          <a:latin typeface="Roboto" panose="02000000000000000000" pitchFamily="2" charset="0"/>
                          <a:ea typeface="Roboto" panose="02000000000000000000" pitchFamily="2" charset="0"/>
                        </a:rPr>
                        <a:t>The oral tradition – still the most dominant form of communication today – is the method of remembering and passing on all of the knowledge accumulated over thousands of generations by the spoken word (Y5/6)</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Quest for knowledge: </a:t>
                      </a:r>
                      <a:r>
                        <a:rPr lang="en-US" sz="900" b="0" dirty="0">
                          <a:solidFill>
                            <a:schemeClr val="bg1"/>
                          </a:solidFill>
                          <a:latin typeface="Roboto" panose="02000000000000000000" pitchFamily="2" charset="0"/>
                          <a:ea typeface="Roboto" panose="02000000000000000000" pitchFamily="2" charset="0"/>
                        </a:rPr>
                        <a:t>Official ‘belief systems’ may change quickly but, in practice, individuals’ beliefs did not change that quickly. (Y5/6)</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Power, empire &amp; democracy: </a:t>
                      </a:r>
                      <a:r>
                        <a:rPr lang="en-US" sz="900" b="0">
                          <a:solidFill>
                            <a:schemeClr val="bg1"/>
                          </a:solidFill>
                          <a:latin typeface="Roboto" panose="02000000000000000000" pitchFamily="2" charset="0"/>
                          <a:ea typeface="Roboto" panose="02000000000000000000" pitchFamily="2" charset="0"/>
                        </a:rPr>
                        <a:t>Boundaries can change over time.</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Quest for knowledge: </a:t>
                      </a:r>
                      <a:r>
                        <a:rPr lang="en-US" sz="900" b="0">
                          <a:solidFill>
                            <a:schemeClr val="bg1"/>
                          </a:solidFill>
                          <a:latin typeface="Roboto" panose="02000000000000000000" pitchFamily="2" charset="0"/>
                          <a:ea typeface="Roboto" panose="02000000000000000000" pitchFamily="2" charset="0"/>
                        </a:rPr>
                        <a:t>People’s personal ‘belief systems’ can take on ideas from lots of places.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Community &amp; family: </a:t>
                      </a:r>
                      <a:r>
                        <a:rPr lang="en-US" sz="900" b="0">
                          <a:solidFill>
                            <a:schemeClr val="bg1"/>
                          </a:solidFill>
                          <a:latin typeface="Roboto" panose="02000000000000000000" pitchFamily="2" charset="0"/>
                          <a:ea typeface="Roboto" panose="02000000000000000000" pitchFamily="2" charset="0"/>
                        </a:rPr>
                        <a:t>The achievements of women have often been undervalued in different societies in the past</a:t>
                      </a:r>
                    </a:p>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endParaRPr lang="en-US" sz="900" b="0">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Community &amp; family: </a:t>
                      </a:r>
                      <a:r>
                        <a:rPr lang="en-US" sz="900" b="0" dirty="0">
                          <a:solidFill>
                            <a:schemeClr val="bg1"/>
                          </a:solidFill>
                          <a:latin typeface="Roboto" panose="02000000000000000000" pitchFamily="2" charset="0"/>
                          <a:ea typeface="Roboto" panose="02000000000000000000" pitchFamily="2" charset="0"/>
                        </a:rPr>
                        <a:t>Throughout history women have often faced different obstacles to achieving the same things as men (Y5/6)</a:t>
                      </a:r>
                      <a:endParaRPr lang="en-US" sz="900" b="1" dirty="0">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6790275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a:xfrm>
            <a:off x="203202" y="234234"/>
            <a:ext cx="5609770" cy="458089"/>
          </a:xfrm>
        </p:spPr>
        <p:txBody>
          <a:bodyPr/>
          <a:lstStyle/>
          <a:p>
            <a:r>
              <a:rPr lang="en-US" altLang="en-US" dirty="0"/>
              <a:t>Year 5/6: Cycle B Summer</a:t>
            </a:r>
            <a:endParaRPr lang="en-GB" dirty="0"/>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4626739"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noFill/>
                </a:ln>
                <a:solidFill>
                  <a:schemeClr val="accent1"/>
                </a:solidFill>
                <a:latin typeface="United Curriculum" pitchFamily="2" charset="0"/>
              </a:rPr>
              <a:t>European History:</a:t>
            </a:r>
            <a:r>
              <a:rPr lang="en-US" sz="1600">
                <a:ln w="12700">
                  <a:solidFill>
                    <a:schemeClr val="accent1"/>
                  </a:solidFill>
                </a:ln>
                <a:solidFill>
                  <a:schemeClr val="accent1"/>
                </a:solidFill>
                <a:latin typeface="United Curriculum" pitchFamily="2" charset="0"/>
              </a:rPr>
              <a:t> Viking Age</a:t>
            </a:r>
            <a:endParaRPr lang="en-GB" sz="1600">
              <a:ln w="12700">
                <a:solidFill>
                  <a:schemeClr val="accent1"/>
                </a:solidFill>
              </a:ln>
              <a:solidFill>
                <a:schemeClr val="accent1"/>
              </a:solidFill>
              <a:latin typeface="United Curriculum" pitchFamily="2" charset="0"/>
            </a:endParaRPr>
          </a:p>
        </p:txBody>
      </p:sp>
      <p:graphicFrame>
        <p:nvGraphicFramePr>
          <p:cNvPr id="6" name="Table 25">
            <a:extLst>
              <a:ext uri="{FF2B5EF4-FFF2-40B4-BE49-F238E27FC236}">
                <a16:creationId xmlns:a16="http://schemas.microsoft.com/office/drawing/2014/main" id="{D5E3A737-1650-4A3D-8AE7-839968988A59}"/>
              </a:ext>
            </a:extLst>
          </p:cNvPr>
          <p:cNvGraphicFramePr>
            <a:graphicFrameLocks noGrp="1"/>
          </p:cNvGraphicFramePr>
          <p:nvPr>
            <p:extLst>
              <p:ext uri="{D42A27DB-BD31-4B8C-83A1-F6EECF244321}">
                <p14:modId xmlns:p14="http://schemas.microsoft.com/office/powerpoint/2010/main" val="284700704"/>
              </p:ext>
            </p:extLst>
          </p:nvPr>
        </p:nvGraphicFramePr>
        <p:xfrm>
          <a:off x="232410" y="908814"/>
          <a:ext cx="9180000" cy="5224699"/>
        </p:xfrm>
        <a:graphic>
          <a:graphicData uri="http://schemas.openxmlformats.org/drawingml/2006/table">
            <a:tbl>
              <a:tblPr firstRow="1" bandRow="1">
                <a:tableStyleId>{5940675A-B579-460E-94D1-54222C63F5DA}</a:tableStyleId>
              </a:tblPr>
              <a:tblGrid>
                <a:gridCol w="291465">
                  <a:extLst>
                    <a:ext uri="{9D8B030D-6E8A-4147-A177-3AD203B41FA5}">
                      <a16:colId xmlns:a16="http://schemas.microsoft.com/office/drawing/2014/main" val="1014669821"/>
                    </a:ext>
                  </a:extLst>
                </a:gridCol>
                <a:gridCol w="2962845">
                  <a:extLst>
                    <a:ext uri="{9D8B030D-6E8A-4147-A177-3AD203B41FA5}">
                      <a16:colId xmlns:a16="http://schemas.microsoft.com/office/drawing/2014/main" val="247776695"/>
                    </a:ext>
                  </a:extLst>
                </a:gridCol>
                <a:gridCol w="2962845">
                  <a:extLst>
                    <a:ext uri="{9D8B030D-6E8A-4147-A177-3AD203B41FA5}">
                      <a16:colId xmlns:a16="http://schemas.microsoft.com/office/drawing/2014/main" val="3380293508"/>
                    </a:ext>
                  </a:extLst>
                </a:gridCol>
                <a:gridCol w="2962845">
                  <a:extLst>
                    <a:ext uri="{9D8B030D-6E8A-4147-A177-3AD203B41FA5}">
                      <a16:colId xmlns:a16="http://schemas.microsoft.com/office/drawing/2014/main" val="2902844172"/>
                    </a:ext>
                  </a:extLst>
                </a:gridCol>
              </a:tblGrid>
              <a:tr h="253243">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6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497145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lnSpc>
                          <a:spcPct val="100000"/>
                        </a:lnSpc>
                        <a:spcAft>
                          <a:spcPts val="200"/>
                        </a:spcAft>
                        <a:buFont typeface="Arial" panose="020B0604020202020204" pitchFamily="34" charset="0"/>
                        <a:buChar char="•"/>
                      </a:pPr>
                      <a:r>
                        <a:rPr lang="en-US" sz="900" b="1" dirty="0">
                          <a:solidFill>
                            <a:schemeClr val="accent1"/>
                          </a:solidFill>
                          <a:latin typeface="Roboto" panose="02000000000000000000" pitchFamily="2" charset="0"/>
                          <a:ea typeface="Roboto" panose="02000000000000000000" pitchFamily="2" charset="0"/>
                        </a:rPr>
                        <a:t>Geography: </a:t>
                      </a:r>
                      <a:r>
                        <a:rPr lang="en-US" sz="900" b="0" dirty="0">
                          <a:solidFill>
                            <a:schemeClr val="bg1"/>
                          </a:solidFill>
                          <a:latin typeface="Roboto" panose="02000000000000000000" pitchFamily="2" charset="0"/>
                          <a:ea typeface="Roboto" panose="02000000000000000000" pitchFamily="2" charset="0"/>
                        </a:rPr>
                        <a:t>The seas that surround the UK are the North Sea, the Irish Sea and the English Channel (Y1/2)</a:t>
                      </a:r>
                    </a:p>
                    <a:p>
                      <a:pPr marL="72000" indent="-72000">
                        <a:lnSpc>
                          <a:spcPct val="100000"/>
                        </a:lnSpc>
                        <a:spcAft>
                          <a:spcPts val="200"/>
                        </a:spcAft>
                        <a:buFont typeface="Arial" panose="020B0604020202020204" pitchFamily="34" charset="0"/>
                        <a:buChar char="•"/>
                      </a:pPr>
                      <a:r>
                        <a:rPr lang="en-US" sz="900" b="0" dirty="0">
                          <a:solidFill>
                            <a:schemeClr val="bg1"/>
                          </a:solidFill>
                          <a:latin typeface="Roboto" panose="02000000000000000000" pitchFamily="2" charset="0"/>
                          <a:ea typeface="Roboto" panose="02000000000000000000" pitchFamily="2" charset="0"/>
                        </a:rPr>
                        <a:t>Grave goods suggest that people believed in an afterlife (Y3/4)</a:t>
                      </a:r>
                    </a:p>
                    <a:p>
                      <a:pPr marL="72000" indent="-72000">
                        <a:lnSpc>
                          <a:spcPct val="100000"/>
                        </a:lnSpc>
                        <a:spcAft>
                          <a:spcPts val="200"/>
                        </a:spcAft>
                        <a:buFont typeface="Arial" panose="020B0604020202020204" pitchFamily="34" charset="0"/>
                        <a:buChar char="•"/>
                      </a:pPr>
                      <a:r>
                        <a:rPr lang="en-US" sz="900" b="0" dirty="0">
                          <a:solidFill>
                            <a:schemeClr val="bg1"/>
                          </a:solidFill>
                          <a:latin typeface="Roboto" panose="02000000000000000000" pitchFamily="2" charset="0"/>
                          <a:ea typeface="Roboto" panose="02000000000000000000" pitchFamily="2" charset="0"/>
                        </a:rPr>
                        <a:t>Democracy is a system of government where everyone has a say (Y3/4)</a:t>
                      </a:r>
                    </a:p>
                    <a:p>
                      <a:pPr marL="72000" indent="-72000">
                        <a:lnSpc>
                          <a:spcPct val="100000"/>
                        </a:lnSpc>
                        <a:spcAft>
                          <a:spcPts val="200"/>
                        </a:spcAft>
                        <a:buFont typeface="Arial" panose="020B0604020202020204" pitchFamily="34" charset="0"/>
                        <a:buChar char="•"/>
                      </a:pPr>
                      <a:r>
                        <a:rPr lang="en-US" sz="900" b="0" dirty="0">
                          <a:solidFill>
                            <a:schemeClr val="bg1"/>
                          </a:solidFill>
                          <a:latin typeface="Roboto" panose="02000000000000000000" pitchFamily="2" charset="0"/>
                          <a:ea typeface="Roboto" panose="02000000000000000000" pitchFamily="2" charset="0"/>
                        </a:rPr>
                        <a:t>The Ancient Egyptians (Y3/4), the Ancient Greeks (Y3/4), Ancient Maya (Y3/4) and the Romans (Y5/6) believed in multiple gods</a:t>
                      </a:r>
                    </a:p>
                    <a:p>
                      <a:pPr marL="72000" indent="-72000">
                        <a:lnSpc>
                          <a:spcPct val="100000"/>
                        </a:lnSpc>
                        <a:spcAft>
                          <a:spcPts val="200"/>
                        </a:spcAft>
                        <a:buFont typeface="Arial" panose="020B0604020202020204" pitchFamily="34" charset="0"/>
                        <a:buChar char="•"/>
                      </a:pPr>
                      <a:r>
                        <a:rPr lang="en-US" sz="900" b="0" dirty="0">
                          <a:solidFill>
                            <a:schemeClr val="bg1"/>
                          </a:solidFill>
                          <a:latin typeface="Roboto" panose="02000000000000000000" pitchFamily="2" charset="0"/>
                          <a:ea typeface="Roboto" panose="02000000000000000000" pitchFamily="2" charset="0"/>
                        </a:rPr>
                        <a:t>The Romans (Y5/6) and the Anglo-Saxons (Y5/6) gradually converted to Christianity</a:t>
                      </a:r>
                    </a:p>
                    <a:p>
                      <a:pPr marL="72000" indent="-72000">
                        <a:lnSpc>
                          <a:spcPct val="100000"/>
                        </a:lnSpc>
                        <a:spcAft>
                          <a:spcPts val="200"/>
                        </a:spcAft>
                        <a:buFont typeface="Arial" panose="020B0604020202020204" pitchFamily="34" charset="0"/>
                        <a:buChar char="•"/>
                      </a:pPr>
                      <a:r>
                        <a:rPr lang="en-US" sz="900" b="0" dirty="0">
                          <a:solidFill>
                            <a:schemeClr val="bg1"/>
                          </a:solidFill>
                          <a:latin typeface="Roboto" panose="02000000000000000000" pitchFamily="2" charset="0"/>
                          <a:ea typeface="Roboto" panose="02000000000000000000" pitchFamily="2" charset="0"/>
                        </a:rPr>
                        <a:t>Slavery is a system where people are owned by other people. Enslaved people are forced to work for no money (Y5/6)</a:t>
                      </a:r>
                    </a:p>
                    <a:p>
                      <a:pPr marL="72000" indent="-72000">
                        <a:lnSpc>
                          <a:spcPct val="100000"/>
                        </a:lnSpc>
                        <a:spcAft>
                          <a:spcPts val="200"/>
                        </a:spcAft>
                        <a:buFont typeface="Arial" panose="020B0604020202020204" pitchFamily="34" charset="0"/>
                        <a:buChar char="•"/>
                      </a:pPr>
                      <a:r>
                        <a:rPr lang="en-US" sz="900" b="1" dirty="0">
                          <a:solidFill>
                            <a:schemeClr val="accent1"/>
                          </a:solidFill>
                          <a:latin typeface="Roboto" panose="02000000000000000000" pitchFamily="2" charset="0"/>
                          <a:ea typeface="Roboto" panose="02000000000000000000" pitchFamily="2" charset="0"/>
                        </a:rPr>
                        <a:t>Geography: </a:t>
                      </a:r>
                      <a:r>
                        <a:rPr lang="en-US" sz="900" b="0" dirty="0">
                          <a:solidFill>
                            <a:schemeClr val="bg1"/>
                          </a:solidFill>
                          <a:latin typeface="Roboto" panose="02000000000000000000" pitchFamily="2" charset="0"/>
                          <a:ea typeface="Roboto" panose="02000000000000000000" pitchFamily="2" charset="0"/>
                        </a:rPr>
                        <a:t>Trade is the process of buying and selling goods (Y5/6)</a:t>
                      </a:r>
                    </a:p>
                    <a:p>
                      <a:pPr marL="72000" indent="-72000">
                        <a:lnSpc>
                          <a:spcPct val="100000"/>
                        </a:lnSpc>
                        <a:spcAft>
                          <a:spcPts val="200"/>
                        </a:spcAft>
                        <a:buFont typeface="Arial" panose="020B0604020202020204" pitchFamily="34" charset="0"/>
                        <a:buChar char="•"/>
                      </a:pPr>
                      <a:r>
                        <a:rPr lang="en-US" sz="900" b="1" dirty="0">
                          <a:solidFill>
                            <a:schemeClr val="accent1"/>
                          </a:solidFill>
                          <a:latin typeface="Roboto" panose="02000000000000000000" pitchFamily="2" charset="0"/>
                          <a:ea typeface="Roboto" panose="02000000000000000000" pitchFamily="2" charset="0"/>
                        </a:rPr>
                        <a:t>Geography: </a:t>
                      </a:r>
                      <a:r>
                        <a:rPr lang="en-US" sz="900" b="0" dirty="0">
                          <a:solidFill>
                            <a:schemeClr val="bg1"/>
                          </a:solidFill>
                          <a:latin typeface="Roboto" panose="02000000000000000000" pitchFamily="2" charset="0"/>
                          <a:ea typeface="Roboto" panose="02000000000000000000" pitchFamily="2" charset="0"/>
                        </a:rPr>
                        <a:t>Trade has become increasingly global (Y5/6)</a:t>
                      </a:r>
                    </a:p>
                    <a:p>
                      <a:pPr marL="72000" indent="-72000">
                        <a:lnSpc>
                          <a:spcPct val="100000"/>
                        </a:lnSpc>
                        <a:spcAft>
                          <a:spcPts val="200"/>
                        </a:spcAft>
                        <a:buFont typeface="Arial" panose="020B0604020202020204" pitchFamily="34" charset="0"/>
                        <a:buChar char="•"/>
                      </a:pPr>
                      <a:r>
                        <a:rPr lang="en-US" sz="900" b="0" dirty="0">
                          <a:solidFill>
                            <a:schemeClr val="bg1"/>
                          </a:solidFill>
                          <a:latin typeface="Roboto" panose="02000000000000000000" pitchFamily="2" charset="0"/>
                          <a:ea typeface="Roboto" panose="02000000000000000000" pitchFamily="2" charset="0"/>
                        </a:rPr>
                        <a:t>The Anglo-Saxons established seven kingdoms which eventually became five, then three. By ~AD 1000 England was united for the first time under one Anglo-Saxon king (Y5/6)</a:t>
                      </a:r>
                    </a:p>
                    <a:p>
                      <a:pPr marL="72000" indent="-72000">
                        <a:lnSpc>
                          <a:spcPct val="100000"/>
                        </a:lnSpc>
                        <a:spcAft>
                          <a:spcPts val="200"/>
                        </a:spcAft>
                        <a:buFont typeface="Arial" panose="020B0604020202020204" pitchFamily="34" charset="0"/>
                        <a:buChar char="•"/>
                      </a:pPr>
                      <a:r>
                        <a:rPr lang="en-US" sz="900" b="1" dirty="0">
                          <a:solidFill>
                            <a:schemeClr val="accent1"/>
                          </a:solidFill>
                          <a:latin typeface="Roboto" panose="02000000000000000000" pitchFamily="2" charset="0"/>
                          <a:ea typeface="Roboto" panose="02000000000000000000" pitchFamily="2" charset="0"/>
                        </a:rPr>
                        <a:t>Geography: </a:t>
                      </a:r>
                      <a:r>
                        <a:rPr lang="en-US" sz="900" b="0" dirty="0">
                          <a:solidFill>
                            <a:schemeClr val="bg1"/>
                          </a:solidFill>
                          <a:latin typeface="Roboto" panose="02000000000000000000" pitchFamily="2" charset="0"/>
                          <a:ea typeface="Roboto" panose="02000000000000000000" pitchFamily="2" charset="0"/>
                        </a:rPr>
                        <a:t>Migration is the process of moving from one place to another. It does not have to be between countries, but where it is it is called immigration (in) or emigration (out) (Y5/6)</a:t>
                      </a:r>
                    </a:p>
                    <a:p>
                      <a:pPr marL="72000" indent="-72000">
                        <a:lnSpc>
                          <a:spcPct val="100000"/>
                        </a:lnSpc>
                        <a:spcAft>
                          <a:spcPts val="200"/>
                        </a:spcAft>
                        <a:buFont typeface="Arial" panose="020B0604020202020204" pitchFamily="34" charset="0"/>
                        <a:buChar char="•"/>
                      </a:pPr>
                      <a:r>
                        <a:rPr lang="en-US" sz="900" b="1" dirty="0">
                          <a:solidFill>
                            <a:schemeClr val="accent1"/>
                          </a:solidFill>
                          <a:latin typeface="Roboto" panose="02000000000000000000" pitchFamily="2" charset="0"/>
                          <a:ea typeface="Roboto" panose="02000000000000000000" pitchFamily="2" charset="0"/>
                        </a:rPr>
                        <a:t>Geography: </a:t>
                      </a:r>
                      <a:r>
                        <a:rPr lang="en-US" sz="900" b="0" dirty="0">
                          <a:solidFill>
                            <a:schemeClr val="bg1"/>
                          </a:solidFill>
                          <a:latin typeface="Roboto" panose="02000000000000000000" pitchFamily="2" charset="0"/>
                          <a:ea typeface="Roboto" panose="02000000000000000000" pitchFamily="2" charset="0"/>
                        </a:rPr>
                        <a:t>People migrate because of push and pull factors  (Y5/6)</a:t>
                      </a:r>
                    </a:p>
                    <a:p>
                      <a:pPr marL="72000" indent="-72000">
                        <a:lnSpc>
                          <a:spcPct val="100000"/>
                        </a:lnSpc>
                        <a:spcAft>
                          <a:spcPts val="200"/>
                        </a:spcAft>
                        <a:buFont typeface="Arial" panose="020B0604020202020204" pitchFamily="34" charset="0"/>
                        <a:buChar char="•"/>
                      </a:pPr>
                      <a:r>
                        <a:rPr lang="en-US" sz="900" b="1" dirty="0">
                          <a:solidFill>
                            <a:schemeClr val="accent1"/>
                          </a:solidFill>
                          <a:latin typeface="Roboto" panose="02000000000000000000" pitchFamily="2" charset="0"/>
                          <a:ea typeface="Roboto" panose="02000000000000000000" pitchFamily="2" charset="0"/>
                        </a:rPr>
                        <a:t>Geography: </a:t>
                      </a:r>
                      <a:r>
                        <a:rPr lang="en-US" sz="900" b="0" dirty="0">
                          <a:solidFill>
                            <a:schemeClr val="bg1"/>
                          </a:solidFill>
                          <a:latin typeface="Roboto" panose="02000000000000000000" pitchFamily="2" charset="0"/>
                          <a:ea typeface="Roboto" panose="02000000000000000000" pitchFamily="2" charset="0"/>
                        </a:rPr>
                        <a:t>Voluntary migration usually happens because of economic or social factors (Y5/6)</a:t>
                      </a:r>
                    </a:p>
                    <a:p>
                      <a:pPr marL="0" indent="0">
                        <a:lnSpc>
                          <a:spcPct val="100000"/>
                        </a:lnSpc>
                        <a:spcAft>
                          <a:spcPts val="200"/>
                        </a:spcAft>
                        <a:buFont typeface="Arial" panose="020B0604020202020204" pitchFamily="34" charset="0"/>
                        <a:buNone/>
                      </a:pPr>
                      <a:r>
                        <a:rPr lang="en-US" sz="900" b="0" dirty="0">
                          <a:solidFill>
                            <a:srgbClr val="FF0000"/>
                          </a:solidFill>
                          <a:latin typeface="Roboto" panose="02000000000000000000" pitchFamily="2" charset="0"/>
                          <a:ea typeface="Roboto" panose="02000000000000000000" pitchFamily="2" charset="0"/>
                        </a:rPr>
                        <a:t>All covered within this cycle before/during this topic.</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The Vikings were groups of people from Scandinavia who were most active in 9th and 10th centuries</a:t>
                      </a:r>
                    </a:p>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The Vikings were successful sailors and sailed in longships as far as North America.</a:t>
                      </a:r>
                    </a:p>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In Scandinavia, Vikings lived in longhouses, in communities of farmers</a:t>
                      </a:r>
                    </a:p>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Some Vikings </a:t>
                      </a:r>
                      <a:r>
                        <a:rPr lang="en-US" sz="900" dirty="0" err="1">
                          <a:solidFill>
                            <a:schemeClr val="bg1"/>
                          </a:solidFill>
                          <a:latin typeface="Roboto" panose="02000000000000000000" pitchFamily="2" charset="0"/>
                          <a:ea typeface="Roboto" panose="02000000000000000000" pitchFamily="2" charset="0"/>
                        </a:rPr>
                        <a:t>organised</a:t>
                      </a:r>
                      <a:r>
                        <a:rPr lang="en-US" sz="900" dirty="0">
                          <a:solidFill>
                            <a:schemeClr val="bg1"/>
                          </a:solidFill>
                          <a:latin typeface="Roboto" panose="02000000000000000000" pitchFamily="2" charset="0"/>
                          <a:ea typeface="Roboto" panose="02000000000000000000" pitchFamily="2" charset="0"/>
                        </a:rPr>
                        <a:t> themselves in ways that had democratic features (such as things)</a:t>
                      </a:r>
                    </a:p>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The Vikings believed in </a:t>
                      </a:r>
                      <a:r>
                        <a:rPr lang="en-US" sz="900" b="1" dirty="0">
                          <a:solidFill>
                            <a:schemeClr val="bg1"/>
                          </a:solidFill>
                          <a:latin typeface="Roboto" panose="02000000000000000000" pitchFamily="2" charset="0"/>
                          <a:ea typeface="Roboto" panose="02000000000000000000" pitchFamily="2" charset="0"/>
                        </a:rPr>
                        <a:t>multiple gods</a:t>
                      </a:r>
                      <a:r>
                        <a:rPr lang="en-US" sz="900" dirty="0">
                          <a:solidFill>
                            <a:schemeClr val="bg1"/>
                          </a:solidFill>
                          <a:latin typeface="Roboto" panose="02000000000000000000" pitchFamily="2" charset="0"/>
                          <a:ea typeface="Roboto" panose="02000000000000000000" pitchFamily="2" charset="0"/>
                        </a:rPr>
                        <a:t>, like Odin, Thor and Loki</a:t>
                      </a:r>
                    </a:p>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The Vikings believed in an </a:t>
                      </a:r>
                      <a:r>
                        <a:rPr lang="en-US" sz="900" b="1" dirty="0">
                          <a:solidFill>
                            <a:schemeClr val="bg1"/>
                          </a:solidFill>
                          <a:latin typeface="Roboto" panose="02000000000000000000" pitchFamily="2" charset="0"/>
                          <a:ea typeface="Roboto" panose="02000000000000000000" pitchFamily="2" charset="0"/>
                        </a:rPr>
                        <a:t>afterlife</a:t>
                      </a:r>
                      <a:r>
                        <a:rPr lang="en-US" sz="900" dirty="0">
                          <a:solidFill>
                            <a:schemeClr val="bg1"/>
                          </a:solidFill>
                          <a:latin typeface="Roboto" panose="02000000000000000000" pitchFamily="2" charset="0"/>
                          <a:ea typeface="Roboto" panose="02000000000000000000" pitchFamily="2" charset="0"/>
                        </a:rPr>
                        <a:t> called Valhalla, which had an end</a:t>
                      </a:r>
                    </a:p>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The Vikings gradually converted to Christianity</a:t>
                      </a:r>
                    </a:p>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The Vikings made and </a:t>
                      </a:r>
                      <a:r>
                        <a:rPr lang="en-US" sz="900" b="1" dirty="0">
                          <a:solidFill>
                            <a:schemeClr val="bg1"/>
                          </a:solidFill>
                          <a:latin typeface="Roboto" panose="02000000000000000000" pitchFamily="2" charset="0"/>
                          <a:ea typeface="Roboto" panose="02000000000000000000" pitchFamily="2" charset="0"/>
                        </a:rPr>
                        <a:t>traded</a:t>
                      </a:r>
                      <a:r>
                        <a:rPr lang="en-US" sz="900" dirty="0">
                          <a:solidFill>
                            <a:schemeClr val="bg1"/>
                          </a:solidFill>
                          <a:latin typeface="Roboto" panose="02000000000000000000" pitchFamily="2" charset="0"/>
                          <a:ea typeface="Roboto" panose="02000000000000000000" pitchFamily="2" charset="0"/>
                        </a:rPr>
                        <a:t> goods across Europe and beyond</a:t>
                      </a:r>
                    </a:p>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The Vikings participated in a </a:t>
                      </a:r>
                      <a:r>
                        <a:rPr lang="en-US" sz="900" b="1" dirty="0">
                          <a:solidFill>
                            <a:schemeClr val="bg1"/>
                          </a:solidFill>
                          <a:latin typeface="Roboto" panose="02000000000000000000" pitchFamily="2" charset="0"/>
                          <a:ea typeface="Roboto" panose="02000000000000000000" pitchFamily="2" charset="0"/>
                        </a:rPr>
                        <a:t>slave trade</a:t>
                      </a:r>
                      <a:endParaRPr lang="en-US" sz="900" dirty="0">
                        <a:solidFill>
                          <a:schemeClr val="bg1"/>
                        </a:solidFill>
                        <a:latin typeface="Roboto" panose="02000000000000000000" pitchFamily="2" charset="0"/>
                        <a:ea typeface="Roboto" panose="02000000000000000000" pitchFamily="2" charset="0"/>
                      </a:endParaRPr>
                    </a:p>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The Vikings first raided monasteries in England in 793 because they were rich and easy targets</a:t>
                      </a:r>
                    </a:p>
                    <a:p>
                      <a:pPr marL="72000" indent="-72000">
                        <a:lnSpc>
                          <a:spcPct val="100000"/>
                        </a:lnSpc>
                        <a:spcAft>
                          <a:spcPts val="200"/>
                        </a:spcAft>
                        <a:buFont typeface="Arial" panose="020B0604020202020204" pitchFamily="34" charset="0"/>
                        <a:buChar char="•"/>
                      </a:pPr>
                      <a:r>
                        <a:rPr lang="en-US" sz="900" b="0" dirty="0">
                          <a:solidFill>
                            <a:schemeClr val="bg1"/>
                          </a:solidFill>
                          <a:latin typeface="Roboto" panose="02000000000000000000" pitchFamily="2" charset="0"/>
                          <a:ea typeface="Roboto" panose="02000000000000000000" pitchFamily="2" charset="0"/>
                        </a:rPr>
                        <a:t>The Vikings began to settle in the 850s and tried to conquer England in 865. Danelaw was established in 878 and lasted until 974</a:t>
                      </a:r>
                    </a:p>
                    <a:p>
                      <a:pPr marL="72000" indent="-72000">
                        <a:lnSpc>
                          <a:spcPct val="100000"/>
                        </a:lnSpc>
                        <a:spcAft>
                          <a:spcPts val="200"/>
                        </a:spcAft>
                        <a:buFont typeface="Arial" panose="020B0604020202020204" pitchFamily="34" charset="0"/>
                        <a:buChar char="•"/>
                      </a:pPr>
                      <a:r>
                        <a:rPr lang="en-US" sz="900" b="0" dirty="0">
                          <a:solidFill>
                            <a:schemeClr val="bg1"/>
                          </a:solidFill>
                          <a:latin typeface="Roboto" panose="02000000000000000000" pitchFamily="2" charset="0"/>
                          <a:ea typeface="Roboto" panose="02000000000000000000" pitchFamily="2" charset="0"/>
                        </a:rPr>
                        <a:t>England had three Viking kings 1013-1042</a:t>
                      </a:r>
                      <a:endParaRPr lang="en-US" sz="900" b="1" dirty="0">
                        <a:solidFill>
                          <a:schemeClr val="bg1"/>
                        </a:solidFill>
                        <a:latin typeface="Roboto" panose="02000000000000000000" pitchFamily="2" charset="0"/>
                        <a:ea typeface="Roboto" panose="02000000000000000000" pitchFamily="2" charset="0"/>
                      </a:endParaRPr>
                    </a:p>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Vikings occupy a significant place in our popular culture, and there have been many different </a:t>
                      </a:r>
                      <a:r>
                        <a:rPr lang="en-US" sz="900" b="1" dirty="0">
                          <a:solidFill>
                            <a:schemeClr val="bg1"/>
                          </a:solidFill>
                          <a:latin typeface="Roboto" panose="02000000000000000000" pitchFamily="2" charset="0"/>
                          <a:ea typeface="Roboto" panose="02000000000000000000" pitchFamily="2" charset="0"/>
                        </a:rPr>
                        <a:t>representations</a:t>
                      </a:r>
                      <a:r>
                        <a:rPr lang="en-US" sz="900" dirty="0">
                          <a:solidFill>
                            <a:schemeClr val="bg1"/>
                          </a:solidFill>
                          <a:latin typeface="Roboto" panose="02000000000000000000" pitchFamily="2" charset="0"/>
                          <a:ea typeface="Roboto" panose="02000000000000000000" pitchFamily="2" charset="0"/>
                        </a:rPr>
                        <a:t> of them over the years</a:t>
                      </a:r>
                    </a:p>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The Vikings could be presented as violent warriors or noble explorers, depending on who was writing and when</a:t>
                      </a:r>
                    </a:p>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Women had some opportunities for education and power, but some parts of life were still inaccessible to them</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Aft>
                          <a:spcPts val="200"/>
                        </a:spcAft>
                        <a:buFont typeface="Arial" panose="020B0604020202020204" pitchFamily="34" charset="0"/>
                        <a:buChar char="•"/>
                      </a:pPr>
                      <a:r>
                        <a:rPr lang="en-GB" sz="900" b="0" kern="1200" dirty="0">
                          <a:solidFill>
                            <a:schemeClr val="bg1"/>
                          </a:solidFill>
                          <a:effectLst/>
                          <a:latin typeface="Roboto"/>
                          <a:ea typeface="Roboto"/>
                          <a:cs typeface="Roboto"/>
                        </a:rPr>
                        <a:t>Harald Hardrada was the king of Norway and a powerful Viking warrior who claimed that England still belonged to the Vikings as it had since the rule of King Canute and so he believed it should return to Viking rule. </a:t>
                      </a:r>
                      <a:r>
                        <a:rPr lang="en-US" sz="900" dirty="0">
                          <a:solidFill>
                            <a:schemeClr val="bg1"/>
                          </a:solidFill>
                          <a:latin typeface="Roboto" panose="02000000000000000000" pitchFamily="2" charset="0"/>
                          <a:ea typeface="Roboto" panose="02000000000000000000" pitchFamily="2" charset="0"/>
                        </a:rPr>
                        <a:t>(KS3)</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bl>
          </a:graphicData>
        </a:graphic>
      </p:graphicFrame>
    </p:spTree>
    <p:extLst>
      <p:ext uri="{BB962C8B-B14F-4D97-AF65-F5344CB8AC3E}">
        <p14:creationId xmlns:p14="http://schemas.microsoft.com/office/powerpoint/2010/main" val="19635749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a:xfrm>
            <a:off x="203201" y="234234"/>
            <a:ext cx="6281575" cy="458089"/>
          </a:xfrm>
        </p:spPr>
        <p:txBody>
          <a:bodyPr/>
          <a:lstStyle/>
          <a:p>
            <a:r>
              <a:rPr lang="en-US" altLang="en-US" dirty="0"/>
              <a:t>Year 5/6: Cycle B Summer</a:t>
            </a:r>
            <a:endParaRPr lang="en-GB" dirty="0"/>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4748037"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dirty="0">
                <a:ln w="12700">
                  <a:noFill/>
                </a:ln>
                <a:solidFill>
                  <a:schemeClr val="accent1"/>
                </a:solidFill>
                <a:latin typeface="United Curriculum" pitchFamily="2" charset="0"/>
              </a:rPr>
              <a:t>European History:</a:t>
            </a:r>
            <a:r>
              <a:rPr lang="en-US" sz="1600" dirty="0">
                <a:ln w="12700">
                  <a:solidFill>
                    <a:schemeClr val="accent1"/>
                  </a:solidFill>
                </a:ln>
                <a:solidFill>
                  <a:schemeClr val="accent1"/>
                </a:solidFill>
                <a:latin typeface="United Curriculum" pitchFamily="2" charset="0"/>
              </a:rPr>
              <a:t> Viking Age</a:t>
            </a:r>
            <a:endParaRPr lang="en-GB" sz="1600" dirty="0">
              <a:ln w="12700">
                <a:solidFill>
                  <a:schemeClr val="accent1"/>
                </a:solidFill>
              </a:ln>
              <a:solidFill>
                <a:schemeClr val="accent1"/>
              </a:solidFill>
              <a:latin typeface="United Curriculum" pitchFamily="2" charset="0"/>
            </a:endParaRPr>
          </a:p>
        </p:txBody>
      </p:sp>
      <p:graphicFrame>
        <p:nvGraphicFramePr>
          <p:cNvPr id="6" name="Table 25">
            <a:extLst>
              <a:ext uri="{FF2B5EF4-FFF2-40B4-BE49-F238E27FC236}">
                <a16:creationId xmlns:a16="http://schemas.microsoft.com/office/drawing/2014/main" id="{D5E3A737-1650-4A3D-8AE7-839968988A59}"/>
              </a:ext>
            </a:extLst>
          </p:cNvPr>
          <p:cNvGraphicFramePr>
            <a:graphicFrameLocks noGrp="1"/>
          </p:cNvGraphicFramePr>
          <p:nvPr>
            <p:extLst>
              <p:ext uri="{D42A27DB-BD31-4B8C-83A1-F6EECF244321}">
                <p14:modId xmlns:p14="http://schemas.microsoft.com/office/powerpoint/2010/main" val="3709480287"/>
              </p:ext>
            </p:extLst>
          </p:nvPr>
        </p:nvGraphicFramePr>
        <p:xfrm>
          <a:off x="232410" y="908814"/>
          <a:ext cx="9180000" cy="3461349"/>
        </p:xfrm>
        <a:graphic>
          <a:graphicData uri="http://schemas.openxmlformats.org/drawingml/2006/table">
            <a:tbl>
              <a:tblPr firstRow="1" bandRow="1">
                <a:tableStyleId>{5940675A-B579-460E-94D1-54222C63F5DA}</a:tableStyleId>
              </a:tblPr>
              <a:tblGrid>
                <a:gridCol w="291465">
                  <a:extLst>
                    <a:ext uri="{9D8B030D-6E8A-4147-A177-3AD203B41FA5}">
                      <a16:colId xmlns:a16="http://schemas.microsoft.com/office/drawing/2014/main" val="1014669821"/>
                    </a:ext>
                  </a:extLst>
                </a:gridCol>
                <a:gridCol w="2962845">
                  <a:extLst>
                    <a:ext uri="{9D8B030D-6E8A-4147-A177-3AD203B41FA5}">
                      <a16:colId xmlns:a16="http://schemas.microsoft.com/office/drawing/2014/main" val="247776695"/>
                    </a:ext>
                  </a:extLst>
                </a:gridCol>
                <a:gridCol w="2962845">
                  <a:extLst>
                    <a:ext uri="{9D8B030D-6E8A-4147-A177-3AD203B41FA5}">
                      <a16:colId xmlns:a16="http://schemas.microsoft.com/office/drawing/2014/main" val="3380293508"/>
                    </a:ext>
                  </a:extLst>
                </a:gridCol>
                <a:gridCol w="2962845">
                  <a:extLst>
                    <a:ext uri="{9D8B030D-6E8A-4147-A177-3AD203B41FA5}">
                      <a16:colId xmlns:a16="http://schemas.microsoft.com/office/drawing/2014/main" val="2902844172"/>
                    </a:ext>
                  </a:extLst>
                </a:gridCol>
              </a:tblGrid>
              <a:tr h="250441">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6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184924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Disciplinary and 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Causation</a:t>
                      </a:r>
                      <a:r>
                        <a:rPr lang="en-US" sz="900" b="0" dirty="0">
                          <a:solidFill>
                            <a:schemeClr val="bg1"/>
                          </a:solidFill>
                          <a:latin typeface="Roboto" panose="02000000000000000000" pitchFamily="2" charset="0"/>
                          <a:ea typeface="Roboto" panose="02000000000000000000" pitchFamily="2" charset="0"/>
                        </a:rPr>
                        <a:t>: Historians can argue that one cause is more important than another (Y5/6)</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evidence</a:t>
                      </a:r>
                      <a:r>
                        <a:rPr lang="en-US" sz="900" b="0" dirty="0">
                          <a:solidFill>
                            <a:schemeClr val="bg1"/>
                          </a:solidFill>
                          <a:latin typeface="Roboto" panose="02000000000000000000" pitchFamily="2" charset="0"/>
                          <a:ea typeface="Roboto" panose="02000000000000000000" pitchFamily="2" charset="0"/>
                        </a:rPr>
                        <a:t>: Sources do not always provide an objective account of what happened in history; historians need to consider the author and purpose and </a:t>
                      </a:r>
                      <a:r>
                        <a:rPr lang="en-US" sz="900" b="0" dirty="0" err="1">
                          <a:solidFill>
                            <a:schemeClr val="bg1"/>
                          </a:solidFill>
                          <a:latin typeface="Roboto" panose="02000000000000000000" pitchFamily="2" charset="0"/>
                          <a:ea typeface="Roboto" panose="02000000000000000000" pitchFamily="2" charset="0"/>
                        </a:rPr>
                        <a:t>analyse</a:t>
                      </a:r>
                      <a:r>
                        <a:rPr lang="en-US" sz="900" b="0" dirty="0">
                          <a:solidFill>
                            <a:schemeClr val="bg1"/>
                          </a:solidFill>
                          <a:latin typeface="Roboto" panose="02000000000000000000" pitchFamily="2" charset="0"/>
                          <a:ea typeface="Roboto" panose="02000000000000000000" pitchFamily="2" charset="0"/>
                        </a:rPr>
                        <a:t> it critically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evidence</a:t>
                      </a:r>
                      <a:r>
                        <a:rPr lang="en-US" sz="900" b="0" dirty="0">
                          <a:solidFill>
                            <a:schemeClr val="bg1"/>
                          </a:solidFill>
                          <a:latin typeface="Roboto" panose="02000000000000000000" pitchFamily="2" charset="0"/>
                          <a:ea typeface="Roboto" panose="02000000000000000000" pitchFamily="2" charset="0"/>
                        </a:rPr>
                        <a:t>: Historians cross-reference sources in order to build confidence (Y5/6)</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Similarity &amp; difference</a:t>
                      </a:r>
                      <a:r>
                        <a:rPr lang="en-US" sz="900" b="0" dirty="0">
                          <a:solidFill>
                            <a:schemeClr val="bg1"/>
                          </a:solidFill>
                          <a:latin typeface="Roboto" panose="02000000000000000000" pitchFamily="2" charset="0"/>
                          <a:ea typeface="Roboto" panose="02000000000000000000" pitchFamily="2" charset="0"/>
                        </a:rPr>
                        <a:t>: Historians should </a:t>
                      </a:r>
                      <a:r>
                        <a:rPr lang="en-US" sz="900" b="0" dirty="0" err="1">
                          <a:solidFill>
                            <a:schemeClr val="bg1"/>
                          </a:solidFill>
                          <a:latin typeface="Roboto" panose="02000000000000000000" pitchFamily="2" charset="0"/>
                          <a:ea typeface="Roboto" panose="02000000000000000000" pitchFamily="2" charset="0"/>
                        </a:rPr>
                        <a:t>recognise</a:t>
                      </a:r>
                      <a:r>
                        <a:rPr lang="en-US" sz="900" b="0" dirty="0">
                          <a:solidFill>
                            <a:schemeClr val="bg1"/>
                          </a:solidFill>
                          <a:latin typeface="Roboto" panose="02000000000000000000" pitchFamily="2" charset="0"/>
                          <a:ea typeface="Roboto" panose="02000000000000000000" pitchFamily="2" charset="0"/>
                        </a:rPr>
                        <a:t> the similar and different experiences that individuals from the same community have based on their age, gender, race, wealth, sexuality and other characteristics (Y5/6)</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Causation</a:t>
                      </a:r>
                      <a:r>
                        <a:rPr lang="en-US" sz="900" b="0">
                          <a:solidFill>
                            <a:schemeClr val="bg1"/>
                          </a:solidFill>
                          <a:latin typeface="Roboto" panose="02000000000000000000" pitchFamily="2" charset="0"/>
                          <a:ea typeface="Roboto" panose="02000000000000000000" pitchFamily="2" charset="0"/>
                        </a:rPr>
                        <a:t>: Historians interpret primary and secondary sources and build arguments to explain the causes of events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effectLst/>
                          <a:latin typeface="Roboto" panose="02000000000000000000" pitchFamily="2" charset="0"/>
                          <a:ea typeface="Roboto" panose="02000000000000000000" pitchFamily="2" charset="0"/>
                          <a:cs typeface="Times New Roman" panose="02020603050405020304" pitchFamily="18" charset="0"/>
                        </a:rPr>
                        <a:t>Change &amp; continuity: </a:t>
                      </a:r>
                      <a:r>
                        <a:rPr lang="en-US" sz="9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Historians' understanding of how and why changes took place develops over time</a:t>
                      </a:r>
                      <a:endParaRPr lang="en-US" sz="900" b="0">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gn="l">
                        <a:lnSpc>
                          <a:spcPct val="100000"/>
                        </a:lnSpc>
                        <a:spcAft>
                          <a:spcPts val="200"/>
                        </a:spcAft>
                        <a:buFont typeface="Arial" panose="020B0604020202020204" pitchFamily="34" charset="0"/>
                        <a:buChar char="•"/>
                      </a:pPr>
                      <a:r>
                        <a:rPr lang="en-US" sz="900" b="1" dirty="0">
                          <a:solidFill>
                            <a:schemeClr val="bg1"/>
                          </a:solidFill>
                          <a:latin typeface="Roboto" panose="02000000000000000000" pitchFamily="2" charset="0"/>
                          <a:ea typeface="Roboto" panose="02000000000000000000" pitchFamily="2" charset="0"/>
                        </a:rPr>
                        <a:t>Causation: </a:t>
                      </a:r>
                      <a:r>
                        <a:rPr lang="en-US"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Different causes have different levels of influence (KS3)</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Causation: </a:t>
                      </a:r>
                      <a:r>
                        <a:rPr lang="en-US"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Historians will argue for one cause over another using a criteria (KS3)</a:t>
                      </a:r>
                      <a:endParaRPr lang="en-GB"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Change &amp; continuity: </a:t>
                      </a:r>
                      <a:r>
                        <a:rPr lang="en-US"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Historians can identify and </a:t>
                      </a:r>
                      <a:r>
                        <a:rPr lang="en-US" sz="900" b="0" dirty="0" err="1">
                          <a:solidFill>
                            <a:schemeClr val="bg1"/>
                          </a:solidFill>
                          <a:effectLst/>
                          <a:latin typeface="Roboto" panose="02000000000000000000" pitchFamily="2" charset="0"/>
                          <a:ea typeface="Roboto" panose="02000000000000000000" pitchFamily="2" charset="0"/>
                          <a:cs typeface="Times New Roman" panose="02020603050405020304" pitchFamily="18" charset="0"/>
                        </a:rPr>
                        <a:t>analyse</a:t>
                      </a:r>
                      <a:r>
                        <a:rPr lang="en-US"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 examples of resistance to change (Y5/6)</a:t>
                      </a:r>
                      <a:endParaRPr lang="en-GB"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136166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Power, empire &amp; democracy: </a:t>
                      </a:r>
                      <a:r>
                        <a:rPr lang="en-US" sz="900" b="0" dirty="0">
                          <a:solidFill>
                            <a:schemeClr val="bg1"/>
                          </a:solidFill>
                          <a:latin typeface="Roboto" panose="02000000000000000000" pitchFamily="2" charset="0"/>
                          <a:ea typeface="Roboto" panose="02000000000000000000" pitchFamily="2" charset="0"/>
                        </a:rPr>
                        <a:t>Democracies and autocracies</a:t>
                      </a:r>
                      <a:r>
                        <a:rPr lang="en-US" sz="900" b="1" dirty="0">
                          <a:solidFill>
                            <a:schemeClr val="bg1"/>
                          </a:solidFill>
                          <a:latin typeface="Roboto" panose="02000000000000000000" pitchFamily="2" charset="0"/>
                          <a:ea typeface="Roboto" panose="02000000000000000000" pitchFamily="2" charset="0"/>
                        </a:rPr>
                        <a:t> </a:t>
                      </a:r>
                      <a:r>
                        <a:rPr lang="en-US" sz="900" b="0" dirty="0">
                          <a:solidFill>
                            <a:schemeClr val="bg1"/>
                          </a:solidFill>
                          <a:latin typeface="Roboto" panose="02000000000000000000" pitchFamily="2" charset="0"/>
                          <a:ea typeface="Roboto" panose="02000000000000000000" pitchFamily="2" charset="0"/>
                        </a:rPr>
                        <a:t>(Y3/4/5/6)</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Community &amp; family: </a:t>
                      </a:r>
                      <a:r>
                        <a:rPr lang="en-US" sz="900" b="0" dirty="0">
                          <a:solidFill>
                            <a:schemeClr val="bg1"/>
                          </a:solidFill>
                          <a:latin typeface="Roboto" panose="02000000000000000000" pitchFamily="2" charset="0"/>
                          <a:ea typeface="Roboto" panose="02000000000000000000" pitchFamily="2" charset="0"/>
                        </a:rPr>
                        <a:t>Systems of slavery have existed in communities and </a:t>
                      </a:r>
                      <a:r>
                        <a:rPr lang="en-US" sz="900" b="0" dirty="0" err="1">
                          <a:solidFill>
                            <a:schemeClr val="bg1"/>
                          </a:solidFill>
                          <a:latin typeface="Roboto" panose="02000000000000000000" pitchFamily="2" charset="0"/>
                          <a:ea typeface="Roboto" panose="02000000000000000000" pitchFamily="2" charset="0"/>
                        </a:rPr>
                        <a:t>civilisations</a:t>
                      </a:r>
                      <a:r>
                        <a:rPr lang="en-US" sz="900" b="0" dirty="0">
                          <a:solidFill>
                            <a:schemeClr val="bg1"/>
                          </a:solidFill>
                          <a:latin typeface="Roboto" panose="02000000000000000000" pitchFamily="2" charset="0"/>
                          <a:ea typeface="Roboto" panose="02000000000000000000" pitchFamily="2" charset="0"/>
                        </a:rPr>
                        <a:t> across the world for a long time. Enslaved people could be taken from different communities based on their wealth (Y5/6)</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Community &amp; family: </a:t>
                      </a:r>
                      <a:r>
                        <a:rPr lang="en-US" sz="900" b="0" dirty="0">
                          <a:solidFill>
                            <a:schemeClr val="bg1"/>
                          </a:solidFill>
                          <a:latin typeface="Roboto" panose="02000000000000000000" pitchFamily="2" charset="0"/>
                          <a:ea typeface="Roboto" panose="02000000000000000000" pitchFamily="2" charset="0"/>
                        </a:rPr>
                        <a:t>The achievements of women have often been undervalued in different societies in the past (Y5/6)</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Power, empire &amp; democracy: </a:t>
                      </a:r>
                      <a:r>
                        <a:rPr lang="en-US" sz="900" b="0">
                          <a:solidFill>
                            <a:schemeClr val="bg1"/>
                          </a:solidFill>
                          <a:latin typeface="Roboto" panose="02000000000000000000" pitchFamily="2" charset="0"/>
                          <a:ea typeface="Roboto" panose="02000000000000000000" pitchFamily="2" charset="0"/>
                        </a:rPr>
                        <a:t>Some places </a:t>
                      </a:r>
                      <a:r>
                        <a:rPr lang="en-US" sz="900" b="0" err="1">
                          <a:solidFill>
                            <a:schemeClr val="bg1"/>
                          </a:solidFill>
                          <a:latin typeface="Roboto" panose="02000000000000000000" pitchFamily="2" charset="0"/>
                          <a:ea typeface="Roboto" panose="02000000000000000000" pitchFamily="2" charset="0"/>
                        </a:rPr>
                        <a:t>organise</a:t>
                      </a:r>
                      <a:r>
                        <a:rPr lang="en-US" sz="900" b="0">
                          <a:solidFill>
                            <a:schemeClr val="bg1"/>
                          </a:solidFill>
                          <a:latin typeface="Roboto" panose="02000000000000000000" pitchFamily="2" charset="0"/>
                          <a:ea typeface="Roboto" panose="02000000000000000000" pitchFamily="2" charset="0"/>
                        </a:rPr>
                        <a:t> themselves in ways that have autocratic and democratic features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Community &amp; family: </a:t>
                      </a:r>
                      <a:r>
                        <a:rPr lang="en-US" sz="900" b="0">
                          <a:solidFill>
                            <a:schemeClr val="bg1"/>
                          </a:solidFill>
                          <a:latin typeface="Roboto" panose="02000000000000000000" pitchFamily="2" charset="0"/>
                          <a:ea typeface="Roboto" panose="02000000000000000000" pitchFamily="2" charset="0"/>
                        </a:rPr>
                        <a:t>Enslaved people could be taken from different communities based on their race, ethnicity or gender</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Community &amp; family: </a:t>
                      </a:r>
                      <a:r>
                        <a:rPr lang="en-US" sz="900" b="0">
                          <a:solidFill>
                            <a:schemeClr val="bg1"/>
                          </a:solidFill>
                          <a:latin typeface="Roboto" panose="02000000000000000000" pitchFamily="2" charset="0"/>
                          <a:ea typeface="Roboto" panose="02000000000000000000" pitchFamily="2" charset="0"/>
                        </a:rPr>
                        <a:t>Throughout history women have often faced different obstacles to achieving the same things as men</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dirty="0">
                          <a:solidFill>
                            <a:schemeClr val="bg1"/>
                          </a:solidFill>
                          <a:latin typeface="Roboto" panose="02000000000000000000" pitchFamily="2" charset="0"/>
                          <a:ea typeface="Roboto" panose="02000000000000000000" pitchFamily="2" charset="0"/>
                        </a:rPr>
                        <a:t>Pupils will build, deepen and widen their knowledge of </a:t>
                      </a:r>
                      <a:r>
                        <a:rPr lang="en-US" sz="900" b="0" dirty="0">
                          <a:solidFill>
                            <a:schemeClr val="bg1"/>
                          </a:solidFill>
                          <a:latin typeface="Roboto" panose="02000000000000000000" pitchFamily="2" charset="0"/>
                          <a:ea typeface="Roboto" panose="02000000000000000000" pitchFamily="2" charset="0"/>
                        </a:rPr>
                        <a:t>slavery, abolition, colonization and so forth (KS3)</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24083938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D019A00-F032-4933-8D7C-17525C993998}"/>
              </a:ext>
            </a:extLst>
          </p:cNvPr>
          <p:cNvSpPr>
            <a:spLocks noGrp="1"/>
          </p:cNvSpPr>
          <p:nvPr>
            <p:ph type="body" sz="quarter" idx="10"/>
          </p:nvPr>
        </p:nvSpPr>
        <p:spPr/>
        <p:txBody>
          <a:bodyPr/>
          <a:lstStyle/>
          <a:p>
            <a:r>
              <a:rPr lang="en-US"/>
              <a:t>Vertical concept: </a:t>
            </a:r>
            <a:r>
              <a:rPr lang="en-US" sz="2200"/>
              <a:t>Power, empire &amp; democracy</a:t>
            </a:r>
            <a:endParaRPr lang="en-GB" sz="2200"/>
          </a:p>
        </p:txBody>
      </p:sp>
      <p:graphicFrame>
        <p:nvGraphicFramePr>
          <p:cNvPr id="3" name="Content Placeholder 4">
            <a:extLst>
              <a:ext uri="{FF2B5EF4-FFF2-40B4-BE49-F238E27FC236}">
                <a16:creationId xmlns:a16="http://schemas.microsoft.com/office/drawing/2014/main" id="{D11994A5-BB85-4399-9DCA-C18932D334AE}"/>
              </a:ext>
            </a:extLst>
          </p:cNvPr>
          <p:cNvGraphicFramePr>
            <a:graphicFrameLocks/>
          </p:cNvGraphicFramePr>
          <p:nvPr>
            <p:extLst>
              <p:ext uri="{D42A27DB-BD31-4B8C-83A1-F6EECF244321}">
                <p14:modId xmlns:p14="http://schemas.microsoft.com/office/powerpoint/2010/main" val="3824787659"/>
              </p:ext>
            </p:extLst>
          </p:nvPr>
        </p:nvGraphicFramePr>
        <p:xfrm>
          <a:off x="249936" y="796272"/>
          <a:ext cx="9085653" cy="4752948"/>
        </p:xfrm>
        <a:graphic>
          <a:graphicData uri="http://schemas.openxmlformats.org/drawingml/2006/table">
            <a:tbl>
              <a:tblPr firstRow="1" firstCol="1" bandRow="1"/>
              <a:tblGrid>
                <a:gridCol w="692587">
                  <a:extLst>
                    <a:ext uri="{9D8B030D-6E8A-4147-A177-3AD203B41FA5}">
                      <a16:colId xmlns:a16="http://schemas.microsoft.com/office/drawing/2014/main" val="20000"/>
                    </a:ext>
                  </a:extLst>
                </a:gridCol>
                <a:gridCol w="4258279">
                  <a:extLst>
                    <a:ext uri="{9D8B030D-6E8A-4147-A177-3AD203B41FA5}">
                      <a16:colId xmlns:a16="http://schemas.microsoft.com/office/drawing/2014/main" val="2580161655"/>
                    </a:ext>
                  </a:extLst>
                </a:gridCol>
                <a:gridCol w="4134787">
                  <a:extLst>
                    <a:ext uri="{9D8B030D-6E8A-4147-A177-3AD203B41FA5}">
                      <a16:colId xmlns:a16="http://schemas.microsoft.com/office/drawing/2014/main" val="1134524090"/>
                    </a:ext>
                  </a:extLst>
                </a:gridCol>
              </a:tblGrid>
              <a:tr h="227051">
                <a:tc rowSpan="2">
                  <a:txBody>
                    <a:bodyPr/>
                    <a:lstStyle/>
                    <a:p>
                      <a:pPr algn="ctr">
                        <a:lnSpc>
                          <a:spcPct val="115000"/>
                        </a:lnSpc>
                        <a:spcAft>
                          <a:spcPts val="1000"/>
                        </a:spcAft>
                      </a:pPr>
                      <a:endParaRPr lang="en-GB" sz="900" b="1" dirty="0">
                        <a:solidFill>
                          <a:srgbClr val="052264"/>
                        </a:solidFill>
                        <a:effectLst/>
                        <a:latin typeface="Calibri"/>
                        <a:ea typeface="Calibri" panose="020F0502020204030204" pitchFamily="34" charset="0"/>
                        <a:cs typeface="Times New Roman"/>
                      </a:endParaRPr>
                    </a:p>
                  </a:txBody>
                  <a:tcPr marL="59120" marR="59120" marT="0" marB="0">
                    <a:lnL>
                      <a:noFill/>
                    </a:lnL>
                    <a:lnR w="12700"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noFill/>
                  </a:tcPr>
                </a:tc>
                <a:tc gridSpan="2">
                  <a:txBody>
                    <a:bodyPr/>
                    <a:lstStyle/>
                    <a:p>
                      <a:pPr algn="ctr">
                        <a:lnSpc>
                          <a:spcPct val="115000"/>
                        </a:lnSpc>
                        <a:spcAft>
                          <a:spcPts val="1000"/>
                        </a:spcAft>
                      </a:pPr>
                      <a:r>
                        <a:rPr lang="en-US" sz="1200" b="1" dirty="0">
                          <a:solidFill>
                            <a:srgbClr val="48355B"/>
                          </a:solidFill>
                          <a:effectLst/>
                          <a:latin typeface="United Curriculum" pitchFamily="2" charset="0"/>
                          <a:ea typeface="Calibri" panose="020F0502020204030204" pitchFamily="34" charset="0"/>
                          <a:cs typeface="Times New Roman" panose="02020603050405020304" pitchFamily="18" charset="0"/>
                        </a:rPr>
                        <a:t>Power, empire and democracy</a:t>
                      </a:r>
                      <a:endParaRPr lang="en-GB" sz="1200" b="1" dirty="0">
                        <a:solidFill>
                          <a:srgbClr val="48355B"/>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lnSpc>
                          <a:spcPct val="115000"/>
                        </a:lnSpc>
                        <a:spcAft>
                          <a:spcPts val="1000"/>
                        </a:spcAft>
                      </a:pPr>
                      <a:endParaRPr lang="en-GB" sz="1000" b="1">
                        <a:solidFill>
                          <a:schemeClr val="bg1"/>
                        </a:solidFill>
                        <a:effectLst/>
                        <a:latin typeface="ABeeZee" panose="02000000000000000000"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extLst>
                  <a:ext uri="{0D108BD9-81ED-4DB2-BD59-A6C34878D82A}">
                    <a16:rowId xmlns:a16="http://schemas.microsoft.com/office/drawing/2014/main" val="3334131655"/>
                  </a:ext>
                </a:extLst>
              </a:tr>
              <a:tr h="227051">
                <a:tc vMerge="1">
                  <a:txBody>
                    <a:bodyPr/>
                    <a:lstStyle/>
                    <a:p>
                      <a:pPr algn="ctr">
                        <a:lnSpc>
                          <a:spcPct val="115000"/>
                        </a:lnSpc>
                        <a:spcAft>
                          <a:spcPts val="1000"/>
                        </a:spcAft>
                      </a:pPr>
                      <a:endParaRPr lang="en-GB"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20" marR="59120" marT="0" marB="0">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15000"/>
                        </a:lnSpc>
                        <a:spcAft>
                          <a:spcPts val="1000"/>
                        </a:spcAft>
                      </a:pPr>
                      <a:r>
                        <a:rPr lang="en-US" sz="1000" b="1" dirty="0">
                          <a:solidFill>
                            <a:schemeClr val="bg1"/>
                          </a:solidFill>
                          <a:effectLst/>
                          <a:latin typeface="United Curriculum"/>
                          <a:ea typeface="Calibri" panose="020F0502020204030204" pitchFamily="34" charset="0"/>
                          <a:cs typeface="Times New Roman"/>
                        </a:rPr>
                        <a:t>Power and empires</a:t>
                      </a:r>
                      <a:endParaRPr lang="en-GB" sz="1000" b="1" dirty="0">
                        <a:solidFill>
                          <a:schemeClr val="bg1"/>
                        </a:solidFill>
                        <a:effectLst/>
                        <a:latin typeface="United Curriculum"/>
                        <a:ea typeface="Calibri" panose="020F0502020204030204" pitchFamily="34" charset="0"/>
                        <a:cs typeface="Times New Roman"/>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ctr">
                        <a:lnSpc>
                          <a:spcPct val="115000"/>
                        </a:lnSpc>
                        <a:spcAft>
                          <a:spcPts val="1000"/>
                        </a:spcAft>
                      </a:pPr>
                      <a:r>
                        <a:rPr lang="en-US" sz="1000" b="1" dirty="0">
                          <a:solidFill>
                            <a:schemeClr val="bg1"/>
                          </a:solidFill>
                          <a:effectLst/>
                          <a:latin typeface="United Curriculum"/>
                          <a:ea typeface="Calibri" panose="020F0502020204030204" pitchFamily="34" charset="0"/>
                          <a:cs typeface="Times New Roman"/>
                        </a:rPr>
                        <a:t>Government and democracy</a:t>
                      </a:r>
                      <a:endParaRPr lang="en-GB" sz="1000" b="1" dirty="0">
                        <a:solidFill>
                          <a:schemeClr val="bg1"/>
                        </a:solidFill>
                        <a:effectLst/>
                        <a:latin typeface="United Curriculum"/>
                        <a:ea typeface="Calibri" panose="020F0502020204030204" pitchFamily="34" charset="0"/>
                        <a:cs typeface="Times New Roman"/>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extLst>
                  <a:ext uri="{0D108BD9-81ED-4DB2-BD59-A6C34878D82A}">
                    <a16:rowId xmlns:a16="http://schemas.microsoft.com/office/drawing/2014/main" val="10000"/>
                  </a:ext>
                </a:extLst>
              </a:tr>
              <a:tr h="478913">
                <a:tc>
                  <a:txBody>
                    <a:bodyPr/>
                    <a:lstStyle/>
                    <a:p>
                      <a:pPr algn="ctr">
                        <a:lnSpc>
                          <a:spcPct val="115000"/>
                        </a:lnSpc>
                        <a:spcAft>
                          <a:spcPts val="1000"/>
                        </a:spcAft>
                      </a:pPr>
                      <a:r>
                        <a:rPr lang="en-GB" sz="1000" b="1" dirty="0">
                          <a:solidFill>
                            <a:srgbClr val="48355B"/>
                          </a:solidFill>
                          <a:effectLst/>
                          <a:latin typeface="United Curriculum"/>
                          <a:ea typeface="Calibri" panose="020F0502020204030204" pitchFamily="34" charset="0"/>
                          <a:cs typeface="Times New Roman"/>
                        </a:rPr>
                        <a:t>EYFS</a:t>
                      </a: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0" dirty="0">
                          <a:solidFill>
                            <a:schemeClr val="bg1"/>
                          </a:solidFill>
                          <a:effectLst/>
                          <a:latin typeface="Roboto"/>
                          <a:ea typeface="Roboto"/>
                          <a:cs typeface="Times New Roman"/>
                        </a:rPr>
                        <a:t>The King is an important person where we live</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ct val="100000"/>
                        </a:lnSpc>
                        <a:spcAft>
                          <a:spcPts val="200"/>
                        </a:spcAft>
                        <a:buFont typeface="Arial" panose="020B0604020202020204" pitchFamily="34" charset="0"/>
                        <a:buChar char="•"/>
                      </a:pPr>
                      <a:endPar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634656086"/>
                  </a:ext>
                </a:extLst>
              </a:tr>
              <a:tr h="619241">
                <a:tc rowSpan="2">
                  <a:txBody>
                    <a:bodyPr/>
                    <a:lstStyle/>
                    <a:p>
                      <a:pPr algn="ctr">
                        <a:lnSpc>
                          <a:spcPct val="115000"/>
                        </a:lnSpc>
                        <a:spcAft>
                          <a:spcPts val="1000"/>
                        </a:spcAft>
                      </a:pPr>
                      <a:r>
                        <a:rPr lang="en-GB" sz="1000" b="1" dirty="0">
                          <a:solidFill>
                            <a:srgbClr val="48355B"/>
                          </a:solidFill>
                          <a:effectLst/>
                          <a:latin typeface="United Curriculum"/>
                          <a:ea typeface="Calibri" panose="020F0502020204030204" pitchFamily="34" charset="0"/>
                          <a:cs typeface="Times New Roman"/>
                        </a:rPr>
                        <a:t>Y1/</a:t>
                      </a:r>
                      <a:r>
                        <a:rPr lang="en-GB" sz="1000" b="1" dirty="0">
                          <a:solidFill>
                            <a:srgbClr val="48355B"/>
                          </a:solidFill>
                          <a:effectLst/>
                          <a:latin typeface="United Curriculum"/>
                          <a:cs typeface="Times New Roman"/>
                        </a:rPr>
                        <a:t>2</a:t>
                      </a: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72000" indent="-72000" algn="l">
                        <a:lnSpc>
                          <a:spcPct val="100000"/>
                        </a:lnSpc>
                        <a:spcAft>
                          <a:spcPts val="200"/>
                        </a:spcAft>
                        <a:buFont typeface="Arial" panose="020B0604020202020204" pitchFamily="34" charset="0"/>
                        <a:buChar char="•"/>
                      </a:pPr>
                      <a:endPar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ct val="100000"/>
                        </a:lnSpc>
                        <a:spcAft>
                          <a:spcPts val="200"/>
                        </a:spcAft>
                        <a:buFont typeface="Arial" panose="020B0604020202020204" pitchFamily="34" charset="0"/>
                        <a:buChar char="•"/>
                      </a:pPr>
                      <a:endPar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4228206591"/>
                  </a:ext>
                </a:extLst>
              </a:tr>
              <a:tr h="334282">
                <a:tc vMerge="1">
                  <a:txBody>
                    <a:bodyPr/>
                    <a:lstStyle/>
                    <a:p>
                      <a:endParaRPr dirty="0"/>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71755" indent="-71755" algn="l">
                        <a:lnSpc>
                          <a:spcPct val="100000"/>
                        </a:lnSpc>
                        <a:spcAft>
                          <a:spcPts val="200"/>
                        </a:spcAft>
                        <a:buFont typeface="Arial" panose="020B0604020202020204" pitchFamily="34" charset="0"/>
                        <a:buChar char="•"/>
                      </a:pPr>
                      <a:r>
                        <a:rPr lang="en-US" sz="800" b="0" dirty="0">
                          <a:solidFill>
                            <a:schemeClr val="bg1"/>
                          </a:solidFill>
                          <a:effectLst/>
                          <a:latin typeface="Roboto"/>
                          <a:ea typeface="Roboto"/>
                          <a:cs typeface="Times New Roman"/>
                        </a:rPr>
                        <a:t>The King or Queen (monarch) had power to make new rules in a country</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ct val="100000"/>
                        </a:lnSpc>
                        <a:spcAft>
                          <a:spcPts val="200"/>
                        </a:spcAft>
                        <a:buFont typeface="Arial" panose="020B0604020202020204" pitchFamily="34" charset="0"/>
                        <a:buChar char="•"/>
                      </a:pPr>
                      <a:endPar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0001"/>
                  </a:ext>
                </a:extLst>
              </a:tr>
              <a:tr h="783574">
                <a:tc rowSpan="2">
                  <a:txBody>
                    <a:bodyPr/>
                    <a:lstStyle/>
                    <a:p>
                      <a:pPr algn="ctr">
                        <a:lnSpc>
                          <a:spcPct val="115000"/>
                        </a:lnSpc>
                        <a:spcAft>
                          <a:spcPts val="1000"/>
                        </a:spcAft>
                      </a:pPr>
                      <a:r>
                        <a:rPr lang="en-GB" sz="1000" b="1" dirty="0">
                          <a:solidFill>
                            <a:srgbClr val="48355B"/>
                          </a:solidFill>
                          <a:effectLst/>
                          <a:latin typeface="United Curriculum"/>
                          <a:ea typeface="Calibri" panose="020F0502020204030204" pitchFamily="34" charset="0"/>
                          <a:cs typeface="Times New Roman"/>
                        </a:rPr>
                        <a:t>Y3/</a:t>
                      </a:r>
                      <a:r>
                        <a:rPr lang="en-US" sz="1000" b="1" dirty="0">
                          <a:solidFill>
                            <a:srgbClr val="48355B"/>
                          </a:solidFill>
                          <a:effectLst/>
                          <a:latin typeface="United Curriculum"/>
                          <a:ea typeface="Calibri" panose="020F0502020204030204" pitchFamily="34" charset="0"/>
                          <a:cs typeface="Times New Roman"/>
                        </a:rPr>
                        <a:t>4</a:t>
                      </a:r>
                      <a:endParaRPr lang="en-GB" sz="1000" b="1" dirty="0">
                        <a:solidFill>
                          <a:srgbClr val="48355B"/>
                        </a:solidFill>
                        <a:effectLst/>
                        <a:latin typeface="United Curriculum"/>
                        <a:ea typeface="Calibri" panose="020F0502020204030204" pitchFamily="34" charset="0"/>
                        <a:cs typeface="Times New Roman"/>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71755" indent="-71755" algn="l">
                        <a:lnSpc>
                          <a:spcPct val="100000"/>
                        </a:lnSpc>
                        <a:spcAft>
                          <a:spcPts val="200"/>
                        </a:spcAft>
                        <a:buFont typeface="Arial" panose="020B0604020202020204" pitchFamily="34" charset="0"/>
                        <a:buChar char="•"/>
                      </a:pPr>
                      <a:r>
                        <a:rPr lang="en-GB" sz="800" b="0" dirty="0">
                          <a:solidFill>
                            <a:schemeClr val="bg1"/>
                          </a:solidFill>
                          <a:effectLst/>
                          <a:latin typeface="Roboto"/>
                          <a:ea typeface="Roboto"/>
                          <a:cs typeface="Times New Roman"/>
                        </a:rPr>
                        <a:t>Empires are large areas of land that are controlled by one person or group of people</a:t>
                      </a:r>
                    </a:p>
                    <a:p>
                      <a:pPr marL="71755" indent="-71755" algn="l">
                        <a:lnSpc>
                          <a:spcPct val="100000"/>
                        </a:lnSpc>
                        <a:spcAft>
                          <a:spcPts val="200"/>
                        </a:spcAft>
                        <a:buFont typeface="Arial" panose="020B0604020202020204" pitchFamily="34" charset="0"/>
                        <a:buChar char="•"/>
                      </a:pPr>
                      <a:r>
                        <a:rPr lang="en-GB" sz="800" b="0" dirty="0">
                          <a:solidFill>
                            <a:schemeClr val="bg1"/>
                          </a:solidFill>
                          <a:effectLst/>
                          <a:latin typeface="Roboto"/>
                          <a:ea typeface="Roboto"/>
                          <a:cs typeface="Times New Roman"/>
                        </a:rPr>
                        <a:t>People get their power in different ways. For example, some are powerful because they have divine status, i.e. seen as half man or half god; some are rich; some have powerful armies</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1755" indent="-71755" algn="l">
                        <a:lnSpc>
                          <a:spcPct val="100000"/>
                        </a:lnSpc>
                        <a:spcAft>
                          <a:spcPts val="200"/>
                        </a:spcAft>
                        <a:buFont typeface="Arial" panose="020B0604020202020204" pitchFamily="34" charset="0"/>
                        <a:buChar char="•"/>
                      </a:pPr>
                      <a:r>
                        <a:rPr lang="en-GB" sz="800" b="0" dirty="0">
                          <a:solidFill>
                            <a:schemeClr val="bg1"/>
                          </a:solidFill>
                          <a:effectLst/>
                          <a:latin typeface="Roboto"/>
                          <a:ea typeface="Roboto"/>
                          <a:cs typeface="Times New Roman"/>
                        </a:rPr>
                        <a:t>Different places have different systems of government. Some can be autocratic, some can be democratic</a:t>
                      </a:r>
                    </a:p>
                    <a:p>
                      <a:pPr marL="71755" indent="-71755" algn="l">
                        <a:lnSpc>
                          <a:spcPct val="100000"/>
                        </a:lnSpc>
                        <a:spcAft>
                          <a:spcPts val="200"/>
                        </a:spcAft>
                        <a:buFont typeface="Arial" panose="020B0604020202020204" pitchFamily="34" charset="0"/>
                        <a:buChar char="•"/>
                      </a:pPr>
                      <a:r>
                        <a:rPr lang="en-GB" sz="800" b="0" dirty="0">
                          <a:solidFill>
                            <a:schemeClr val="bg1"/>
                          </a:solidFill>
                          <a:effectLst/>
                          <a:latin typeface="Roboto"/>
                          <a:ea typeface="Roboto"/>
                          <a:cs typeface="Times New Roman"/>
                        </a:rPr>
                        <a:t>Not all democracies are the same. The UK has a democracy</a:t>
                      </a:r>
                    </a:p>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0" dirty="0">
                          <a:solidFill>
                            <a:schemeClr val="bg1"/>
                          </a:solidFill>
                          <a:latin typeface="Roboto"/>
                          <a:ea typeface="Roboto"/>
                        </a:rPr>
                        <a:t>City-states have independent identities and governments</a:t>
                      </a:r>
                    </a:p>
                    <a:p>
                      <a:pPr marL="72000" indent="-72000" algn="l">
                        <a:lnSpc>
                          <a:spcPct val="100000"/>
                        </a:lnSpc>
                        <a:spcAft>
                          <a:spcPts val="200"/>
                        </a:spcAft>
                        <a:buFont typeface="Arial" panose="020B0604020202020204" pitchFamily="34" charset="0"/>
                        <a:buChar char="•"/>
                      </a:pPr>
                      <a:endPar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0003"/>
                  </a:ext>
                </a:extLst>
              </a:tr>
              <a:tr h="379110">
                <a:tc vMerge="1">
                  <a:txBody>
                    <a:bodyPr/>
                    <a:lstStyle/>
                    <a:p>
                      <a:endParaRPr dirty="0"/>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171450" indent="-171450">
                        <a:spcAft>
                          <a:spcPts val="400"/>
                        </a:spcAft>
                        <a:buFont typeface="Arial" panose="020B0604020202020204" pitchFamily="34" charset="0"/>
                        <a:buChar char="•"/>
                      </a:pPr>
                      <a:r>
                        <a:rPr lang="en-US" sz="800" b="0" dirty="0">
                          <a:solidFill>
                            <a:schemeClr val="bg1"/>
                          </a:solidFill>
                          <a:latin typeface="Roboto"/>
                          <a:ea typeface="Roboto"/>
                        </a:rPr>
                        <a:t>Empires grow and shrink as the power of its leader changes</a:t>
                      </a:r>
                    </a:p>
                    <a:p>
                      <a:pPr>
                        <a:spcAft>
                          <a:spcPts val="400"/>
                        </a:spcAft>
                      </a:pPr>
                      <a:endPar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indent="0" algn="l">
                        <a:lnSpc>
                          <a:spcPct val="100000"/>
                        </a:lnSpc>
                        <a:spcAft>
                          <a:spcPts val="200"/>
                        </a:spcAft>
                        <a:buFont typeface="Arial" panose="020B0604020202020204" pitchFamily="34" charset="0"/>
                        <a:buNone/>
                      </a:pPr>
                      <a:endPar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511590544"/>
                  </a:ext>
                </a:extLst>
              </a:tr>
              <a:tr h="1240566">
                <a:tc rowSpan="2">
                  <a:txBody>
                    <a:bodyPr/>
                    <a:lstStyle/>
                    <a:p>
                      <a:pPr algn="ctr">
                        <a:lnSpc>
                          <a:spcPct val="115000"/>
                        </a:lnSpc>
                        <a:spcAft>
                          <a:spcPts val="1000"/>
                        </a:spcAft>
                      </a:pPr>
                      <a:r>
                        <a:rPr lang="en-US" sz="1000" b="1" dirty="0">
                          <a:solidFill>
                            <a:srgbClr val="48355B"/>
                          </a:solidFill>
                          <a:effectLst/>
                          <a:latin typeface="United Curriculum"/>
                          <a:ea typeface="Calibri" panose="020F0502020204030204" pitchFamily="34" charset="0"/>
                          <a:cs typeface="Times New Roman"/>
                        </a:rPr>
                        <a:t>Y5/6</a:t>
                      </a:r>
                      <a:endParaRPr lang="en-GB" sz="1000" b="1" dirty="0">
                        <a:solidFill>
                          <a:srgbClr val="48355B"/>
                        </a:solidFill>
                        <a:effectLst/>
                        <a:latin typeface="United Curriculum"/>
                        <a:ea typeface="Calibri" panose="020F0502020204030204" pitchFamily="34" charset="0"/>
                        <a:cs typeface="Times New Roman"/>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71755" indent="-71755" algn="l">
                        <a:lnSpc>
                          <a:spcPct val="100000"/>
                        </a:lnSpc>
                        <a:spcAft>
                          <a:spcPts val="200"/>
                        </a:spcAft>
                        <a:buFont typeface="Arial" panose="020B0604020202020204" pitchFamily="34" charset="0"/>
                        <a:buChar char="•"/>
                      </a:pPr>
                      <a:r>
                        <a:rPr lang="en-US" sz="800" b="0" dirty="0">
                          <a:solidFill>
                            <a:schemeClr val="bg1"/>
                          </a:solidFill>
                          <a:effectLst/>
                          <a:latin typeface="Roboto"/>
                          <a:ea typeface="Roboto"/>
                          <a:cs typeface="Times New Roman"/>
                        </a:rPr>
                        <a:t>Drivers of power can be </a:t>
                      </a:r>
                      <a:r>
                        <a:rPr lang="en-US" sz="800" b="0" dirty="0" err="1">
                          <a:solidFill>
                            <a:schemeClr val="bg1"/>
                          </a:solidFill>
                          <a:effectLst/>
                          <a:latin typeface="Roboto"/>
                          <a:ea typeface="Roboto"/>
                          <a:cs typeface="Times New Roman"/>
                        </a:rPr>
                        <a:t>categorised</a:t>
                      </a:r>
                      <a:r>
                        <a:rPr lang="en-US" sz="800" b="0" dirty="0">
                          <a:solidFill>
                            <a:schemeClr val="bg1"/>
                          </a:solidFill>
                          <a:effectLst/>
                          <a:latin typeface="Roboto"/>
                          <a:ea typeface="Roboto"/>
                          <a:cs typeface="Times New Roman"/>
                        </a:rPr>
                        <a:t> into:</a:t>
                      </a:r>
                    </a:p>
                    <a:p>
                      <a:pPr marL="287655" lvl="1" indent="-71755" algn="l">
                        <a:lnSpc>
                          <a:spcPct val="100000"/>
                        </a:lnSpc>
                        <a:spcAft>
                          <a:spcPts val="200"/>
                        </a:spcAft>
                        <a:buFont typeface="Arial" panose="020B0604020202020204" pitchFamily="34" charset="0"/>
                        <a:buChar char="•"/>
                      </a:pPr>
                      <a:r>
                        <a:rPr lang="en-US" sz="800" b="1" dirty="0">
                          <a:solidFill>
                            <a:schemeClr val="bg1"/>
                          </a:solidFill>
                          <a:effectLst/>
                          <a:latin typeface="Roboto"/>
                          <a:ea typeface="Roboto"/>
                          <a:cs typeface="Times New Roman"/>
                        </a:rPr>
                        <a:t>institutional</a:t>
                      </a:r>
                      <a:r>
                        <a:rPr lang="en-US" sz="800" b="0" dirty="0">
                          <a:solidFill>
                            <a:schemeClr val="bg1"/>
                          </a:solidFill>
                          <a:effectLst/>
                          <a:latin typeface="Roboto"/>
                          <a:ea typeface="Roboto"/>
                          <a:cs typeface="Times New Roman"/>
                        </a:rPr>
                        <a:t> (i.e. head teacher in charge of a school; priest in charge of a church; king in charge of a country);</a:t>
                      </a:r>
                    </a:p>
                    <a:p>
                      <a:pPr marL="287655" lvl="1" indent="-71755" algn="l">
                        <a:lnSpc>
                          <a:spcPct val="100000"/>
                        </a:lnSpc>
                        <a:spcAft>
                          <a:spcPts val="200"/>
                        </a:spcAft>
                        <a:buFont typeface="Arial" panose="020B0604020202020204" pitchFamily="34" charset="0"/>
                        <a:buChar char="•"/>
                      </a:pPr>
                      <a:r>
                        <a:rPr lang="en-US" sz="800" b="1" dirty="0">
                          <a:solidFill>
                            <a:schemeClr val="bg1"/>
                          </a:solidFill>
                          <a:effectLst/>
                          <a:latin typeface="Roboto"/>
                          <a:ea typeface="Roboto"/>
                          <a:cs typeface="Times New Roman"/>
                        </a:rPr>
                        <a:t>economic</a:t>
                      </a:r>
                      <a:r>
                        <a:rPr lang="en-US" sz="800" b="0" dirty="0">
                          <a:solidFill>
                            <a:schemeClr val="bg1"/>
                          </a:solidFill>
                          <a:effectLst/>
                          <a:latin typeface="Roboto"/>
                          <a:ea typeface="Roboto"/>
                          <a:cs typeface="Times New Roman"/>
                        </a:rPr>
                        <a:t> (using money to give you power); </a:t>
                      </a:r>
                    </a:p>
                    <a:p>
                      <a:pPr marL="287655" lvl="1" indent="-71755" algn="l">
                        <a:lnSpc>
                          <a:spcPct val="100000"/>
                        </a:lnSpc>
                        <a:spcAft>
                          <a:spcPts val="200"/>
                        </a:spcAft>
                        <a:buFont typeface="Arial" panose="020B0604020202020204" pitchFamily="34" charset="0"/>
                        <a:buChar char="•"/>
                      </a:pPr>
                      <a:r>
                        <a:rPr lang="en-US" sz="800" b="1" dirty="0">
                          <a:solidFill>
                            <a:schemeClr val="bg1"/>
                          </a:solidFill>
                          <a:effectLst/>
                          <a:latin typeface="Roboto"/>
                          <a:ea typeface="Roboto"/>
                          <a:cs typeface="Times New Roman"/>
                        </a:rPr>
                        <a:t>physical</a:t>
                      </a:r>
                      <a:r>
                        <a:rPr lang="en-US" sz="800" b="0" dirty="0">
                          <a:solidFill>
                            <a:schemeClr val="bg1"/>
                          </a:solidFill>
                          <a:effectLst/>
                          <a:latin typeface="Roboto"/>
                          <a:ea typeface="Roboto"/>
                          <a:cs typeface="Times New Roman"/>
                        </a:rPr>
                        <a:t> (having physical strength or armies); </a:t>
                      </a:r>
                    </a:p>
                    <a:p>
                      <a:pPr marL="287655" lvl="1" indent="-71755" algn="l">
                        <a:lnSpc>
                          <a:spcPct val="100000"/>
                        </a:lnSpc>
                        <a:spcAft>
                          <a:spcPts val="200"/>
                        </a:spcAft>
                        <a:buFont typeface="Arial" panose="020B0604020202020204" pitchFamily="34" charset="0"/>
                        <a:buChar char="•"/>
                      </a:pPr>
                      <a:r>
                        <a:rPr lang="en-US" sz="800" b="1" dirty="0">
                          <a:solidFill>
                            <a:schemeClr val="bg1"/>
                          </a:solidFill>
                          <a:effectLst/>
                          <a:latin typeface="Roboto"/>
                          <a:ea typeface="Roboto"/>
                          <a:cs typeface="Times New Roman"/>
                        </a:rPr>
                        <a:t>intellectual</a:t>
                      </a:r>
                      <a:r>
                        <a:rPr lang="en-US" sz="800" b="0" dirty="0">
                          <a:solidFill>
                            <a:schemeClr val="bg1"/>
                          </a:solidFill>
                          <a:effectLst/>
                          <a:latin typeface="Roboto"/>
                          <a:ea typeface="Roboto"/>
                          <a:cs typeface="Times New Roman"/>
                        </a:rPr>
                        <a:t> (the power of knowledge and literacy);</a:t>
                      </a:r>
                    </a:p>
                    <a:p>
                      <a:pPr marL="287655" lvl="1" indent="-71755" algn="l">
                        <a:lnSpc>
                          <a:spcPct val="100000"/>
                        </a:lnSpc>
                        <a:spcAft>
                          <a:spcPts val="200"/>
                        </a:spcAft>
                        <a:buFont typeface="Arial" panose="020B0604020202020204" pitchFamily="34" charset="0"/>
                        <a:buChar char="•"/>
                      </a:pPr>
                      <a:r>
                        <a:rPr lang="en-US" sz="800" b="1" dirty="0">
                          <a:solidFill>
                            <a:schemeClr val="bg1"/>
                          </a:solidFill>
                          <a:effectLst/>
                          <a:latin typeface="Roboto"/>
                          <a:ea typeface="Roboto"/>
                          <a:cs typeface="Times New Roman"/>
                        </a:rPr>
                        <a:t>informal</a:t>
                      </a:r>
                      <a:r>
                        <a:rPr lang="en-US" sz="800" b="0" dirty="0">
                          <a:solidFill>
                            <a:schemeClr val="bg1"/>
                          </a:solidFill>
                          <a:effectLst/>
                          <a:latin typeface="Roboto"/>
                          <a:ea typeface="Roboto"/>
                          <a:cs typeface="Times New Roman"/>
                        </a:rPr>
                        <a:t> (soft power of influencing others).</a:t>
                      </a:r>
                    </a:p>
                    <a:p>
                      <a:pPr marL="0" lvl="0" indent="-240665" algn="l">
                        <a:lnSpc>
                          <a:spcPct val="100000"/>
                        </a:lnSpc>
                        <a:spcAft>
                          <a:spcPts val="200"/>
                        </a:spcAft>
                        <a:buFont typeface="Arial" panose="020B0604020202020204" pitchFamily="34" charset="0"/>
                        <a:buChar char="•"/>
                      </a:pPr>
                      <a:r>
                        <a:rPr lang="en-US" sz="800" b="0" dirty="0">
                          <a:solidFill>
                            <a:schemeClr val="bg1"/>
                          </a:solidFill>
                          <a:latin typeface="Roboto"/>
                          <a:ea typeface="Roboto"/>
                        </a:rPr>
                        <a:t>Leaders can delegate power to regional and local leaders</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1755" indent="-71755" algn="l">
                        <a:lnSpc>
                          <a:spcPct val="100000"/>
                        </a:lnSpc>
                        <a:spcAft>
                          <a:spcPts val="200"/>
                        </a:spcAft>
                        <a:buFont typeface="Arial" panose="020B0604020202020204" pitchFamily="34" charset="0"/>
                        <a:buChar char="•"/>
                      </a:pPr>
                      <a:r>
                        <a:rPr lang="en-US" sz="800" b="0" dirty="0">
                          <a:solidFill>
                            <a:schemeClr val="bg1"/>
                          </a:solidFill>
                          <a:latin typeface="Roboto"/>
                          <a:ea typeface="Roboto"/>
                        </a:rPr>
                        <a:t>Governments that look democratic on paper can be autocratic in reality</a:t>
                      </a:r>
                    </a:p>
                    <a:p>
                      <a:pPr marL="72000" indent="-72000" algn="l">
                        <a:lnSpc>
                          <a:spcPct val="100000"/>
                        </a:lnSpc>
                        <a:spcAft>
                          <a:spcPts val="200"/>
                        </a:spcAft>
                        <a:buFont typeface="Arial" panose="020B0604020202020204" pitchFamily="34" charset="0"/>
                        <a:buChar char="•"/>
                      </a:pPr>
                      <a:endPar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508770398"/>
                  </a:ext>
                </a:extLst>
              </a:tr>
              <a:tr h="426725">
                <a:tc vMerge="1">
                  <a:txBody>
                    <a:bodyPr/>
                    <a:lstStyle/>
                    <a:p>
                      <a:endParaRPr dirty="0"/>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0" dirty="0">
                          <a:solidFill>
                            <a:schemeClr val="bg1"/>
                          </a:solidFill>
                          <a:effectLst/>
                          <a:latin typeface="Roboto"/>
                          <a:ea typeface="Roboto"/>
                          <a:cs typeface="Times New Roman"/>
                        </a:rPr>
                        <a:t>Everyone has the power to make change. Protests, campaigns and challenging other people are all ways that we can exert our personal power</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a:ea typeface="Roboto"/>
                        </a:rPr>
                        <a:t>Boundaries</a:t>
                      </a:r>
                      <a:r>
                        <a:rPr lang="en-US" sz="800" dirty="0">
                          <a:solidFill>
                            <a:schemeClr val="bg1"/>
                          </a:solidFill>
                          <a:latin typeface="Roboto"/>
                          <a:ea typeface="Roboto"/>
                        </a:rPr>
                        <a:t> can change over time</a:t>
                      </a:r>
                    </a:p>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dirty="0">
                          <a:solidFill>
                            <a:schemeClr val="bg1"/>
                          </a:solidFill>
                          <a:latin typeface="Roboto"/>
                          <a:ea typeface="Roboto"/>
                        </a:rPr>
                        <a:t>Some places </a:t>
                      </a:r>
                      <a:r>
                        <a:rPr lang="en-US" sz="800" dirty="0" err="1">
                          <a:solidFill>
                            <a:schemeClr val="bg1"/>
                          </a:solidFill>
                          <a:latin typeface="Roboto"/>
                          <a:ea typeface="Roboto"/>
                        </a:rPr>
                        <a:t>organise</a:t>
                      </a:r>
                      <a:r>
                        <a:rPr lang="en-US" sz="800" dirty="0">
                          <a:solidFill>
                            <a:schemeClr val="bg1"/>
                          </a:solidFill>
                          <a:latin typeface="Roboto"/>
                          <a:ea typeface="Roboto"/>
                        </a:rPr>
                        <a:t> themselves in ways that have both </a:t>
                      </a:r>
                      <a:r>
                        <a:rPr lang="en-US" sz="800" b="1" dirty="0">
                          <a:solidFill>
                            <a:schemeClr val="bg1"/>
                          </a:solidFill>
                          <a:latin typeface="Roboto"/>
                          <a:ea typeface="Roboto"/>
                        </a:rPr>
                        <a:t>autocratic</a:t>
                      </a:r>
                      <a:r>
                        <a:rPr lang="en-US" sz="800" dirty="0">
                          <a:solidFill>
                            <a:schemeClr val="bg1"/>
                          </a:solidFill>
                          <a:latin typeface="Roboto"/>
                          <a:ea typeface="Roboto"/>
                        </a:rPr>
                        <a:t> and </a:t>
                      </a:r>
                      <a:r>
                        <a:rPr lang="en-US" sz="800" b="1" dirty="0">
                          <a:solidFill>
                            <a:schemeClr val="bg1"/>
                          </a:solidFill>
                          <a:latin typeface="Roboto"/>
                          <a:ea typeface="Roboto"/>
                        </a:rPr>
                        <a:t>democratic</a:t>
                      </a:r>
                      <a:r>
                        <a:rPr lang="en-US" sz="800" dirty="0">
                          <a:solidFill>
                            <a:schemeClr val="bg1"/>
                          </a:solidFill>
                          <a:latin typeface="Roboto"/>
                          <a:ea typeface="Roboto"/>
                        </a:rPr>
                        <a:t> features </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552238610"/>
                  </a:ext>
                </a:extLst>
              </a:tr>
            </a:tbl>
          </a:graphicData>
        </a:graphic>
      </p:graphicFrame>
      <p:pic>
        <p:nvPicPr>
          <p:cNvPr id="4" name="Graphic 3" descr="User Crown Male with solid fill">
            <a:extLst>
              <a:ext uri="{FF2B5EF4-FFF2-40B4-BE49-F238E27FC236}">
                <a16:creationId xmlns:a16="http://schemas.microsoft.com/office/drawing/2014/main" id="{1CEE8DA8-BC10-DEDE-01FF-A30EA1F8AF5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5411" y="893926"/>
            <a:ext cx="270000" cy="270000"/>
          </a:xfrm>
          <a:prstGeom prst="rect">
            <a:avLst/>
          </a:prstGeom>
        </p:spPr>
      </p:pic>
    </p:spTree>
    <p:extLst>
      <p:ext uri="{BB962C8B-B14F-4D97-AF65-F5344CB8AC3E}">
        <p14:creationId xmlns:p14="http://schemas.microsoft.com/office/powerpoint/2010/main" val="36962172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Content Placeholder 4">
            <a:extLst>
              <a:ext uri="{FF2B5EF4-FFF2-40B4-BE49-F238E27FC236}">
                <a16:creationId xmlns:a16="http://schemas.microsoft.com/office/drawing/2014/main" id="{D11994A5-BB85-4399-9DCA-C18932D334AE}"/>
              </a:ext>
            </a:extLst>
          </p:cNvPr>
          <p:cNvGraphicFramePr>
            <a:graphicFrameLocks/>
          </p:cNvGraphicFramePr>
          <p:nvPr>
            <p:extLst>
              <p:ext uri="{D42A27DB-BD31-4B8C-83A1-F6EECF244321}">
                <p14:modId xmlns:p14="http://schemas.microsoft.com/office/powerpoint/2010/main" val="1856122370"/>
              </p:ext>
            </p:extLst>
          </p:nvPr>
        </p:nvGraphicFramePr>
        <p:xfrm>
          <a:off x="249936" y="908815"/>
          <a:ext cx="8955024" cy="4726410"/>
        </p:xfrm>
        <a:graphic>
          <a:graphicData uri="http://schemas.openxmlformats.org/drawingml/2006/table">
            <a:tbl>
              <a:tblPr firstRow="1" firstCol="1" bandRow="1"/>
              <a:tblGrid>
                <a:gridCol w="682629">
                  <a:extLst>
                    <a:ext uri="{9D8B030D-6E8A-4147-A177-3AD203B41FA5}">
                      <a16:colId xmlns:a16="http://schemas.microsoft.com/office/drawing/2014/main" val="20000"/>
                    </a:ext>
                  </a:extLst>
                </a:gridCol>
                <a:gridCol w="4197056">
                  <a:extLst>
                    <a:ext uri="{9D8B030D-6E8A-4147-A177-3AD203B41FA5}">
                      <a16:colId xmlns:a16="http://schemas.microsoft.com/office/drawing/2014/main" val="2580161655"/>
                    </a:ext>
                  </a:extLst>
                </a:gridCol>
                <a:gridCol w="4075339">
                  <a:extLst>
                    <a:ext uri="{9D8B030D-6E8A-4147-A177-3AD203B41FA5}">
                      <a16:colId xmlns:a16="http://schemas.microsoft.com/office/drawing/2014/main" val="1134524090"/>
                    </a:ext>
                  </a:extLst>
                </a:gridCol>
              </a:tblGrid>
              <a:tr h="217530">
                <a:tc rowSpan="2">
                  <a:txBody>
                    <a:bodyPr/>
                    <a:lstStyle/>
                    <a:p>
                      <a:pPr algn="ctr">
                        <a:lnSpc>
                          <a:spcPct val="115000"/>
                        </a:lnSpc>
                        <a:spcAft>
                          <a:spcPts val="1000"/>
                        </a:spcAft>
                      </a:pPr>
                      <a:r>
                        <a:rPr lang="en-GB" sz="900" b="1" dirty="0">
                          <a:solidFill>
                            <a:srgbClr val="052264"/>
                          </a:solidFill>
                          <a:effectLst/>
                          <a:latin typeface="Calibri" panose="020F0502020204030204" pitchFamily="34" charset="0"/>
                          <a:ea typeface="Calibri" panose="020F0502020204030204" pitchFamily="34" charset="0"/>
                          <a:cs typeface="Times New Roman" panose="02020603050405020304" pitchFamily="18" charset="0"/>
                        </a:rPr>
                        <a:t> </a:t>
                      </a:r>
                    </a:p>
                  </a:txBody>
                  <a:tcPr marL="59120" marR="59120" marT="0" marB="0">
                    <a:lnL>
                      <a:noFill/>
                    </a:lnL>
                    <a:lnR w="12700"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noFill/>
                  </a:tcPr>
                </a:tc>
                <a:tc gridSpan="2">
                  <a:txBody>
                    <a:bodyPr/>
                    <a:lstStyle/>
                    <a:p>
                      <a:pPr algn="ctr">
                        <a:lnSpc>
                          <a:spcPct val="115000"/>
                        </a:lnSpc>
                        <a:spcAft>
                          <a:spcPts val="1000"/>
                        </a:spcAft>
                      </a:pPr>
                      <a:r>
                        <a:rPr lang="en-US" sz="1200" b="1" dirty="0">
                          <a:solidFill>
                            <a:srgbClr val="48355B"/>
                          </a:solidFill>
                          <a:effectLst/>
                          <a:latin typeface="United Curriculum" pitchFamily="2" charset="0"/>
                          <a:ea typeface="Calibri" panose="020F0502020204030204" pitchFamily="34" charset="0"/>
                          <a:cs typeface="Times New Roman" panose="02020603050405020304" pitchFamily="18" charset="0"/>
                        </a:rPr>
                        <a:t>Quest for knowledge</a:t>
                      </a:r>
                      <a:endParaRPr lang="en-GB" sz="1200" b="1" dirty="0">
                        <a:solidFill>
                          <a:srgbClr val="48355B"/>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lnSpc>
                          <a:spcPct val="115000"/>
                        </a:lnSpc>
                        <a:spcAft>
                          <a:spcPts val="1000"/>
                        </a:spcAft>
                      </a:pPr>
                      <a:endParaRPr lang="en-GB" sz="1000" b="1">
                        <a:solidFill>
                          <a:schemeClr val="bg1"/>
                        </a:solidFill>
                        <a:effectLst/>
                        <a:latin typeface="ABeeZee" panose="02000000000000000000"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extLst>
                  <a:ext uri="{0D108BD9-81ED-4DB2-BD59-A6C34878D82A}">
                    <a16:rowId xmlns:a16="http://schemas.microsoft.com/office/drawing/2014/main" val="3334131655"/>
                  </a:ext>
                </a:extLst>
              </a:tr>
              <a:tr h="217530">
                <a:tc vMerge="1">
                  <a:txBody>
                    <a:bodyPr/>
                    <a:lstStyle/>
                    <a:p>
                      <a:pPr algn="ctr">
                        <a:lnSpc>
                          <a:spcPct val="115000"/>
                        </a:lnSpc>
                        <a:spcAft>
                          <a:spcPts val="1000"/>
                        </a:spcAft>
                      </a:pPr>
                      <a:endParaRPr lang="en-GB"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20" marR="59120" marT="0" marB="0">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15000"/>
                        </a:lnSpc>
                        <a:spcAft>
                          <a:spcPts val="1000"/>
                        </a:spcAft>
                      </a:pPr>
                      <a:r>
                        <a:rPr lang="en-US" sz="1000" b="1">
                          <a:solidFill>
                            <a:schemeClr val="bg1"/>
                          </a:solidFill>
                          <a:effectLst/>
                          <a:latin typeface="United Curriculum" pitchFamily="2" charset="0"/>
                          <a:ea typeface="Calibri" panose="020F0502020204030204" pitchFamily="34" charset="0"/>
                          <a:cs typeface="Times New Roman" panose="02020603050405020304" pitchFamily="18" charset="0"/>
                        </a:rPr>
                        <a:t>Changing worldviews</a:t>
                      </a:r>
                      <a:endParaRPr lang="en-GB" sz="1000" b="1">
                        <a:solidFill>
                          <a:schemeClr val="bg1"/>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ctr">
                        <a:lnSpc>
                          <a:spcPct val="115000"/>
                        </a:lnSpc>
                        <a:spcAft>
                          <a:spcPts val="1000"/>
                        </a:spcAft>
                      </a:pPr>
                      <a:r>
                        <a:rPr lang="en-US" sz="1000" b="1">
                          <a:solidFill>
                            <a:schemeClr val="bg1"/>
                          </a:solidFill>
                          <a:effectLst/>
                          <a:latin typeface="United Curriculum" pitchFamily="2" charset="0"/>
                          <a:ea typeface="Calibri" panose="020F0502020204030204" pitchFamily="34" charset="0"/>
                          <a:cs typeface="Times New Roman" panose="02020603050405020304" pitchFamily="18" charset="0"/>
                        </a:rPr>
                        <a:t>Knowledge</a:t>
                      </a:r>
                      <a:endParaRPr lang="en-GB" sz="1000" b="1">
                        <a:solidFill>
                          <a:schemeClr val="bg1"/>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extLst>
                  <a:ext uri="{0D108BD9-81ED-4DB2-BD59-A6C34878D82A}">
                    <a16:rowId xmlns:a16="http://schemas.microsoft.com/office/drawing/2014/main" val="10000"/>
                  </a:ext>
                </a:extLst>
              </a:tr>
              <a:tr h="196637">
                <a:tc>
                  <a:txBody>
                    <a:bodyPr/>
                    <a:lstStyle/>
                    <a:p>
                      <a:pPr algn="ctr">
                        <a:lnSpc>
                          <a:spcPct val="115000"/>
                        </a:lnSpc>
                        <a:spcAft>
                          <a:spcPts val="1000"/>
                        </a:spcAft>
                      </a:pPr>
                      <a:r>
                        <a:rPr lang="en-GB" sz="1000" b="1">
                          <a:solidFill>
                            <a:srgbClr val="48355B"/>
                          </a:solidFill>
                          <a:effectLst/>
                          <a:latin typeface="United Curriculum" pitchFamily="2" charset="0"/>
                          <a:ea typeface="Calibri" panose="020F0502020204030204" pitchFamily="34" charset="0"/>
                          <a:cs typeface="Times New Roman" panose="02020603050405020304" pitchFamily="18" charset="0"/>
                        </a:rPr>
                        <a:t>EYFS</a:t>
                      </a: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72000" indent="-72000" algn="l">
                        <a:lnSpc>
                          <a:spcPct val="100000"/>
                        </a:lnSpc>
                        <a:spcAft>
                          <a:spcPts val="200"/>
                        </a:spcAft>
                        <a:buFont typeface="Arial" panose="020B0604020202020204" pitchFamily="34" charset="0"/>
                        <a:buChar char="•"/>
                      </a:pPr>
                      <a:endPar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ct val="100000"/>
                        </a:lnSpc>
                        <a:spcAft>
                          <a:spcPts val="200"/>
                        </a:spcAft>
                        <a:buFont typeface="Arial" panose="020B0604020202020204" pitchFamily="34" charset="0"/>
                        <a:buChar char="•"/>
                      </a:pPr>
                      <a:r>
                        <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The technology and things we have today have not always existed</a:t>
                      </a:r>
                      <a:endPar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634656086"/>
                  </a:ext>
                </a:extLst>
              </a:tr>
              <a:tr h="593277">
                <a:tc rowSpan="2">
                  <a:txBody>
                    <a:bodyPr/>
                    <a:lstStyle/>
                    <a:p>
                      <a:pPr algn="ctr">
                        <a:lnSpc>
                          <a:spcPct val="115000"/>
                        </a:lnSpc>
                        <a:spcAft>
                          <a:spcPts val="1000"/>
                        </a:spcAft>
                      </a:pPr>
                      <a:r>
                        <a:rPr lang="en-GB" sz="1000" b="1" dirty="0">
                          <a:solidFill>
                            <a:srgbClr val="48355B"/>
                          </a:solidFill>
                          <a:effectLst/>
                          <a:latin typeface="United Curriculum" pitchFamily="2" charset="0"/>
                          <a:ea typeface="Calibri" panose="020F0502020204030204" pitchFamily="34" charset="0"/>
                          <a:cs typeface="Times New Roman" panose="02020603050405020304" pitchFamily="18" charset="0"/>
                        </a:rPr>
                        <a:t>Y1/2</a:t>
                      </a: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72000" indent="-72000" algn="l">
                        <a:lnSpc>
                          <a:spcPct val="100000"/>
                        </a:lnSpc>
                        <a:spcAft>
                          <a:spcPts val="200"/>
                        </a:spcAft>
                        <a:buFont typeface="Arial" panose="020B0604020202020204" pitchFamily="34" charset="0"/>
                        <a:buChar char="•"/>
                      </a:pPr>
                      <a:endPar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ct val="100000"/>
                        </a:lnSpc>
                        <a:spcAft>
                          <a:spcPts val="200"/>
                        </a:spcAft>
                        <a:buFont typeface="Arial" panose="020B0604020202020204" pitchFamily="34" charset="0"/>
                        <a:buChar cha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It took a long time for the knowledge that we have today to develop</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4228206591"/>
                  </a:ext>
                </a:extLst>
              </a:tr>
              <a:tr h="320265">
                <a:tc vMerge="1">
                  <a:txBody>
                    <a:bodyPr/>
                    <a:lstStyle/>
                    <a:p>
                      <a:endParaRPr dirty="0"/>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72000" indent="-72000" algn="l">
                        <a:lnSpc>
                          <a:spcPct val="100000"/>
                        </a:lnSpc>
                        <a:spcAft>
                          <a:spcPts val="200"/>
                        </a:spcAft>
                        <a:buFont typeface="Arial" panose="020B0604020202020204" pitchFamily="34" charset="0"/>
                        <a:buChar char="•"/>
                      </a:pPr>
                      <a:endPar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ct val="100000"/>
                        </a:lnSpc>
                        <a:spcAft>
                          <a:spcPts val="200"/>
                        </a:spcAft>
                        <a:buFont typeface="Arial" panose="020B0604020202020204" pitchFamily="34" charset="0"/>
                        <a:buChar cha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Sometimes it was the contributions of important individuals that were important in advancing our knowledge</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0001"/>
                  </a:ext>
                </a:extLst>
              </a:tr>
              <a:tr h="763304">
                <a:tc rowSpan="2">
                  <a:txBody>
                    <a:bodyPr/>
                    <a:lstStyle/>
                    <a:p>
                      <a:pPr algn="ctr">
                        <a:lnSpc>
                          <a:spcPct val="115000"/>
                        </a:lnSpc>
                        <a:spcAft>
                          <a:spcPts val="1000"/>
                        </a:spcAft>
                      </a:pPr>
                      <a:r>
                        <a:rPr lang="en-GB" sz="1000" b="1" dirty="0">
                          <a:solidFill>
                            <a:srgbClr val="48355B"/>
                          </a:solidFill>
                          <a:effectLst/>
                          <a:latin typeface="United Curriculum" pitchFamily="2" charset="0"/>
                          <a:ea typeface="Calibri" panose="020F0502020204030204" pitchFamily="34" charset="0"/>
                          <a:cs typeface="Times New Roman" panose="02020603050405020304" pitchFamily="18" charset="0"/>
                        </a:rPr>
                        <a:t>Y3/</a:t>
                      </a:r>
                      <a:r>
                        <a:rPr lang="en-US" sz="1000" b="1" dirty="0">
                          <a:solidFill>
                            <a:srgbClr val="48355B"/>
                          </a:solidFill>
                          <a:effectLst/>
                          <a:latin typeface="United Curriculum" pitchFamily="2" charset="0"/>
                          <a:ea typeface="Calibri" panose="020F0502020204030204" pitchFamily="34" charset="0"/>
                          <a:cs typeface="Times New Roman" panose="02020603050405020304" pitchFamily="18" charset="0"/>
                        </a:rPr>
                        <a:t>4</a:t>
                      </a:r>
                      <a:endParaRPr lang="en-GB" sz="1000" b="1" dirty="0">
                        <a:solidFill>
                          <a:srgbClr val="48355B"/>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People in the past had different beliefs and worldviews to us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Sometimes people’s knowledge and beliefs are based on the natural world around them</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a:solidFill>
                            <a:schemeClr val="bg1"/>
                          </a:solidFill>
                          <a:latin typeface="Roboto" panose="02000000000000000000" pitchFamily="2" charset="0"/>
                          <a:ea typeface="Roboto" panose="02000000000000000000" pitchFamily="2" charset="0"/>
                        </a:rPr>
                        <a:t>People held different beliefs about an </a:t>
                      </a:r>
                      <a:r>
                        <a:rPr lang="en-US" sz="800" b="1">
                          <a:solidFill>
                            <a:schemeClr val="bg1"/>
                          </a:solidFill>
                          <a:latin typeface="Roboto" panose="02000000000000000000" pitchFamily="2" charset="0"/>
                          <a:ea typeface="Roboto" panose="02000000000000000000" pitchFamily="2" charset="0"/>
                        </a:rPr>
                        <a:t>afterlife</a:t>
                      </a:r>
                      <a:endParaRPr lang="en-US" sz="800">
                        <a:solidFill>
                          <a:schemeClr val="bg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rPr>
                        <a:t>Animal sacrifices</a:t>
                      </a:r>
                      <a:r>
                        <a:rPr lang="en-US" sz="800">
                          <a:solidFill>
                            <a:schemeClr val="bg1"/>
                          </a:solidFill>
                          <a:latin typeface="Roboto" panose="02000000000000000000" pitchFamily="2" charset="0"/>
                          <a:ea typeface="Roboto" panose="02000000000000000000" pitchFamily="2" charset="0"/>
                        </a:rPr>
                        <a:t> could be an important part of worship.</a:t>
                      </a:r>
                      <a:endPar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Some people believed in multiple Gods</a:t>
                      </a:r>
                      <a:endPar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ct val="100000"/>
                        </a:lnSpc>
                        <a:spcAft>
                          <a:spcPts val="200"/>
                        </a:spcAft>
                        <a:buFont typeface="Arial" panose="020B0604020202020204" pitchFamily="34" charset="0"/>
                        <a:buChar char="•"/>
                      </a:pPr>
                      <a:r>
                        <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People in the past had different knowledge to us; this does not mean that they are more ‘stupid’ than people today</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0003"/>
                  </a:ext>
                </a:extLst>
              </a:tr>
              <a:tr h="866289">
                <a:tc vMerge="1">
                  <a:txBody>
                    <a:bodyPr/>
                    <a:lstStyle/>
                    <a:p>
                      <a:endParaRPr dirty="0"/>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72000" indent="-72000" algn="l">
                        <a:lnSpc>
                          <a:spcPct val="100000"/>
                        </a:lnSpc>
                        <a:spcAft>
                          <a:spcPts val="200"/>
                        </a:spcAft>
                        <a:buFont typeface="Arial" panose="020B0604020202020204" pitchFamily="34" charset="0"/>
                        <a:buChar char="•"/>
                      </a:pPr>
                      <a:r>
                        <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Sometimes a political leader is also a religious leader</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ct val="100000"/>
                        </a:lnSpc>
                        <a:spcAft>
                          <a:spcPts val="200"/>
                        </a:spcAft>
                        <a:buFont typeface="Arial" panose="020B0604020202020204" pitchFamily="34" charset="0"/>
                        <a:buChar cha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Knowledge was developed and shared across different civilisations across many continents</a:t>
                      </a:r>
                    </a:p>
                    <a:p>
                      <a:pPr marL="72000" indent="-72000" algn="l">
                        <a:lnSpc>
                          <a:spcPct val="100000"/>
                        </a:lnSpc>
                        <a:spcAft>
                          <a:spcPts val="200"/>
                        </a:spcAft>
                        <a:buFont typeface="Arial" panose="020B0604020202020204" pitchFamily="34" charset="0"/>
                        <a:buChar cha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Different civilisations place different values on knowledge and scientific development than others</a:t>
                      </a:r>
                    </a:p>
                    <a:p>
                      <a:pPr marL="72000" indent="-72000" algn="l">
                        <a:lnSpc>
                          <a:spcPct val="100000"/>
                        </a:lnSpc>
                        <a:spcAft>
                          <a:spcPts val="200"/>
                        </a:spcAft>
                        <a:buFont typeface="Arial" panose="020B0604020202020204" pitchFamily="34" charset="0"/>
                        <a:buChar cha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Different civilisations across the world developed similar knowledge independently</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511590544"/>
                  </a:ext>
                </a:extLst>
              </a:tr>
              <a:tr h="1087789">
                <a:tc rowSpan="2">
                  <a:txBody>
                    <a:bodyPr/>
                    <a:lstStyle/>
                    <a:p>
                      <a:pPr algn="ctr">
                        <a:lnSpc>
                          <a:spcPct val="115000"/>
                        </a:lnSpc>
                        <a:spcAft>
                          <a:spcPts val="1000"/>
                        </a:spcAft>
                      </a:pPr>
                      <a:r>
                        <a:rPr lang="en-US" sz="1000" b="1" dirty="0">
                          <a:solidFill>
                            <a:srgbClr val="48355B"/>
                          </a:solidFill>
                          <a:effectLst/>
                          <a:latin typeface="United Curriculum" pitchFamily="2" charset="0"/>
                          <a:ea typeface="Calibri" panose="020F0502020204030204" pitchFamily="34" charset="0"/>
                          <a:cs typeface="Times New Roman" panose="02020603050405020304" pitchFamily="18" charset="0"/>
                        </a:rPr>
                        <a:t>Y5</a:t>
                      </a:r>
                      <a:r>
                        <a:rPr lang="en-GB" sz="1000" b="1" dirty="0">
                          <a:solidFill>
                            <a:srgbClr val="48355B"/>
                          </a:solidFill>
                          <a:effectLst/>
                          <a:latin typeface="United Curriculum" pitchFamily="2" charset="0"/>
                          <a:ea typeface="Calibri" panose="020F0502020204030204" pitchFamily="34" charset="0"/>
                          <a:cs typeface="Times New Roman" panose="02020603050405020304" pitchFamily="18" charset="0"/>
                        </a:rPr>
                        <a:t>/6</a:t>
                      </a:r>
                      <a:endParaRPr lang="en-US" sz="1000" b="1" dirty="0">
                        <a:solidFill>
                          <a:srgbClr val="48355B"/>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171450" indent="-171450">
                        <a:spcAft>
                          <a:spcPts val="4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There has been </a:t>
                      </a:r>
                      <a:r>
                        <a:rPr lang="en-US" sz="800" b="1">
                          <a:solidFill>
                            <a:schemeClr val="bg1"/>
                          </a:solidFill>
                          <a:latin typeface="Roboto" panose="02000000000000000000" pitchFamily="2" charset="0"/>
                          <a:ea typeface="Roboto" panose="02000000000000000000" pitchFamily="2" charset="0"/>
                        </a:rPr>
                        <a:t>tolerance</a:t>
                      </a:r>
                      <a:r>
                        <a:rPr lang="en-US" sz="800">
                          <a:solidFill>
                            <a:schemeClr val="bg1"/>
                          </a:solidFill>
                          <a:latin typeface="Roboto" panose="02000000000000000000" pitchFamily="2" charset="0"/>
                          <a:ea typeface="Roboto" panose="02000000000000000000" pitchFamily="2" charset="0"/>
                        </a:rPr>
                        <a:t> and </a:t>
                      </a:r>
                      <a:r>
                        <a:rPr lang="en-US" sz="800" b="1">
                          <a:solidFill>
                            <a:schemeClr val="bg1"/>
                          </a:solidFill>
                          <a:latin typeface="Roboto" panose="02000000000000000000" pitchFamily="2" charset="0"/>
                          <a:ea typeface="Roboto" panose="02000000000000000000" pitchFamily="2" charset="0"/>
                        </a:rPr>
                        <a:t>persecution</a:t>
                      </a:r>
                      <a:r>
                        <a:rPr lang="en-US" sz="800">
                          <a:solidFill>
                            <a:schemeClr val="bg1"/>
                          </a:solidFill>
                          <a:latin typeface="Roboto" panose="02000000000000000000" pitchFamily="2" charset="0"/>
                          <a:ea typeface="Roboto" panose="02000000000000000000" pitchFamily="2" charset="0"/>
                        </a:rPr>
                        <a:t> of different beliefs at different points in history</a:t>
                      </a:r>
                    </a:p>
                    <a:p>
                      <a:pPr marL="171450" indent="-171450">
                        <a:spcAft>
                          <a:spcPts val="4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Official ‘</a:t>
                      </a:r>
                      <a:r>
                        <a:rPr lang="en-US" sz="800" b="1">
                          <a:solidFill>
                            <a:schemeClr val="bg1"/>
                          </a:solidFill>
                          <a:latin typeface="Roboto" panose="02000000000000000000" pitchFamily="2" charset="0"/>
                          <a:ea typeface="Roboto" panose="02000000000000000000" pitchFamily="2" charset="0"/>
                        </a:rPr>
                        <a:t>belief systems’ </a:t>
                      </a:r>
                      <a:r>
                        <a:rPr lang="en-US" sz="800">
                          <a:solidFill>
                            <a:schemeClr val="bg1"/>
                          </a:solidFill>
                          <a:latin typeface="Roboto" panose="02000000000000000000" pitchFamily="2" charset="0"/>
                          <a:ea typeface="Roboto" panose="02000000000000000000" pitchFamily="2" charset="0"/>
                        </a:rPr>
                        <a:t>may change quickly but, in practice, individuals’ beliefs did not change that quickly.</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ct val="100000"/>
                        </a:lnSpc>
                        <a:spcAft>
                          <a:spcPts val="200"/>
                        </a:spcAft>
                        <a:buFont typeface="Arial" panose="020B0604020202020204" pitchFamily="34" charset="0"/>
                        <a:buChar char="•"/>
                      </a:pPr>
                      <a:r>
                        <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The oral tradition – still the most dominant form of communication today – is the method of remembering and passing on all of the knowledge accumulated over thousands of generations by the spoken word</a:t>
                      </a:r>
                    </a:p>
                    <a:p>
                      <a:pPr marL="72000" indent="-72000" algn="l">
                        <a:lnSpc>
                          <a:spcPct val="100000"/>
                        </a:lnSpc>
                        <a:spcAft>
                          <a:spcPts val="200"/>
                        </a:spcAft>
                        <a:buFont typeface="Arial" panose="020B0604020202020204" pitchFamily="34" charset="0"/>
                        <a:buChar char="•"/>
                      </a:pPr>
                      <a:r>
                        <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Different civilisations take different valid approaches to knowledge. Western science and the emphasis on the scientific method is not the dominant approach everywhere in the world</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508770398"/>
                  </a:ext>
                </a:extLst>
              </a:tr>
              <a:tr h="443893">
                <a:tc vMerge="1">
                  <a:txBody>
                    <a:bodyPr/>
                    <a:lstStyle/>
                    <a:p>
                      <a:endParaRPr dirty="0"/>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72000" indent="-72000" algn="l">
                        <a:lnSpc>
                          <a:spcPct val="100000"/>
                        </a:lnSpc>
                        <a:spcAft>
                          <a:spcPts val="2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People’s </a:t>
                      </a:r>
                      <a:r>
                        <a:rPr lang="en-US" sz="800" b="1">
                          <a:solidFill>
                            <a:schemeClr val="bg1"/>
                          </a:solidFill>
                          <a:latin typeface="Roboto" panose="02000000000000000000" pitchFamily="2" charset="0"/>
                          <a:ea typeface="Roboto" panose="02000000000000000000" pitchFamily="2" charset="0"/>
                        </a:rPr>
                        <a:t>personal ‘belief systems’ </a:t>
                      </a:r>
                      <a:r>
                        <a:rPr lang="en-US" sz="800">
                          <a:solidFill>
                            <a:schemeClr val="bg1"/>
                          </a:solidFill>
                          <a:latin typeface="Roboto" panose="02000000000000000000" pitchFamily="2" charset="0"/>
                          <a:ea typeface="Roboto" panose="02000000000000000000" pitchFamily="2" charset="0"/>
                        </a:rPr>
                        <a:t>can take on ideas from lots of places</a:t>
                      </a:r>
                      <a:endPar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Deciding what knowledge is taught in schools is a contentious decision, and people have different opinions about it</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552238610"/>
                  </a:ext>
                </a:extLst>
              </a:tr>
            </a:tbl>
          </a:graphicData>
        </a:graphic>
      </p:graphicFrame>
      <p:sp>
        <p:nvSpPr>
          <p:cNvPr id="2" name="Text Placeholder 1">
            <a:extLst>
              <a:ext uri="{FF2B5EF4-FFF2-40B4-BE49-F238E27FC236}">
                <a16:creationId xmlns:a16="http://schemas.microsoft.com/office/drawing/2014/main" id="{2D019A00-F032-4933-8D7C-17525C993998}"/>
              </a:ext>
            </a:extLst>
          </p:cNvPr>
          <p:cNvSpPr>
            <a:spLocks noGrp="1"/>
          </p:cNvSpPr>
          <p:nvPr>
            <p:ph type="body" sz="quarter" idx="10"/>
          </p:nvPr>
        </p:nvSpPr>
        <p:spPr/>
        <p:txBody>
          <a:bodyPr/>
          <a:lstStyle/>
          <a:p>
            <a:r>
              <a:rPr lang="en-US"/>
              <a:t>Vertical concept: </a:t>
            </a:r>
            <a:r>
              <a:rPr lang="en-US" sz="2200"/>
              <a:t>Quest for knowledge  </a:t>
            </a:r>
            <a:endParaRPr lang="en-GB" sz="2200"/>
          </a:p>
        </p:txBody>
      </p:sp>
      <p:pic>
        <p:nvPicPr>
          <p:cNvPr id="5" name="Graphic 4" descr="Lightbulb and gear with solid fill">
            <a:extLst>
              <a:ext uri="{FF2B5EF4-FFF2-40B4-BE49-F238E27FC236}">
                <a16:creationId xmlns:a16="http://schemas.microsoft.com/office/drawing/2014/main" id="{7F66FD7C-9DCD-7D1F-85F3-A44F71351FA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1040" y="969042"/>
            <a:ext cx="270000" cy="270000"/>
          </a:xfrm>
          <a:prstGeom prst="rect">
            <a:avLst/>
          </a:prstGeom>
        </p:spPr>
      </p:pic>
    </p:spTree>
    <p:extLst>
      <p:ext uri="{BB962C8B-B14F-4D97-AF65-F5344CB8AC3E}">
        <p14:creationId xmlns:p14="http://schemas.microsoft.com/office/powerpoint/2010/main" val="42170472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D019A00-F032-4933-8D7C-17525C993998}"/>
              </a:ext>
            </a:extLst>
          </p:cNvPr>
          <p:cNvSpPr>
            <a:spLocks noGrp="1"/>
          </p:cNvSpPr>
          <p:nvPr>
            <p:ph type="body" sz="quarter" idx="10"/>
          </p:nvPr>
        </p:nvSpPr>
        <p:spPr/>
        <p:txBody>
          <a:bodyPr/>
          <a:lstStyle/>
          <a:p>
            <a:r>
              <a:rPr lang="en-US"/>
              <a:t>Vertical concept: </a:t>
            </a:r>
            <a:r>
              <a:rPr lang="en-US" sz="2200"/>
              <a:t>Community &amp; family</a:t>
            </a:r>
            <a:endParaRPr lang="en-GB" sz="2200"/>
          </a:p>
        </p:txBody>
      </p:sp>
      <p:graphicFrame>
        <p:nvGraphicFramePr>
          <p:cNvPr id="3" name="Content Placeholder 4">
            <a:extLst>
              <a:ext uri="{FF2B5EF4-FFF2-40B4-BE49-F238E27FC236}">
                <a16:creationId xmlns:a16="http://schemas.microsoft.com/office/drawing/2014/main" id="{D11994A5-BB85-4399-9DCA-C18932D334AE}"/>
              </a:ext>
            </a:extLst>
          </p:cNvPr>
          <p:cNvGraphicFramePr>
            <a:graphicFrameLocks/>
          </p:cNvGraphicFramePr>
          <p:nvPr>
            <p:extLst>
              <p:ext uri="{D42A27DB-BD31-4B8C-83A1-F6EECF244321}">
                <p14:modId xmlns:p14="http://schemas.microsoft.com/office/powerpoint/2010/main" val="2249005842"/>
              </p:ext>
            </p:extLst>
          </p:nvPr>
        </p:nvGraphicFramePr>
        <p:xfrm>
          <a:off x="249935" y="908811"/>
          <a:ext cx="9170511" cy="4835056"/>
        </p:xfrm>
        <a:graphic>
          <a:graphicData uri="http://schemas.openxmlformats.org/drawingml/2006/table">
            <a:tbl>
              <a:tblPr firstRow="1" firstCol="1" bandRow="1"/>
              <a:tblGrid>
                <a:gridCol w="699055">
                  <a:extLst>
                    <a:ext uri="{9D8B030D-6E8A-4147-A177-3AD203B41FA5}">
                      <a16:colId xmlns:a16="http://schemas.microsoft.com/office/drawing/2014/main" val="20000"/>
                    </a:ext>
                  </a:extLst>
                </a:gridCol>
                <a:gridCol w="4298051">
                  <a:extLst>
                    <a:ext uri="{9D8B030D-6E8A-4147-A177-3AD203B41FA5}">
                      <a16:colId xmlns:a16="http://schemas.microsoft.com/office/drawing/2014/main" val="2580161655"/>
                    </a:ext>
                  </a:extLst>
                </a:gridCol>
                <a:gridCol w="4173405">
                  <a:extLst>
                    <a:ext uri="{9D8B030D-6E8A-4147-A177-3AD203B41FA5}">
                      <a16:colId xmlns:a16="http://schemas.microsoft.com/office/drawing/2014/main" val="3371073341"/>
                    </a:ext>
                  </a:extLst>
                </a:gridCol>
              </a:tblGrid>
              <a:tr h="273223">
                <a:tc rowSpan="2">
                  <a:txBody>
                    <a:bodyPr/>
                    <a:lstStyle/>
                    <a:p>
                      <a:pPr algn="ctr">
                        <a:lnSpc>
                          <a:spcPct val="115000"/>
                        </a:lnSpc>
                        <a:spcAft>
                          <a:spcPts val="1000"/>
                        </a:spcAft>
                      </a:pPr>
                      <a:r>
                        <a:rPr lang="en-GB" sz="900" b="1" dirty="0">
                          <a:solidFill>
                            <a:srgbClr val="052264"/>
                          </a:solidFill>
                          <a:effectLst/>
                          <a:latin typeface="Calibri" panose="020F0502020204030204" pitchFamily="34" charset="0"/>
                          <a:ea typeface="Calibri" panose="020F0502020204030204" pitchFamily="34" charset="0"/>
                          <a:cs typeface="Times New Roman" panose="02020603050405020304" pitchFamily="18" charset="0"/>
                        </a:rPr>
                        <a:t> </a:t>
                      </a:r>
                    </a:p>
                  </a:txBody>
                  <a:tcPr marL="59120" marR="59120" marT="0" marB="0">
                    <a:lnL>
                      <a:noFill/>
                    </a:lnL>
                    <a:lnR w="12700"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noFill/>
                  </a:tcPr>
                </a:tc>
                <a:tc gridSpan="2">
                  <a:txBody>
                    <a:bodyPr/>
                    <a:lstStyle/>
                    <a:p>
                      <a:pPr algn="ctr">
                        <a:lnSpc>
                          <a:spcPct val="115000"/>
                        </a:lnSpc>
                        <a:spcAft>
                          <a:spcPts val="1000"/>
                        </a:spcAft>
                      </a:pPr>
                      <a:r>
                        <a:rPr lang="en-US" sz="1200" b="1">
                          <a:solidFill>
                            <a:srgbClr val="48355B"/>
                          </a:solidFill>
                          <a:effectLst/>
                          <a:latin typeface="United Curriculum" pitchFamily="2" charset="0"/>
                          <a:ea typeface="Calibri" panose="020F0502020204030204" pitchFamily="34" charset="0"/>
                          <a:cs typeface="Times New Roman" panose="02020603050405020304" pitchFamily="18" charset="0"/>
                        </a:rPr>
                        <a:t>Community &amp; family</a:t>
                      </a:r>
                      <a:endParaRPr lang="en-GB" sz="1200" b="1">
                        <a:solidFill>
                          <a:srgbClr val="48355B"/>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lnSpc>
                          <a:spcPct val="115000"/>
                        </a:lnSpc>
                        <a:spcAft>
                          <a:spcPts val="1000"/>
                        </a:spcAft>
                      </a:pPr>
                      <a:endParaRPr lang="en-GB" sz="1000" b="1">
                        <a:solidFill>
                          <a:schemeClr val="bg1"/>
                        </a:solidFill>
                        <a:effectLst/>
                        <a:latin typeface="ABeeZee" panose="02000000000000000000"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extLst>
                  <a:ext uri="{0D108BD9-81ED-4DB2-BD59-A6C34878D82A}">
                    <a16:rowId xmlns:a16="http://schemas.microsoft.com/office/drawing/2014/main" val="3334131655"/>
                  </a:ext>
                </a:extLst>
              </a:tr>
              <a:tr h="273223">
                <a:tc vMerge="1">
                  <a:txBody>
                    <a:bodyPr/>
                    <a:lstStyle/>
                    <a:p>
                      <a:pPr algn="ctr">
                        <a:lnSpc>
                          <a:spcPct val="115000"/>
                        </a:lnSpc>
                        <a:spcAft>
                          <a:spcPts val="1000"/>
                        </a:spcAft>
                      </a:pPr>
                      <a:endParaRPr lang="en-GB"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20" marR="59120" marT="0" marB="0">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15000"/>
                        </a:lnSpc>
                        <a:spcAft>
                          <a:spcPts val="1000"/>
                        </a:spcAft>
                      </a:pPr>
                      <a:r>
                        <a:rPr lang="en-US" sz="1000" b="1">
                          <a:solidFill>
                            <a:schemeClr val="bg1"/>
                          </a:solidFill>
                          <a:effectLst/>
                          <a:latin typeface="United Curriculum" pitchFamily="2" charset="0"/>
                          <a:ea typeface="Calibri" panose="020F0502020204030204" pitchFamily="34" charset="0"/>
                          <a:cs typeface="Times New Roman" panose="02020603050405020304" pitchFamily="18" charset="0"/>
                        </a:rPr>
                        <a:t>Changing communities</a:t>
                      </a:r>
                      <a:endParaRPr lang="en-GB" sz="1000" b="1">
                        <a:solidFill>
                          <a:schemeClr val="bg1"/>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ctr">
                        <a:lnSpc>
                          <a:spcPct val="115000"/>
                        </a:lnSpc>
                        <a:spcAft>
                          <a:spcPts val="1000"/>
                        </a:spcAft>
                      </a:pPr>
                      <a:r>
                        <a:rPr lang="en-US" sz="1000" b="1">
                          <a:solidFill>
                            <a:schemeClr val="bg1"/>
                          </a:solidFill>
                          <a:effectLst/>
                          <a:latin typeface="United Curriculum" pitchFamily="2" charset="0"/>
                          <a:ea typeface="Calibri" panose="020F0502020204030204" pitchFamily="34" charset="0"/>
                          <a:cs typeface="Times New Roman" panose="02020603050405020304" pitchFamily="18" charset="0"/>
                        </a:rPr>
                        <a:t>Community life</a:t>
                      </a:r>
                      <a:endParaRPr lang="en-GB" sz="1000" b="1">
                        <a:solidFill>
                          <a:schemeClr val="bg1"/>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extLst>
                  <a:ext uri="{0D108BD9-81ED-4DB2-BD59-A6C34878D82A}">
                    <a16:rowId xmlns:a16="http://schemas.microsoft.com/office/drawing/2014/main" val="10000"/>
                  </a:ext>
                </a:extLst>
              </a:tr>
              <a:tr h="323581">
                <a:tc>
                  <a:txBody>
                    <a:bodyPr/>
                    <a:lstStyle/>
                    <a:p>
                      <a:pPr algn="ctr">
                        <a:lnSpc>
                          <a:spcPct val="115000"/>
                        </a:lnSpc>
                        <a:spcAft>
                          <a:spcPts val="1000"/>
                        </a:spcAft>
                      </a:pPr>
                      <a:r>
                        <a:rPr lang="en-GB" sz="1000" b="1">
                          <a:solidFill>
                            <a:srgbClr val="48355B"/>
                          </a:solidFill>
                          <a:effectLst/>
                          <a:latin typeface="United Curriculum" pitchFamily="2" charset="0"/>
                          <a:ea typeface="Calibri" panose="020F0502020204030204" pitchFamily="34" charset="0"/>
                          <a:cs typeface="Times New Roman" panose="02020603050405020304" pitchFamily="18" charset="0"/>
                        </a:rPr>
                        <a:t>EYFS</a:t>
                      </a: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72000" indent="-72000" algn="l">
                        <a:lnSpc>
                          <a:spcPct val="100000"/>
                        </a:lnSpc>
                        <a:spcAft>
                          <a:spcPts val="200"/>
                        </a:spcAft>
                        <a:buFont typeface="Arial" panose="020B0604020202020204" pitchFamily="34" charset="0"/>
                        <a:buChar char="•"/>
                      </a:pPr>
                      <a:endPar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Talk about the lives of the people in my community, including my family, and their roles in society</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634656086"/>
                  </a:ext>
                </a:extLst>
              </a:tr>
              <a:tr h="418303">
                <a:tc rowSpan="2">
                  <a:txBody>
                    <a:bodyPr/>
                    <a:lstStyle/>
                    <a:p>
                      <a:pPr algn="ctr">
                        <a:lnSpc>
                          <a:spcPct val="115000"/>
                        </a:lnSpc>
                        <a:spcAft>
                          <a:spcPts val="1000"/>
                        </a:spcAft>
                      </a:pPr>
                      <a:r>
                        <a:rPr lang="en-GB" sz="1000" b="1" dirty="0">
                          <a:solidFill>
                            <a:srgbClr val="48355B"/>
                          </a:solidFill>
                          <a:effectLst/>
                          <a:latin typeface="United Curriculum" pitchFamily="2" charset="0"/>
                          <a:ea typeface="Calibri" panose="020F0502020204030204" pitchFamily="34" charset="0"/>
                          <a:cs typeface="Times New Roman" panose="02020603050405020304" pitchFamily="18" charset="0"/>
                        </a:rPr>
                        <a:t>Y1/</a:t>
                      </a:r>
                      <a:r>
                        <a:rPr lang="en-GB" sz="1000" b="1" dirty="0">
                          <a:solidFill>
                            <a:srgbClr val="48355B"/>
                          </a:solidFill>
                          <a:effectLst/>
                          <a:latin typeface="United Curriculum" pitchFamily="2" charset="0"/>
                          <a:cs typeface="Times New Roman" panose="02020603050405020304" pitchFamily="18" charset="0"/>
                        </a:rPr>
                        <a:t>2</a:t>
                      </a: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72000" indent="-72000" algn="l">
                        <a:lnSpc>
                          <a:spcPct val="100000"/>
                        </a:lnSpc>
                        <a:spcAft>
                          <a:spcPts val="200"/>
                        </a:spcAft>
                        <a:buFont typeface="Arial" panose="020B0604020202020204" pitchFamily="34" charset="0"/>
                        <a:buChar cha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My local community was different for families at different times in history</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In the past, communities were smaller because people could not travel so far</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Homes and the things we use in our homes have changed during the lives of the people in our community</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4228206591"/>
                  </a:ext>
                </a:extLst>
              </a:tr>
              <a:tr h="437226">
                <a:tc vMerge="1">
                  <a:txBody>
                    <a:bodyPr/>
                    <a:lstStyle/>
                    <a:p>
                      <a:endParaRPr dirty="0"/>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People in history lived in communities that look different to ours today</a:t>
                      </a:r>
                    </a:p>
                    <a:p>
                      <a:pPr marL="72000" indent="-72000" algn="l">
                        <a:lnSpc>
                          <a:spcPct val="100000"/>
                        </a:lnSpc>
                        <a:spcAft>
                          <a:spcPts val="200"/>
                        </a:spcAft>
                        <a:buFont typeface="Arial" panose="020B0604020202020204" pitchFamily="34" charset="0"/>
                        <a:buChar char="•"/>
                      </a:pPr>
                      <a:endPar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ct val="100000"/>
                        </a:lnSpc>
                        <a:spcAft>
                          <a:spcPts val="200"/>
                        </a:spcAft>
                        <a:buFont typeface="Arial" panose="020B0604020202020204" pitchFamily="34" charset="0"/>
                        <a:buChar char="•"/>
                      </a:pPr>
                      <a:r>
                        <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Some aspects of life in my own community have changed over time and others have stayed the same</a:t>
                      </a:r>
                      <a:endPar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0001"/>
                  </a:ext>
                </a:extLst>
              </a:tr>
              <a:tr h="564030">
                <a:tc rowSpan="2">
                  <a:txBody>
                    <a:bodyPr/>
                    <a:lstStyle/>
                    <a:p>
                      <a:pPr algn="ctr">
                        <a:lnSpc>
                          <a:spcPct val="115000"/>
                        </a:lnSpc>
                        <a:spcAft>
                          <a:spcPts val="1000"/>
                        </a:spcAft>
                      </a:pPr>
                      <a:r>
                        <a:rPr lang="en-GB" sz="1000" b="1" dirty="0">
                          <a:solidFill>
                            <a:srgbClr val="48355B"/>
                          </a:solidFill>
                          <a:effectLst/>
                          <a:latin typeface="United Curriculum" pitchFamily="2" charset="0"/>
                          <a:ea typeface="Calibri" panose="020F0502020204030204" pitchFamily="34" charset="0"/>
                          <a:cs typeface="Times New Roman" panose="02020603050405020304" pitchFamily="18" charset="0"/>
                        </a:rPr>
                        <a:t>Y3/</a:t>
                      </a:r>
                      <a:r>
                        <a:rPr lang="en-US" sz="1000" b="1" dirty="0">
                          <a:solidFill>
                            <a:srgbClr val="48355B"/>
                          </a:solidFill>
                          <a:effectLst/>
                          <a:latin typeface="United Curriculum" pitchFamily="2" charset="0"/>
                          <a:ea typeface="Calibri" panose="020F0502020204030204" pitchFamily="34" charset="0"/>
                          <a:cs typeface="Times New Roman" panose="02020603050405020304" pitchFamily="18" charset="0"/>
                        </a:rPr>
                        <a:t>4</a:t>
                      </a:r>
                      <a:endParaRPr lang="en-GB" sz="1000" b="1" dirty="0">
                        <a:solidFill>
                          <a:srgbClr val="48355B"/>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72000" indent="-72000" algn="l">
                        <a:lnSpc>
                          <a:spcPct val="100000"/>
                        </a:lnSpc>
                        <a:spcAft>
                          <a:spcPts val="200"/>
                        </a:spcAft>
                        <a:buFont typeface="Arial" panose="020B0604020202020204" pitchFamily="34" charset="0"/>
                        <a:buChar char="•"/>
                      </a:pPr>
                      <a:r>
                        <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T</a:t>
                      </a: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here are many factors which can cause communities to change over time</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ct val="100000"/>
                        </a:lnSpc>
                        <a:spcAft>
                          <a:spcPts val="200"/>
                        </a:spcAft>
                        <a:buFont typeface="Arial" panose="020B0604020202020204" pitchFamily="34" charset="0"/>
                        <a:buChar char="•"/>
                      </a:pPr>
                      <a:r>
                        <a:rPr lang="en-GB"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In communities in the past, different people often had very defined roles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In the earliest communities, families had to be self-sufficient, and did everything (hunt, cook, clean, build, heal) themselves </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0003"/>
                  </a:ext>
                </a:extLst>
              </a:tr>
              <a:tr h="512430">
                <a:tc vMerge="1">
                  <a:txBody>
                    <a:bodyPr/>
                    <a:lstStyle/>
                    <a:p>
                      <a:endParaRPr dirty="0"/>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Communities can be brought together by geographical location, or by a shared identity</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Trade can impact what a community looks like</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At some points in history the education of children has been highly valued</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511590544"/>
                  </a:ext>
                </a:extLst>
              </a:tr>
              <a:tr h="593440">
                <a:tc rowSpan="2">
                  <a:txBody>
                    <a:bodyPr/>
                    <a:lstStyle/>
                    <a:p>
                      <a:pPr algn="ctr">
                        <a:lnSpc>
                          <a:spcPct val="115000"/>
                        </a:lnSpc>
                        <a:spcAft>
                          <a:spcPts val="1000"/>
                        </a:spcAft>
                      </a:pPr>
                      <a:r>
                        <a:rPr lang="en-US" sz="1000" b="1" dirty="0">
                          <a:solidFill>
                            <a:srgbClr val="48355B"/>
                          </a:solidFill>
                          <a:effectLst/>
                          <a:latin typeface="United Curriculum" pitchFamily="2" charset="0"/>
                          <a:ea typeface="Calibri" panose="020F0502020204030204" pitchFamily="34" charset="0"/>
                          <a:cs typeface="Times New Roman" panose="02020603050405020304" pitchFamily="18" charset="0"/>
                        </a:rPr>
                        <a:t>Y5/6</a:t>
                      </a:r>
                      <a:endParaRPr lang="en-GB" sz="1000" b="1" dirty="0">
                        <a:solidFill>
                          <a:srgbClr val="48355B"/>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72000" indent="-72000" algn="l">
                        <a:lnSpc>
                          <a:spcPct val="100000"/>
                        </a:lnSpc>
                        <a:spcAft>
                          <a:spcPts val="200"/>
                        </a:spcAft>
                        <a:buFont typeface="Arial" panose="020B0604020202020204" pitchFamily="34" charset="0"/>
                        <a:buChar char="•"/>
                      </a:pPr>
                      <a:endPar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Different civilisations have different ideas about what a “family” is</a:t>
                      </a:r>
                    </a:p>
                    <a:p>
                      <a:pPr marL="72000" indent="-72000" algn="l">
                        <a:lnSpc>
                          <a:spcPct val="100000"/>
                        </a:lnSpc>
                        <a:spcAft>
                          <a:spcPts val="200"/>
                        </a:spcAft>
                        <a:buFont typeface="Arial" panose="020B0604020202020204" pitchFamily="34" charset="0"/>
                        <a:buChar char="•"/>
                      </a:pPr>
                      <a:r>
                        <a:rPr lang="en-GB"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Systems of slavery have existed in communities and civilisations across the world for a long time. Enslaved people could be taken from different communities based on their wealth</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508770398"/>
                  </a:ext>
                </a:extLst>
              </a:tr>
              <a:tr h="1439600">
                <a:tc vMerge="1">
                  <a:txBody>
                    <a:bodyPr/>
                    <a:lstStyle/>
                    <a:p>
                      <a:endParaRPr dirty="0"/>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72000" indent="-72000" algn="l">
                        <a:lnSpc>
                          <a:spcPct val="100000"/>
                        </a:lnSpc>
                        <a:spcAft>
                          <a:spcPts val="200"/>
                        </a:spcAft>
                        <a:buFont typeface="Arial" panose="020B0604020202020204" pitchFamily="34" charset="0"/>
                        <a:buChar char="•"/>
                      </a:pPr>
                      <a:r>
                        <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Conflict and prejudice within communities can impact on society, as well as individuals, over time</a:t>
                      </a:r>
                    </a:p>
                    <a:p>
                      <a:pPr marL="72000" indent="-72000" algn="l">
                        <a:lnSpc>
                          <a:spcPct val="100000"/>
                        </a:lnSpc>
                        <a:spcAft>
                          <a:spcPts val="200"/>
                        </a:spcAft>
                        <a:buFont typeface="Arial" panose="020B0604020202020204" pitchFamily="34" charset="0"/>
                        <a:buChar char="•"/>
                      </a:pPr>
                      <a:endPar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ct val="100000"/>
                        </a:lnSpc>
                        <a:spcAft>
                          <a:spcPts val="200"/>
                        </a:spcAft>
                        <a:buFont typeface="Arial" panose="020B0604020202020204" pitchFamily="34" charset="0"/>
                        <a:buChar char="•"/>
                      </a:pPr>
                      <a:r>
                        <a:rPr lang="en-GB"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Enslaved people could be taken from different communities based on their race, ethnicity or gender</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The achievements of women have often been undervalued in different societies in the past</a:t>
                      </a:r>
                      <a:endParaRPr lang="en-GB"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Throughout history women have often faced different obstacles to achieving the same things as men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At some points in history children have been expected to contribute to daily life in their community</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552238610"/>
                  </a:ext>
                </a:extLst>
              </a:tr>
            </a:tbl>
          </a:graphicData>
        </a:graphic>
      </p:graphicFrame>
      <p:pic>
        <p:nvPicPr>
          <p:cNvPr id="4" name="Graphic 3" descr="Users with solid fill">
            <a:extLst>
              <a:ext uri="{FF2B5EF4-FFF2-40B4-BE49-F238E27FC236}">
                <a16:creationId xmlns:a16="http://schemas.microsoft.com/office/drawing/2014/main" id="{F5F313D0-8D14-18BA-E233-A79AA24D71A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5554" y="1044690"/>
            <a:ext cx="270000" cy="270000"/>
          </a:xfrm>
          <a:prstGeom prst="rect">
            <a:avLst/>
          </a:prstGeom>
        </p:spPr>
      </p:pic>
    </p:spTree>
    <p:extLst>
      <p:ext uri="{BB962C8B-B14F-4D97-AF65-F5344CB8AC3E}">
        <p14:creationId xmlns:p14="http://schemas.microsoft.com/office/powerpoint/2010/main" val="3119224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dirty="0"/>
              <a:t>Year 1/2: Cycle A Summer</a:t>
            </a:r>
            <a:endParaRPr lang="en-GB" dirty="0"/>
          </a:p>
        </p:txBody>
      </p:sp>
      <p:sp>
        <p:nvSpPr>
          <p:cNvPr id="4" name="Text Placeholder 3">
            <a:extLst>
              <a:ext uri="{FF2B5EF4-FFF2-40B4-BE49-F238E27FC236}">
                <a16:creationId xmlns:a16="http://schemas.microsoft.com/office/drawing/2014/main" id="{50C77441-693C-44CD-BF9D-C9CF21ECF127}"/>
              </a:ext>
            </a:extLst>
          </p:cNvPr>
          <p:cNvSpPr>
            <a:spLocks noGrp="1"/>
          </p:cNvSpPr>
          <p:nvPr>
            <p:ph type="body" sz="quarter" idx="11"/>
          </p:nvPr>
        </p:nvSpPr>
        <p:spPr/>
        <p:txBody>
          <a:bodyPr/>
          <a:lstStyle/>
          <a:p>
            <a:r>
              <a:rPr lang="en-US"/>
              <a:t>Year 2: Summer</a:t>
            </a:r>
            <a:endParaRPr lang="en-GB"/>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4610100" y="234234"/>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3200" dirty="0">
                <a:ln w="12700">
                  <a:solidFill>
                    <a:schemeClr val="accent1"/>
                  </a:solidFill>
                </a:ln>
                <a:solidFill>
                  <a:schemeClr val="accent1"/>
                </a:solidFill>
                <a:latin typeface="United Curriculum" pitchFamily="2" charset="0"/>
              </a:rPr>
              <a:t>Explorers</a:t>
            </a:r>
            <a:endParaRPr lang="en-GB" sz="3200" dirty="0">
              <a:ln w="12700">
                <a:solidFill>
                  <a:schemeClr val="accent1"/>
                </a:solidFill>
              </a:ln>
              <a:solidFill>
                <a:schemeClr val="accent1"/>
              </a:solidFill>
              <a:latin typeface="United Curriculum" pitchFamily="2" charset="0"/>
            </a:endParaRPr>
          </a:p>
        </p:txBody>
      </p:sp>
      <p:graphicFrame>
        <p:nvGraphicFramePr>
          <p:cNvPr id="6" name="Table 25">
            <a:extLst>
              <a:ext uri="{FF2B5EF4-FFF2-40B4-BE49-F238E27FC236}">
                <a16:creationId xmlns:a16="http://schemas.microsoft.com/office/drawing/2014/main" id="{AECDFBA3-AEAE-4557-8534-5DE0C00BC5D7}"/>
              </a:ext>
            </a:extLst>
          </p:cNvPr>
          <p:cNvGraphicFramePr>
            <a:graphicFrameLocks noGrp="1"/>
          </p:cNvGraphicFramePr>
          <p:nvPr>
            <p:extLst>
              <p:ext uri="{D42A27DB-BD31-4B8C-83A1-F6EECF244321}">
                <p14:modId xmlns:p14="http://schemas.microsoft.com/office/powerpoint/2010/main" val="3311263097"/>
              </p:ext>
            </p:extLst>
          </p:nvPr>
        </p:nvGraphicFramePr>
        <p:xfrm>
          <a:off x="232410" y="908814"/>
          <a:ext cx="9179999" cy="5256240"/>
        </p:xfrm>
        <a:graphic>
          <a:graphicData uri="http://schemas.openxmlformats.org/drawingml/2006/table">
            <a:tbl>
              <a:tblPr firstRow="1" bandRow="1">
                <a:tableStyleId>{5940675A-B579-460E-94D1-54222C63F5DA}</a:tableStyleId>
              </a:tblPr>
              <a:tblGrid>
                <a:gridCol w="358433">
                  <a:extLst>
                    <a:ext uri="{9D8B030D-6E8A-4147-A177-3AD203B41FA5}">
                      <a16:colId xmlns:a16="http://schemas.microsoft.com/office/drawing/2014/main" val="1014669821"/>
                    </a:ext>
                  </a:extLst>
                </a:gridCol>
                <a:gridCol w="2940522">
                  <a:extLst>
                    <a:ext uri="{9D8B030D-6E8A-4147-A177-3AD203B41FA5}">
                      <a16:colId xmlns:a16="http://schemas.microsoft.com/office/drawing/2014/main" val="247776695"/>
                    </a:ext>
                  </a:extLst>
                </a:gridCol>
                <a:gridCol w="2940522">
                  <a:extLst>
                    <a:ext uri="{9D8B030D-6E8A-4147-A177-3AD203B41FA5}">
                      <a16:colId xmlns:a16="http://schemas.microsoft.com/office/drawing/2014/main" val="3380293508"/>
                    </a:ext>
                  </a:extLst>
                </a:gridCol>
                <a:gridCol w="2940522">
                  <a:extLst>
                    <a:ext uri="{9D8B030D-6E8A-4147-A177-3AD203B41FA5}">
                      <a16:colId xmlns:a16="http://schemas.microsoft.com/office/drawing/2014/main" val="2902844172"/>
                    </a:ext>
                  </a:extLst>
                </a:gridCol>
              </a:tblGrid>
              <a:tr h="216000">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6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spcAft>
                          <a:spcPts val="200"/>
                        </a:spcAft>
                        <a:buFont typeface="Arial" panose="020B0604020202020204" pitchFamily="34" charset="0"/>
                        <a:buChar char="•"/>
                      </a:pPr>
                      <a:r>
                        <a:rPr lang="en-US" sz="800" b="1">
                          <a:solidFill>
                            <a:schemeClr val="accent2"/>
                          </a:solidFill>
                          <a:latin typeface="Roboto" panose="02000000000000000000" pitchFamily="2" charset="0"/>
                          <a:ea typeface="Roboto" panose="02000000000000000000" pitchFamily="2" charset="0"/>
                        </a:rPr>
                        <a:t>Science: </a:t>
                      </a:r>
                      <a:r>
                        <a:rPr lang="en-US" sz="800">
                          <a:solidFill>
                            <a:schemeClr val="bg1"/>
                          </a:solidFill>
                          <a:latin typeface="Roboto" panose="02000000000000000000" pitchFamily="2" charset="0"/>
                          <a:ea typeface="Roboto" panose="02000000000000000000" pitchFamily="2" charset="0"/>
                        </a:rPr>
                        <a:t>The Moon in the sky is more visible at night (Y1)</a:t>
                      </a:r>
                    </a:p>
                    <a:p>
                      <a:pPr marL="72000" indent="-72000">
                        <a:spcAft>
                          <a:spcPts val="200"/>
                        </a:spcAft>
                        <a:buFont typeface="Arial" panose="020B0604020202020204" pitchFamily="34" charset="0"/>
                        <a:buChar char="•"/>
                      </a:pPr>
                      <a:r>
                        <a:rPr lang="en-US" sz="800" b="1">
                          <a:solidFill>
                            <a:schemeClr val="accent1"/>
                          </a:solidFill>
                          <a:latin typeface="Roboto" panose="02000000000000000000" pitchFamily="2" charset="0"/>
                          <a:ea typeface="Roboto" panose="02000000000000000000" pitchFamily="2" charset="0"/>
                        </a:rPr>
                        <a:t>Geography: </a:t>
                      </a:r>
                      <a:r>
                        <a:rPr lang="en-US" sz="800">
                          <a:solidFill>
                            <a:schemeClr val="bg1"/>
                          </a:solidFill>
                          <a:latin typeface="Roboto" panose="02000000000000000000" pitchFamily="2" charset="0"/>
                          <a:ea typeface="Roboto" panose="02000000000000000000" pitchFamily="2" charset="0"/>
                        </a:rPr>
                        <a:t>There are seven continents in the world, six of which people live on (Y1)</a:t>
                      </a:r>
                    </a:p>
                    <a:p>
                      <a:pPr marL="72000" indent="-72000">
                        <a:spcAft>
                          <a:spcPts val="200"/>
                        </a:spcAft>
                        <a:buFont typeface="Arial" panose="020B0604020202020204" pitchFamily="34" charset="0"/>
                        <a:buChar char="•"/>
                      </a:pPr>
                      <a:r>
                        <a:rPr lang="en-US" sz="800">
                          <a:solidFill>
                            <a:schemeClr val="bg1"/>
                          </a:solidFill>
                          <a:latin typeface="Roboto" panose="02000000000000000000" pitchFamily="2" charset="0"/>
                          <a:ea typeface="Roboto" panose="02000000000000000000" pitchFamily="2" charset="0"/>
                        </a:rPr>
                        <a:t>Apollo 11 was the mission that sent two men to walk on the Moon (Y1 Sum)</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r>
                        <a:rPr lang="en-US" sz="800" b="1" dirty="0">
                          <a:solidFill>
                            <a:schemeClr val="bg1"/>
                          </a:solidFill>
                          <a:latin typeface="Roboto" panose="02000000000000000000" pitchFamily="2" charset="0"/>
                          <a:ea typeface="Roboto" panose="02000000000000000000" pitchFamily="2" charset="0"/>
                        </a:rPr>
                        <a:t>Sacagawea</a:t>
                      </a:r>
                      <a:r>
                        <a:rPr lang="en-US" sz="800" dirty="0">
                          <a:solidFill>
                            <a:schemeClr val="bg1"/>
                          </a:solidFill>
                          <a:latin typeface="Roboto" panose="02000000000000000000" pitchFamily="2" charset="0"/>
                          <a:ea typeface="Roboto" panose="02000000000000000000" pitchFamily="2" charset="0"/>
                        </a:rPr>
                        <a:t> was a Shoshone (Native American) woman who lived a long time ago. She was captured by another tribe as a child and sold</a:t>
                      </a:r>
                    </a:p>
                    <a:p>
                      <a:pPr marL="72000" indent="-72000">
                        <a:spcAft>
                          <a:spcPts val="200"/>
                        </a:spcAft>
                        <a:buFont typeface="Arial" panose="020B0604020202020204" pitchFamily="34" charset="0"/>
                        <a:buChar char="•"/>
                      </a:pPr>
                      <a:r>
                        <a:rPr lang="en-US" sz="800" b="1" dirty="0">
                          <a:solidFill>
                            <a:schemeClr val="bg1"/>
                          </a:solidFill>
                          <a:latin typeface="Roboto" panose="02000000000000000000" pitchFamily="2" charset="0"/>
                          <a:ea typeface="Roboto" panose="02000000000000000000" pitchFamily="2" charset="0"/>
                        </a:rPr>
                        <a:t>Michael Collins </a:t>
                      </a:r>
                      <a:r>
                        <a:rPr lang="en-US" sz="800" dirty="0">
                          <a:solidFill>
                            <a:schemeClr val="bg1"/>
                          </a:solidFill>
                          <a:latin typeface="Roboto" panose="02000000000000000000" pitchFamily="2" charset="0"/>
                          <a:ea typeface="Roboto" panose="02000000000000000000" pitchFamily="2" charset="0"/>
                        </a:rPr>
                        <a:t>was an American man who lived some time after Sacagawea had died. He always wanted to be a pilot and became an Air Force test pilot</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Sacagawea joined the </a:t>
                      </a:r>
                      <a:r>
                        <a:rPr lang="en-US" sz="800" b="1" dirty="0">
                          <a:solidFill>
                            <a:schemeClr val="bg1"/>
                          </a:solidFill>
                          <a:latin typeface="Roboto" panose="02000000000000000000" pitchFamily="2" charset="0"/>
                          <a:ea typeface="Roboto" panose="02000000000000000000" pitchFamily="2" charset="0"/>
                        </a:rPr>
                        <a:t>Lewis &amp; Clark expedition </a:t>
                      </a:r>
                      <a:r>
                        <a:rPr lang="en-US" sz="800" dirty="0">
                          <a:solidFill>
                            <a:schemeClr val="bg1"/>
                          </a:solidFill>
                          <a:latin typeface="Roboto" panose="02000000000000000000" pitchFamily="2" charset="0"/>
                          <a:ea typeface="Roboto" panose="02000000000000000000" pitchFamily="2" charset="0"/>
                        </a:rPr>
                        <a:t>to explore and make maps of North America</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Michael Collins joined </a:t>
                      </a:r>
                      <a:r>
                        <a:rPr lang="en-US" sz="800" b="1" dirty="0">
                          <a:solidFill>
                            <a:schemeClr val="bg1"/>
                          </a:solidFill>
                          <a:latin typeface="Roboto" panose="02000000000000000000" pitchFamily="2" charset="0"/>
                          <a:ea typeface="Roboto" panose="02000000000000000000" pitchFamily="2" charset="0"/>
                        </a:rPr>
                        <a:t>Apollo 11,</a:t>
                      </a:r>
                      <a:r>
                        <a:rPr lang="en-US" sz="800" dirty="0">
                          <a:solidFill>
                            <a:schemeClr val="bg1"/>
                          </a:solidFill>
                          <a:latin typeface="Roboto" panose="02000000000000000000" pitchFamily="2" charset="0"/>
                          <a:ea typeface="Roboto" panose="02000000000000000000" pitchFamily="2" charset="0"/>
                        </a:rPr>
                        <a:t> a mission to the Moon to try and win the Space Race</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Sacagawea made many contributions to her expedition, including translating the Shoshone language and finding food</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Michael Collins piloted the </a:t>
                      </a:r>
                      <a:r>
                        <a:rPr lang="en-US" sz="800" b="1" dirty="0">
                          <a:solidFill>
                            <a:schemeClr val="bg1"/>
                          </a:solidFill>
                          <a:latin typeface="Roboto" panose="02000000000000000000" pitchFamily="2" charset="0"/>
                          <a:ea typeface="Roboto" panose="02000000000000000000" pitchFamily="2" charset="0"/>
                        </a:rPr>
                        <a:t>Colombia</a:t>
                      </a:r>
                      <a:r>
                        <a:rPr lang="en-US" sz="800" dirty="0">
                          <a:solidFill>
                            <a:schemeClr val="bg1"/>
                          </a:solidFill>
                          <a:latin typeface="Roboto" panose="02000000000000000000" pitchFamily="2" charset="0"/>
                          <a:ea typeface="Roboto" panose="02000000000000000000" pitchFamily="2" charset="0"/>
                        </a:rPr>
                        <a:t> and made sure that the other astronauts in the </a:t>
                      </a:r>
                      <a:r>
                        <a:rPr lang="en-US" sz="800" b="1" dirty="0">
                          <a:solidFill>
                            <a:schemeClr val="bg1"/>
                          </a:solidFill>
                          <a:latin typeface="Roboto" panose="02000000000000000000" pitchFamily="2" charset="0"/>
                          <a:ea typeface="Roboto" panose="02000000000000000000" pitchFamily="2" charset="0"/>
                        </a:rPr>
                        <a:t>Eagle</a:t>
                      </a:r>
                      <a:r>
                        <a:rPr lang="en-US" sz="800" dirty="0">
                          <a:solidFill>
                            <a:schemeClr val="bg1"/>
                          </a:solidFill>
                          <a:latin typeface="Roboto" panose="02000000000000000000" pitchFamily="2" charset="0"/>
                          <a:ea typeface="Roboto" panose="02000000000000000000" pitchFamily="2" charset="0"/>
                        </a:rPr>
                        <a:t> returned to Earth safely</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Sacagawea was not celebrated at the time of the expedition but has been celebrated since</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Michael Collins was widely praised at the time of the expedition, but many people forget that he was on Apollo 11 today!</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The experience of Native Americans and other indigenous peoples across the world during </a:t>
                      </a:r>
                      <a:r>
                        <a:rPr lang="en-US" sz="800" dirty="0" err="1">
                          <a:solidFill>
                            <a:schemeClr val="bg1"/>
                          </a:solidFill>
                          <a:latin typeface="Roboto" panose="02000000000000000000" pitchFamily="2" charset="0"/>
                          <a:ea typeface="Roboto" panose="02000000000000000000" pitchFamily="2" charset="0"/>
                        </a:rPr>
                        <a:t>colonisation</a:t>
                      </a:r>
                      <a:r>
                        <a:rPr lang="en-US" sz="800" dirty="0">
                          <a:solidFill>
                            <a:schemeClr val="bg1"/>
                          </a:solidFill>
                          <a:latin typeface="Roboto" panose="02000000000000000000" pitchFamily="2" charset="0"/>
                          <a:ea typeface="Roboto" panose="02000000000000000000" pitchFamily="2" charset="0"/>
                        </a:rPr>
                        <a:t> (Y5/6 America)</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Disciplinary and 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Similarity &amp; difference:</a:t>
                      </a:r>
                      <a:r>
                        <a:rPr lang="en-US" sz="800" b="0" dirty="0">
                          <a:solidFill>
                            <a:schemeClr val="bg1"/>
                          </a:solidFill>
                          <a:latin typeface="Roboto" panose="02000000000000000000" pitchFamily="2" charset="0"/>
                          <a:ea typeface="Roboto" panose="02000000000000000000" pitchFamily="2" charset="0"/>
                        </a:rPr>
                        <a:t> Historians study the way things were different in the past. (Y1/2)</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Chronology</a:t>
                      </a:r>
                      <a:r>
                        <a:rPr lang="en-US" sz="800" b="0" dirty="0">
                          <a:solidFill>
                            <a:schemeClr val="bg1"/>
                          </a:solidFill>
                          <a:latin typeface="Roboto" panose="02000000000000000000" pitchFamily="2" charset="0"/>
                          <a:ea typeface="Roboto" panose="02000000000000000000" pitchFamily="2" charset="0"/>
                        </a:rPr>
                        <a:t>: Decide whether a source shows life in a more or less recent time than another (Y1 Sum)</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Historical significance</a:t>
                      </a:r>
                      <a:r>
                        <a:rPr lang="en-US" sz="800" b="0" dirty="0">
                          <a:solidFill>
                            <a:schemeClr val="bg1"/>
                          </a:solidFill>
                          <a:latin typeface="Roboto" panose="02000000000000000000" pitchFamily="2" charset="0"/>
                          <a:ea typeface="Roboto" panose="02000000000000000000" pitchFamily="2" charset="0"/>
                        </a:rPr>
                        <a:t>: Historians choose to study people or events from the past  because they were important to people at the time and/or are remembered today (Y2 Spr)</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Science:</a:t>
                      </a:r>
                      <a:r>
                        <a:rPr lang="en-US" sz="800" b="0" dirty="0">
                          <a:solidFill>
                            <a:schemeClr val="bg1"/>
                          </a:solidFill>
                          <a:latin typeface="Roboto" panose="02000000000000000000" pitchFamily="2" charset="0"/>
                          <a:ea typeface="Roboto" panose="02000000000000000000" pitchFamily="2" charset="0"/>
                        </a:rPr>
                        <a:t> Use a Venn diagram to classify items into two or three sets based on properties (Y1 Sum)</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Geography: </a:t>
                      </a:r>
                      <a:r>
                        <a:rPr lang="en-US" sz="800" b="0" dirty="0">
                          <a:solidFill>
                            <a:schemeClr val="bg1"/>
                          </a:solidFill>
                          <a:latin typeface="Roboto" panose="02000000000000000000" pitchFamily="2" charset="0"/>
                          <a:ea typeface="Roboto" panose="02000000000000000000" pitchFamily="2" charset="0"/>
                        </a:rPr>
                        <a:t>A map is a drawing of a place from above (EYFS)</a:t>
                      </a:r>
                      <a:endParaRPr lang="en-US" sz="800" b="1" dirty="0">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Similarity &amp; difference</a:t>
                      </a:r>
                      <a:r>
                        <a:rPr lang="en-US" sz="800" b="0" dirty="0">
                          <a:solidFill>
                            <a:schemeClr val="bg1"/>
                          </a:solidFill>
                          <a:latin typeface="Roboto" panose="02000000000000000000" pitchFamily="2" charset="0"/>
                          <a:ea typeface="Roboto" panose="02000000000000000000" pitchFamily="2" charset="0"/>
                        </a:rPr>
                        <a:t>: Similarities and differences exist between two individuals who lived in the past</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Similarity &amp; difference</a:t>
                      </a:r>
                      <a:r>
                        <a:rPr lang="en-US" sz="800" b="0" dirty="0">
                          <a:solidFill>
                            <a:schemeClr val="bg1"/>
                          </a:solidFill>
                          <a:latin typeface="Roboto" panose="02000000000000000000" pitchFamily="2" charset="0"/>
                          <a:ea typeface="Roboto" panose="02000000000000000000" pitchFamily="2" charset="0"/>
                        </a:rPr>
                        <a:t>: Historians sometimes group people together to make explanations easier, but every individual in the past had similar and different experiences (Y3/4 Ancient Greece)</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spcAft>
                          <a:spcPts val="200"/>
                        </a:spcAft>
                        <a:buFont typeface="Arial" panose="020B0604020202020204" pitchFamily="34" charset="0"/>
                        <a:buChar char="•"/>
                      </a:pPr>
                      <a:r>
                        <a:rPr lang="en-US" sz="800" b="1" dirty="0">
                          <a:solidFill>
                            <a:schemeClr val="bg1"/>
                          </a:solidFill>
                          <a:latin typeface="Roboto" panose="02000000000000000000" pitchFamily="2" charset="0"/>
                          <a:ea typeface="Roboto" panose="02000000000000000000" pitchFamily="2" charset="0"/>
                        </a:rPr>
                        <a:t>Community &amp; family: </a:t>
                      </a:r>
                      <a:r>
                        <a:rPr lang="en-US" sz="800" b="0" dirty="0">
                          <a:solidFill>
                            <a:schemeClr val="bg1"/>
                          </a:solidFill>
                          <a:latin typeface="Roboto" panose="02000000000000000000" pitchFamily="2" charset="0"/>
                          <a:ea typeface="Roboto" panose="02000000000000000000" pitchFamily="2" charset="0"/>
                        </a:rPr>
                        <a:t>My local community was different for families at different times in history (Y1/2 M)</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a:solidFill>
                            <a:schemeClr val="bg1"/>
                          </a:solidFill>
                          <a:latin typeface="Roboto" panose="02000000000000000000" pitchFamily="2" charset="0"/>
                          <a:ea typeface="Roboto" panose="02000000000000000000" pitchFamily="2" charset="0"/>
                        </a:rPr>
                        <a:t>Community &amp; family: </a:t>
                      </a:r>
                      <a:r>
                        <a:rPr lang="en-US" sz="800" b="0">
                          <a:solidFill>
                            <a:schemeClr val="bg1"/>
                          </a:solidFill>
                          <a:latin typeface="Roboto" panose="02000000000000000000" pitchFamily="2" charset="0"/>
                          <a:ea typeface="Roboto" panose="02000000000000000000" pitchFamily="2" charset="0"/>
                        </a:rPr>
                        <a:t>People in history lived in communities that look different to ours today</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1">
                          <a:solidFill>
                            <a:schemeClr val="bg1"/>
                          </a:solidFill>
                          <a:effectLst/>
                          <a:latin typeface="Roboto" panose="02000000000000000000" pitchFamily="2" charset="0"/>
                          <a:ea typeface="Roboto" panose="02000000000000000000" pitchFamily="2" charset="0"/>
                          <a:cs typeface="Times New Roman" panose="02020603050405020304" pitchFamily="18" charset="0"/>
                        </a:rPr>
                        <a:t>Quest for knowledge: </a:t>
                      </a: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Sometimes it was the contributions of important individuals that were important in advancing our knowledge</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Community &amp; family: </a:t>
                      </a:r>
                      <a:r>
                        <a:rPr lang="en-GB"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In communities in the past, different people often had very defined roles. In the earliest communities, families had to be self-sufficient, and did everything (hunt, cook, clean, build, heal) themselves (Y3/4 Prehistoric Britain)</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Quest for knowledge: </a:t>
                      </a:r>
                      <a:r>
                        <a:rPr lang="en-US"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People in the past had different knowledge or beliefs to us; this does not mean that they are more ‘stupid’ than people today</a:t>
                      </a:r>
                      <a:r>
                        <a:rPr lang="en-GB" sz="80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 </a:t>
                      </a:r>
                      <a:r>
                        <a:rPr lang="en-GB"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(Y3/4 Prehistoric Britain)</a:t>
                      </a:r>
                      <a:endParaRPr lang="en-US"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13889383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Content Placeholder 4">
            <a:extLst>
              <a:ext uri="{FF2B5EF4-FFF2-40B4-BE49-F238E27FC236}">
                <a16:creationId xmlns:a16="http://schemas.microsoft.com/office/drawing/2014/main" id="{D11994A5-BB85-4399-9DCA-C18932D334AE}"/>
              </a:ext>
            </a:extLst>
          </p:cNvPr>
          <p:cNvGraphicFramePr>
            <a:graphicFrameLocks/>
          </p:cNvGraphicFramePr>
          <p:nvPr>
            <p:extLst>
              <p:ext uri="{D42A27DB-BD31-4B8C-83A1-F6EECF244321}">
                <p14:modId xmlns:p14="http://schemas.microsoft.com/office/powerpoint/2010/main" val="780646885"/>
              </p:ext>
            </p:extLst>
          </p:nvPr>
        </p:nvGraphicFramePr>
        <p:xfrm>
          <a:off x="225368" y="1184700"/>
          <a:ext cx="9187045" cy="5109693"/>
        </p:xfrm>
        <a:graphic>
          <a:graphicData uri="http://schemas.openxmlformats.org/drawingml/2006/table">
            <a:tbl>
              <a:tblPr firstRow="1" firstCol="1" bandRow="1"/>
              <a:tblGrid>
                <a:gridCol w="420507">
                  <a:extLst>
                    <a:ext uri="{9D8B030D-6E8A-4147-A177-3AD203B41FA5}">
                      <a16:colId xmlns:a16="http://schemas.microsoft.com/office/drawing/2014/main" val="20000"/>
                    </a:ext>
                  </a:extLst>
                </a:gridCol>
                <a:gridCol w="1583253">
                  <a:extLst>
                    <a:ext uri="{9D8B030D-6E8A-4147-A177-3AD203B41FA5}">
                      <a16:colId xmlns:a16="http://schemas.microsoft.com/office/drawing/2014/main" val="2580161655"/>
                    </a:ext>
                  </a:extLst>
                </a:gridCol>
                <a:gridCol w="1436657">
                  <a:extLst>
                    <a:ext uri="{9D8B030D-6E8A-4147-A177-3AD203B41FA5}">
                      <a16:colId xmlns:a16="http://schemas.microsoft.com/office/drawing/2014/main" val="1810927806"/>
                    </a:ext>
                  </a:extLst>
                </a:gridCol>
                <a:gridCol w="1368335">
                  <a:extLst>
                    <a:ext uri="{9D8B030D-6E8A-4147-A177-3AD203B41FA5}">
                      <a16:colId xmlns:a16="http://schemas.microsoft.com/office/drawing/2014/main" val="1134524090"/>
                    </a:ext>
                  </a:extLst>
                </a:gridCol>
                <a:gridCol w="1504979">
                  <a:extLst>
                    <a:ext uri="{9D8B030D-6E8A-4147-A177-3AD203B41FA5}">
                      <a16:colId xmlns:a16="http://schemas.microsoft.com/office/drawing/2014/main" val="1512062341"/>
                    </a:ext>
                  </a:extLst>
                </a:gridCol>
                <a:gridCol w="1436657">
                  <a:extLst>
                    <a:ext uri="{9D8B030D-6E8A-4147-A177-3AD203B41FA5}">
                      <a16:colId xmlns:a16="http://schemas.microsoft.com/office/drawing/2014/main" val="3371073341"/>
                    </a:ext>
                  </a:extLst>
                </a:gridCol>
                <a:gridCol w="1436657">
                  <a:extLst>
                    <a:ext uri="{9D8B030D-6E8A-4147-A177-3AD203B41FA5}">
                      <a16:colId xmlns:a16="http://schemas.microsoft.com/office/drawing/2014/main" val="2455864302"/>
                    </a:ext>
                  </a:extLst>
                </a:gridCol>
              </a:tblGrid>
              <a:tr h="289648">
                <a:tc rowSpan="2">
                  <a:txBody>
                    <a:bodyPr/>
                    <a:lstStyle/>
                    <a:p>
                      <a:pPr algn="ctr">
                        <a:lnSpc>
                          <a:spcPct val="115000"/>
                        </a:lnSpc>
                        <a:spcAft>
                          <a:spcPts val="1000"/>
                        </a:spcAft>
                      </a:pPr>
                      <a:r>
                        <a:rPr lang="en-GB"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rPr>
                        <a:t> </a:t>
                      </a:r>
                    </a:p>
                  </a:txBody>
                  <a:tcPr marL="59120" marR="59120" marT="0" marB="0">
                    <a:lnL>
                      <a:noFill/>
                    </a:lnL>
                    <a:lnR w="12700"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noFill/>
                  </a:tcPr>
                </a:tc>
                <a:tc gridSpan="5">
                  <a:txBody>
                    <a:bodyPr/>
                    <a:lstStyle/>
                    <a:p>
                      <a:pPr algn="ctr">
                        <a:lnSpc>
                          <a:spcPct val="115000"/>
                        </a:lnSpc>
                        <a:spcAft>
                          <a:spcPts val="1000"/>
                        </a:spcAft>
                      </a:pPr>
                      <a:r>
                        <a:rPr lang="en-US" sz="1200" b="1">
                          <a:solidFill>
                            <a:srgbClr val="48355B"/>
                          </a:solidFill>
                          <a:effectLst/>
                          <a:latin typeface="United Curriculum" pitchFamily="2" charset="0"/>
                          <a:ea typeface="Calibri" panose="020F0502020204030204" pitchFamily="34" charset="0"/>
                          <a:cs typeface="Times New Roman" panose="02020603050405020304" pitchFamily="18" charset="0"/>
                        </a:rPr>
                        <a:t>Disciplinary knowledge</a:t>
                      </a:r>
                      <a:endParaRPr lang="en-GB" sz="1200" b="1">
                        <a:solidFill>
                          <a:srgbClr val="48355B"/>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lnSpc>
                          <a:spcPct val="115000"/>
                        </a:lnSpc>
                        <a:spcAft>
                          <a:spcPts val="1000"/>
                        </a:spcAft>
                      </a:pPr>
                      <a:endParaRPr lang="en-GB" sz="1000" b="1">
                        <a:solidFill>
                          <a:schemeClr val="bg1"/>
                        </a:solidFill>
                        <a:effectLst/>
                        <a:latin typeface="ABeeZee" panose="02000000000000000000"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lnSpc>
                          <a:spcPct val="115000"/>
                        </a:lnSpc>
                        <a:spcAft>
                          <a:spcPts val="1000"/>
                        </a:spcAft>
                      </a:pPr>
                      <a:endParaRPr lang="en-GB" sz="1000" b="1">
                        <a:solidFill>
                          <a:schemeClr val="bg1"/>
                        </a:solidFill>
                        <a:effectLst/>
                        <a:latin typeface="ABeeZee" panose="02000000000000000000"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lnSpc>
                          <a:spcPct val="115000"/>
                        </a:lnSpc>
                        <a:spcAft>
                          <a:spcPts val="1000"/>
                        </a:spcAft>
                      </a:pPr>
                      <a:endParaRPr lang="en-GB" sz="1000" b="1">
                        <a:solidFill>
                          <a:schemeClr val="bg1"/>
                        </a:solidFill>
                        <a:effectLst/>
                        <a:latin typeface="ABeeZee" panose="02000000000000000000"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lnSpc>
                          <a:spcPct val="115000"/>
                        </a:lnSpc>
                        <a:spcAft>
                          <a:spcPts val="1000"/>
                        </a:spcAft>
                      </a:pPr>
                      <a:endParaRPr lang="en-GB" sz="1000" b="1">
                        <a:solidFill>
                          <a:schemeClr val="bg1"/>
                        </a:solidFill>
                        <a:effectLst/>
                        <a:latin typeface="ABeeZee" panose="02000000000000000000"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ctr">
                        <a:lnSpc>
                          <a:spcPct val="115000"/>
                        </a:lnSpc>
                        <a:spcAft>
                          <a:spcPts val="1000"/>
                        </a:spcAft>
                      </a:pPr>
                      <a:r>
                        <a:rPr lang="en-US" sz="1200" b="1">
                          <a:solidFill>
                            <a:srgbClr val="48355B"/>
                          </a:solidFill>
                          <a:effectLst/>
                          <a:latin typeface="United Curriculum" pitchFamily="2" charset="0"/>
                          <a:ea typeface="Calibri" panose="020F0502020204030204" pitchFamily="34" charset="0"/>
                          <a:cs typeface="Times New Roman" panose="02020603050405020304" pitchFamily="18" charset="0"/>
                        </a:rPr>
                        <a:t>Procedural knowledge</a:t>
                      </a:r>
                      <a:endParaRPr lang="en-GB" sz="1200" b="1">
                        <a:solidFill>
                          <a:srgbClr val="48355B"/>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639925995"/>
                  </a:ext>
                </a:extLst>
              </a:tr>
              <a:tr h="680757">
                <a:tc vMerge="1">
                  <a:txBody>
                    <a:bodyPr/>
                    <a:lstStyle/>
                    <a:p>
                      <a:pPr algn="ctr">
                        <a:lnSpc>
                          <a:spcPct val="115000"/>
                        </a:lnSpc>
                        <a:spcAft>
                          <a:spcPts val="1000"/>
                        </a:spcAft>
                      </a:pPr>
                      <a:endParaRPr lang="en-GB"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20" marR="59120" marT="0" marB="0">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1000"/>
                        </a:spcAft>
                        <a:buClrTx/>
                        <a:buSzTx/>
                        <a:buFontTx/>
                        <a:buNone/>
                        <a:tabLst/>
                        <a:defRPr/>
                      </a:pPr>
                      <a:r>
                        <a:rPr lang="en-US" sz="1000" b="0">
                          <a:solidFill>
                            <a:schemeClr val="bg1"/>
                          </a:solidFill>
                          <a:effectLst/>
                          <a:latin typeface="United Curriculum" pitchFamily="2" charset="0"/>
                          <a:ea typeface="Calibri" panose="020F0502020204030204" pitchFamily="34" charset="0"/>
                          <a:cs typeface="Times New Roman" panose="02020603050405020304" pitchFamily="18" charset="0"/>
                        </a:rPr>
                        <a:t>Historical Cause and Consequence</a:t>
                      </a:r>
                      <a:endParaRPr lang="en-GB" sz="1000" b="0">
                        <a:solidFill>
                          <a:schemeClr val="bg1"/>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marL="0" marR="0" lvl="0" indent="0" algn="ctr" defTabSz="914400" rtl="0" eaLnBrk="1" fontAlgn="auto" latinLnBrk="0" hangingPunct="1">
                        <a:lnSpc>
                          <a:spcPct val="115000"/>
                        </a:lnSpc>
                        <a:spcBef>
                          <a:spcPts val="0"/>
                        </a:spcBef>
                        <a:spcAft>
                          <a:spcPts val="1000"/>
                        </a:spcAft>
                        <a:buClrTx/>
                        <a:buSzTx/>
                        <a:buFontTx/>
                        <a:buNone/>
                        <a:tabLst/>
                        <a:defRPr/>
                      </a:pPr>
                      <a:r>
                        <a:rPr lang="en-US" sz="1000" b="0">
                          <a:solidFill>
                            <a:schemeClr val="bg1"/>
                          </a:solidFill>
                          <a:effectLst/>
                          <a:latin typeface="United Curriculum" pitchFamily="2" charset="0"/>
                          <a:ea typeface="Calibri" panose="020F0502020204030204" pitchFamily="34" charset="0"/>
                          <a:cs typeface="Times New Roman" panose="02020603050405020304" pitchFamily="18" charset="0"/>
                        </a:rPr>
                        <a:t>Historical Significance</a:t>
                      </a:r>
                      <a:endParaRPr lang="en-GB" sz="1000" b="0">
                        <a:solidFill>
                          <a:schemeClr val="bg1"/>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ctr">
                        <a:lnSpc>
                          <a:spcPct val="115000"/>
                        </a:lnSpc>
                        <a:spcAft>
                          <a:spcPts val="1000"/>
                        </a:spcAft>
                      </a:pPr>
                      <a:r>
                        <a:rPr lang="en-US" sz="1000" b="0">
                          <a:solidFill>
                            <a:schemeClr val="bg1"/>
                          </a:solidFill>
                          <a:effectLst/>
                          <a:latin typeface="United Curriculum" pitchFamily="2" charset="0"/>
                          <a:ea typeface="Calibri" panose="020F0502020204030204" pitchFamily="34" charset="0"/>
                          <a:cs typeface="Times New Roman" panose="02020603050405020304" pitchFamily="18" charset="0"/>
                        </a:rPr>
                        <a:t>Historical Change &amp; Continuity</a:t>
                      </a:r>
                      <a:endParaRPr lang="en-GB" sz="1000" b="0">
                        <a:solidFill>
                          <a:schemeClr val="bg1"/>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ctr">
                        <a:lnSpc>
                          <a:spcPct val="115000"/>
                        </a:lnSpc>
                        <a:spcAft>
                          <a:spcPts val="1000"/>
                        </a:spcAft>
                      </a:pPr>
                      <a:r>
                        <a:rPr lang="en-US" sz="1000" b="0">
                          <a:solidFill>
                            <a:schemeClr val="bg1"/>
                          </a:solidFill>
                          <a:effectLst/>
                          <a:latin typeface="United Curriculum" pitchFamily="2" charset="0"/>
                          <a:ea typeface="Calibri" panose="020F0502020204030204" pitchFamily="34" charset="0"/>
                          <a:cs typeface="Times New Roman" panose="02020603050405020304" pitchFamily="18" charset="0"/>
                        </a:rPr>
                        <a:t>Historical Similarity &amp; Difference</a:t>
                      </a:r>
                      <a:endParaRPr lang="en-GB" sz="1000" b="0">
                        <a:solidFill>
                          <a:schemeClr val="bg1"/>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ctr">
                        <a:lnSpc>
                          <a:spcPct val="115000"/>
                        </a:lnSpc>
                        <a:spcAft>
                          <a:spcPts val="1000"/>
                        </a:spcAft>
                      </a:pPr>
                      <a:r>
                        <a:rPr lang="en-US" sz="1000" b="0">
                          <a:solidFill>
                            <a:schemeClr val="bg1"/>
                          </a:solidFill>
                          <a:effectLst/>
                          <a:latin typeface="United Curriculum" pitchFamily="2" charset="0"/>
                          <a:ea typeface="Calibri" panose="020F0502020204030204" pitchFamily="34" charset="0"/>
                          <a:cs typeface="Times New Roman" panose="02020603050405020304" pitchFamily="18" charset="0"/>
                        </a:rPr>
                        <a:t>Historical Evidence</a:t>
                      </a:r>
                      <a:endParaRPr lang="en-GB" sz="1000" b="0">
                        <a:solidFill>
                          <a:schemeClr val="bg1"/>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ctr">
                        <a:lnSpc>
                          <a:spcPct val="115000"/>
                        </a:lnSpc>
                        <a:spcAft>
                          <a:spcPts val="1000"/>
                        </a:spcAft>
                      </a:pPr>
                      <a:r>
                        <a:rPr lang="en-GB" sz="1000" b="0">
                          <a:solidFill>
                            <a:schemeClr val="bg1"/>
                          </a:solidFill>
                          <a:effectLst/>
                          <a:latin typeface="United Curriculum" pitchFamily="2" charset="0"/>
                          <a:ea typeface="Calibri" panose="020F0502020204030204" pitchFamily="34" charset="0"/>
                          <a:cs typeface="Times New Roman" panose="02020603050405020304" pitchFamily="18" charset="0"/>
                        </a:rPr>
                        <a:t>Chronology</a:t>
                      </a:r>
                    </a:p>
                  </a:txBody>
                  <a:tcPr marL="59120" marR="5912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1215354">
                <a:tc>
                  <a:txBody>
                    <a:bodyPr/>
                    <a:lstStyle/>
                    <a:p>
                      <a:pPr algn="ctr">
                        <a:lnSpc>
                          <a:spcPct val="115000"/>
                        </a:lnSpc>
                        <a:spcAft>
                          <a:spcPts val="1000"/>
                        </a:spcAft>
                      </a:pPr>
                      <a:r>
                        <a:rPr lang="en-GB" sz="1000" b="1" dirty="0">
                          <a:solidFill>
                            <a:schemeClr val="bg1"/>
                          </a:solidFill>
                          <a:effectLst/>
                          <a:latin typeface="United Curriculum" pitchFamily="2" charset="0"/>
                          <a:ea typeface="Calibri" panose="020F0502020204030204" pitchFamily="34" charset="0"/>
                          <a:cs typeface="Times New Roman" panose="02020603050405020304" pitchFamily="18" charset="0"/>
                        </a:rPr>
                        <a:t>EYFS</a:t>
                      </a: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72000" marR="0" lvl="0" indent="-72000" algn="l" defTabSz="914400" rtl="0" eaLnBrk="1" fontAlgn="auto" latinLnBrk="0" hangingPunct="1">
                        <a:lnSpc>
                          <a:spcPts val="800"/>
                        </a:lnSpc>
                        <a:spcBef>
                          <a:spcPts val="0"/>
                        </a:spcBef>
                        <a:spcAft>
                          <a:spcPts val="200"/>
                        </a:spcAft>
                        <a:buClrTx/>
                        <a:buSzTx/>
                        <a:buFont typeface="Arial" panose="020B0604020202020204" pitchFamily="34" charset="0"/>
                        <a:buChar char="•"/>
                        <a:tabLst/>
                        <a:defRP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My actions can make something happen (e.g. pull a chair) (N3-4)</a:t>
                      </a:r>
                    </a:p>
                    <a:p>
                      <a:pPr marL="72000" indent="-72000" algn="l">
                        <a:lnSpc>
                          <a:spcPts val="800"/>
                        </a:lnSpc>
                        <a:spcAft>
                          <a:spcPts val="200"/>
                        </a:spcAft>
                        <a:buFont typeface="Arial" panose="020B0604020202020204" pitchFamily="34" charset="0"/>
                        <a:buChar char="•"/>
                      </a:pPr>
                      <a:endPar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ts val="800"/>
                        </a:lnSpc>
                        <a:spcAft>
                          <a:spcPts val="200"/>
                        </a:spcAft>
                        <a:buFont typeface="Arial" panose="020B0604020202020204" pitchFamily="34" charset="0"/>
                        <a:buChar char="•"/>
                      </a:pPr>
                      <a:endPar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ts val="800"/>
                        </a:lnSpc>
                        <a:spcAft>
                          <a:spcPts val="200"/>
                        </a:spcAft>
                        <a:buFont typeface="Arial" panose="020B0604020202020204" pitchFamily="34" charset="0"/>
                        <a:buChar char="•"/>
                      </a:pPr>
                      <a:r>
                        <a:rPr lang="en-GB"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Over time, some things about me/the place where I live stay the same and some things change (Rec)</a:t>
                      </a:r>
                    </a:p>
                    <a:p>
                      <a:pPr marL="72000" marR="0" lvl="0" indent="-72000" algn="l" defTabSz="914400" rtl="0" eaLnBrk="1" fontAlgn="auto" latinLnBrk="0" hangingPunct="1">
                        <a:lnSpc>
                          <a:spcPts val="800"/>
                        </a:lnSpc>
                        <a:spcBef>
                          <a:spcPts val="0"/>
                        </a:spcBef>
                        <a:spcAft>
                          <a:spcPts val="200"/>
                        </a:spcAft>
                        <a:buClrTx/>
                        <a:buSzTx/>
                        <a:buFont typeface="Arial" panose="020B0604020202020204" pitchFamily="34" charset="0"/>
                        <a:buChar char="•"/>
                        <a:tabLst/>
                        <a:defRPr/>
                      </a:pPr>
                      <a:r>
                        <a:rPr lang="en-US"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Historians can describe changes that have happened over time</a:t>
                      </a:r>
                      <a:r>
                        <a:rPr lang="en-GB"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 (Rec)</a:t>
                      </a:r>
                    </a:p>
                    <a:p>
                      <a:pPr marL="72000" marR="0" lvl="0" indent="-72000" algn="l" defTabSz="914400" rtl="0" eaLnBrk="1" fontAlgn="auto" latinLnBrk="0" hangingPunct="1">
                        <a:lnSpc>
                          <a:spcPts val="800"/>
                        </a:lnSpc>
                        <a:spcBef>
                          <a:spcPts val="0"/>
                        </a:spcBef>
                        <a:spcAft>
                          <a:spcPts val="200"/>
                        </a:spcAft>
                        <a:buClrTx/>
                        <a:buSzTx/>
                        <a:buFont typeface="Arial" panose="020B0604020202020204" pitchFamily="34" charset="0"/>
                        <a:buChar char="•"/>
                        <a:tabLst/>
                        <a:defRPr/>
                      </a:pPr>
                      <a:r>
                        <a:rPr lang="en-US" sz="800" b="0" dirty="0">
                          <a:solidFill>
                            <a:schemeClr val="bg1"/>
                          </a:solidFill>
                          <a:latin typeface="Roboto" panose="02000000000000000000" pitchFamily="2" charset="0"/>
                          <a:ea typeface="Roboto" panose="02000000000000000000" pitchFamily="2" charset="0"/>
                        </a:rPr>
                        <a:t>Over time, some things about a place change and some things stay the same (Rec)</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indent="0" algn="l">
                        <a:lnSpc>
                          <a:spcPts val="800"/>
                        </a:lnSpc>
                        <a:spcAft>
                          <a:spcPts val="200"/>
                        </a:spcAft>
                        <a:buFont typeface="Arial" panose="020B0604020202020204" pitchFamily="34" charset="0"/>
                        <a:buNone/>
                      </a:pPr>
                      <a:endPar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ts val="800"/>
                        </a:lnSpc>
                        <a:spcAft>
                          <a:spcPts val="200"/>
                        </a:spcAft>
                        <a:buFont typeface="Arial" panose="020B0604020202020204" pitchFamily="34" charset="0"/>
                        <a:buChar char="•"/>
                      </a:pPr>
                      <a:r>
                        <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We can look at photographs and images to see how life was different in the past (Rec)</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a:txBody>
                    <a:bodyPr/>
                    <a:lstStyle/>
                    <a:p>
                      <a:pPr marL="72000" indent="-72000" algn="l">
                        <a:lnSpc>
                          <a:spcPts val="800"/>
                        </a:lnSpc>
                        <a:spcAft>
                          <a:spcPts val="200"/>
                        </a:spcAft>
                        <a:buFont typeface="Arial" panose="020B0604020202020204" pitchFamily="34" charset="0"/>
                        <a:buChar cha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Give my age as a number of years (N3-4)</a:t>
                      </a:r>
                    </a:p>
                    <a:p>
                      <a:pPr marL="72000" marR="0" lvl="0" indent="-72000" algn="l" defTabSz="914400" rtl="0" eaLnBrk="1" fontAlgn="auto" latinLnBrk="0" hangingPunct="1">
                        <a:lnSpc>
                          <a:spcPts val="800"/>
                        </a:lnSpc>
                        <a:spcBef>
                          <a:spcPts val="0"/>
                        </a:spcBef>
                        <a:spcAft>
                          <a:spcPts val="200"/>
                        </a:spcAft>
                        <a:buClrTx/>
                        <a:buSzTx/>
                        <a:buFont typeface="Arial" panose="020B0604020202020204" pitchFamily="34" charset="0"/>
                        <a:buChar char="•"/>
                        <a:tabLst/>
                        <a:defRPr/>
                      </a:pPr>
                      <a:r>
                        <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Use vocabulary like now, then, before, after, a long time ago</a:t>
                      </a: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 (Rec)</a:t>
                      </a:r>
                      <a:endPar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634656086"/>
                  </a:ext>
                </a:extLst>
              </a:tr>
              <a:tr h="1930242">
                <a:tc rowSpan="2">
                  <a:txBody>
                    <a:bodyPr/>
                    <a:lstStyle/>
                    <a:p>
                      <a:pPr algn="ctr">
                        <a:lnSpc>
                          <a:spcPct val="115000"/>
                        </a:lnSpc>
                        <a:spcAft>
                          <a:spcPts val="1000"/>
                        </a:spcAft>
                      </a:pPr>
                      <a:r>
                        <a:rPr lang="en-GB" sz="1000" b="1" dirty="0">
                          <a:solidFill>
                            <a:schemeClr val="bg1"/>
                          </a:solidFill>
                          <a:effectLst/>
                          <a:latin typeface="United Curriculum" pitchFamily="2" charset="0"/>
                          <a:ea typeface="Calibri" panose="020F0502020204030204" pitchFamily="34" charset="0"/>
                          <a:cs typeface="Times New Roman" panose="02020603050405020304" pitchFamily="18" charset="0"/>
                        </a:rPr>
                        <a:t>Y1/</a:t>
                      </a:r>
                      <a:r>
                        <a:rPr lang="en-GB" sz="1000" b="1" dirty="0">
                          <a:solidFill>
                            <a:schemeClr val="bg1"/>
                          </a:solidFill>
                          <a:effectLst/>
                          <a:latin typeface="United Curriculum" pitchFamily="2" charset="0"/>
                          <a:cs typeface="Times New Roman" panose="02020603050405020304" pitchFamily="18" charset="0"/>
                        </a:rPr>
                        <a:t>2</a:t>
                      </a: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72000" marR="0" lvl="0" indent="-72000" algn="l" defTabSz="914400" rtl="0" eaLnBrk="1" fontAlgn="auto" latinLnBrk="0" hangingPunct="1">
                        <a:lnSpc>
                          <a:spcPts val="800"/>
                        </a:lnSpc>
                        <a:spcBef>
                          <a:spcPts val="0"/>
                        </a:spcBef>
                        <a:spcAft>
                          <a:spcPts val="200"/>
                        </a:spcAft>
                        <a:buClrTx/>
                        <a:buSzTx/>
                        <a:buFont typeface="Arial" panose="020B0604020202020204" pitchFamily="34" charset="0"/>
                        <a:buChar char="•"/>
                        <a:tabLst/>
                        <a:defRPr/>
                      </a:pPr>
                      <a:r>
                        <a:rPr lang="en-US"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Things in the past happen because something causes them to happen</a:t>
                      </a:r>
                    </a:p>
                    <a:p>
                      <a:pPr marL="72000" indent="-72000" algn="l">
                        <a:lnSpc>
                          <a:spcPts val="800"/>
                        </a:lnSpc>
                        <a:spcAft>
                          <a:spcPts val="200"/>
                        </a:spcAft>
                        <a:buFont typeface="Arial" panose="020B0604020202020204" pitchFamily="34" charset="0"/>
                        <a:buChar char="•"/>
                      </a:pPr>
                      <a:endParaRPr lang="en-GB"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marR="0" lvl="0" indent="-72000" algn="l" defTabSz="914400" rtl="0" eaLnBrk="1" fontAlgn="auto" latinLnBrk="0" hangingPunct="1">
                        <a:lnSpc>
                          <a:spcPts val="800"/>
                        </a:lnSpc>
                        <a:spcBef>
                          <a:spcPts val="0"/>
                        </a:spcBef>
                        <a:spcAft>
                          <a:spcPts val="200"/>
                        </a:spcAft>
                        <a:buClrTx/>
                        <a:buSzTx/>
                        <a:buFont typeface="Arial" panose="020B0604020202020204" pitchFamily="34" charset="0"/>
                        <a:buChar char="•"/>
                        <a:tabLst/>
                        <a:defRP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Historians choose to study people or events from the past because they resulted in change</a:t>
                      </a:r>
                    </a:p>
                    <a:p>
                      <a:pPr marL="72000" marR="0" lvl="0" indent="-72000" algn="l" defTabSz="914400" rtl="0" eaLnBrk="1" fontAlgn="auto" latinLnBrk="0" hangingPunct="1">
                        <a:lnSpc>
                          <a:spcPts val="800"/>
                        </a:lnSpc>
                        <a:spcBef>
                          <a:spcPts val="0"/>
                        </a:spcBef>
                        <a:spcAft>
                          <a:spcPts val="200"/>
                        </a:spcAft>
                        <a:buClrTx/>
                        <a:buSzTx/>
                        <a:buFont typeface="Arial" panose="020B0604020202020204" pitchFamily="34" charset="0"/>
                        <a:buChar char="•"/>
                        <a:tabLst/>
                        <a:defRPr/>
                      </a:pPr>
                      <a:endPar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ts val="800"/>
                        </a:lnSpc>
                        <a:spcAft>
                          <a:spcPts val="200"/>
                        </a:spcAft>
                        <a:buFont typeface="Arial" panose="020B0604020202020204" pitchFamily="34" charset="0"/>
                        <a:buChar char="•"/>
                      </a:pPr>
                      <a:r>
                        <a:rPr lang="en-GB"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Historians can describe changes that have happened over time</a:t>
                      </a:r>
                    </a:p>
                    <a:p>
                      <a:pPr marL="72000" marR="0" lvl="0" indent="-72000" algn="l" defTabSz="914400" rtl="0" eaLnBrk="1" fontAlgn="auto" latinLnBrk="0" hangingPunct="1">
                        <a:lnSpc>
                          <a:spcPts val="800"/>
                        </a:lnSpc>
                        <a:spcBef>
                          <a:spcPts val="0"/>
                        </a:spcBef>
                        <a:spcAft>
                          <a:spcPts val="200"/>
                        </a:spcAft>
                        <a:buClrTx/>
                        <a:buSzTx/>
                        <a:buFont typeface="Arial" panose="020B0604020202020204" pitchFamily="34" charset="0"/>
                        <a:buChar char="•"/>
                        <a:tabLst/>
                        <a:defRPr/>
                      </a:pPr>
                      <a:r>
                        <a:rPr lang="en-GB"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Some changes happen more quickly than others. The world is changing more quickly in more recent history</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marR="0" lvl="0" indent="-72000" algn="l" defTabSz="914400" rtl="0" eaLnBrk="1" fontAlgn="auto" latinLnBrk="0" hangingPunct="1">
                        <a:lnSpc>
                          <a:spcPts val="800"/>
                        </a:lnSpc>
                        <a:spcBef>
                          <a:spcPts val="0"/>
                        </a:spcBef>
                        <a:spcAft>
                          <a:spcPts val="200"/>
                        </a:spcAft>
                        <a:buClrTx/>
                        <a:buSzTx/>
                        <a:buFont typeface="Arial" panose="020B0604020202020204" pitchFamily="34" charset="0"/>
                        <a:buChar char="•"/>
                        <a:tabLst/>
                        <a:defRPr/>
                      </a:pPr>
                      <a:r>
                        <a:rPr lang="en-US" sz="800" b="0">
                          <a:solidFill>
                            <a:schemeClr val="bg1"/>
                          </a:solidFill>
                          <a:latin typeface="Roboto" panose="02000000000000000000" pitchFamily="2" charset="0"/>
                          <a:ea typeface="Roboto" panose="02000000000000000000" pitchFamily="2" charset="0"/>
                        </a:rPr>
                        <a:t>Historians study the way things were different in the past</a:t>
                      </a:r>
                      <a:endParaRPr lang="en-US" sz="800" b="1">
                        <a:solidFill>
                          <a:schemeClr val="bg1"/>
                        </a:solidFill>
                        <a:latin typeface="Roboto" panose="02000000000000000000" pitchFamily="2" charset="0"/>
                        <a:ea typeface="Roboto" panose="02000000000000000000" pitchFamily="2" charset="0"/>
                      </a:endParaRPr>
                    </a:p>
                    <a:p>
                      <a:pPr marL="72000" indent="-72000" algn="l">
                        <a:lnSpc>
                          <a:spcPts val="800"/>
                        </a:lnSpc>
                        <a:spcAft>
                          <a:spcPts val="200"/>
                        </a:spcAft>
                        <a:buFont typeface="Arial" panose="020B0604020202020204" pitchFamily="34" charset="0"/>
                        <a:buChar char="•"/>
                      </a:pPr>
                      <a:endPar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ts val="800"/>
                        </a:lnSpc>
                        <a:spcAft>
                          <a:spcPts val="200"/>
                        </a:spcAft>
                        <a:buFont typeface="Arial" panose="020B0604020202020204" pitchFamily="34" charset="0"/>
                        <a:buChar cha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History is the study of humans who lived in the past</a:t>
                      </a:r>
                    </a:p>
                    <a:p>
                      <a:pPr marL="72000" indent="-72000" algn="l">
                        <a:lnSpc>
                          <a:spcPts val="800"/>
                        </a:lnSpc>
                        <a:spcAft>
                          <a:spcPts val="200"/>
                        </a:spcAft>
                        <a:buFont typeface="Arial" panose="020B0604020202020204" pitchFamily="34" charset="0"/>
                        <a:buChar cha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Historians learn about the past by interpreting sources</a:t>
                      </a:r>
                    </a:p>
                    <a:p>
                      <a:pPr marL="72000" indent="-72000" algn="l">
                        <a:lnSpc>
                          <a:spcPts val="800"/>
                        </a:lnSpc>
                        <a:spcAft>
                          <a:spcPts val="200"/>
                        </a:spcAft>
                        <a:buFont typeface="Arial" panose="020B0604020202020204" pitchFamily="34" charset="0"/>
                        <a:buChar cha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Sources can be written, video/audio, images, artefacts or oral history</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a:txBody>
                    <a:bodyPr/>
                    <a:lstStyle/>
                    <a:p>
                      <a:pPr marL="72000" indent="-72000" algn="l">
                        <a:lnSpc>
                          <a:spcPts val="800"/>
                        </a:lnSpc>
                        <a:spcAft>
                          <a:spcPts val="200"/>
                        </a:spcAft>
                        <a:buFont typeface="Arial" panose="020B0604020202020204" pitchFamily="34" charset="0"/>
                        <a:buChar cha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Decide whether a source shows life in the past or life in the present</a:t>
                      </a:r>
                    </a:p>
                    <a:p>
                      <a:pPr marL="72000" indent="-72000" algn="l">
                        <a:lnSpc>
                          <a:spcPts val="800"/>
                        </a:lnSpc>
                        <a:spcAft>
                          <a:spcPts val="200"/>
                        </a:spcAft>
                        <a:buFont typeface="Arial" panose="020B0604020202020204" pitchFamily="34" charset="0"/>
                        <a:buChar cha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Place events in pupils’ days in order </a:t>
                      </a:r>
                    </a:p>
                    <a:p>
                      <a:pPr marL="72000" indent="-72000" algn="l">
                        <a:lnSpc>
                          <a:spcPts val="800"/>
                        </a:lnSpc>
                        <a:spcAft>
                          <a:spcPts val="200"/>
                        </a:spcAft>
                        <a:buFont typeface="Arial" panose="020B0604020202020204" pitchFamily="34" charset="0"/>
                        <a:buChar cha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State whether a source shows life in a more or less recent time than another</a:t>
                      </a:r>
                    </a:p>
                    <a:p>
                      <a:pPr marL="72000" marR="0" lvl="0" indent="-72000" algn="l" defTabSz="914400" rtl="0" eaLnBrk="1" fontAlgn="auto" latinLnBrk="0" hangingPunct="1">
                        <a:lnSpc>
                          <a:spcPts val="800"/>
                        </a:lnSpc>
                        <a:spcBef>
                          <a:spcPts val="0"/>
                        </a:spcBef>
                        <a:spcAft>
                          <a:spcPts val="200"/>
                        </a:spcAft>
                        <a:buClrTx/>
                        <a:buSzTx/>
                        <a:buFont typeface="Arial" panose="020B0604020202020204" pitchFamily="34" charset="0"/>
                        <a:buChar char="•"/>
                        <a:tabLst/>
                        <a:defRP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Recognise historical periods or events using arrows on a blank timeline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228206591"/>
                  </a:ext>
                </a:extLst>
              </a:tr>
              <a:tr h="851068">
                <a:tc vMerge="1">
                  <a:txBody>
                    <a:bodyPr/>
                    <a:lstStyle/>
                    <a:p>
                      <a:endParaRPr dirty="0"/>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72000" indent="-72000" algn="l">
                        <a:lnSpc>
                          <a:spcPts val="800"/>
                        </a:lnSpc>
                        <a:spcAft>
                          <a:spcPts val="200"/>
                        </a:spcAft>
                        <a:buFont typeface="Arial" panose="020B0604020202020204" pitchFamily="34" charset="0"/>
                        <a:buChar cha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Some things have lots of causes</a:t>
                      </a:r>
                    </a:p>
                    <a:p>
                      <a:pPr marL="72000" indent="-72000" algn="l">
                        <a:lnSpc>
                          <a:spcPts val="800"/>
                        </a:lnSpc>
                        <a:spcAft>
                          <a:spcPts val="200"/>
                        </a:spcAft>
                        <a:buFont typeface="Arial" panose="020B0604020202020204" pitchFamily="34" charset="0"/>
                        <a:buChar cha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Causes can be long-term conditions or short-term triggers</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marR="0" lvl="0" indent="-72000" algn="l" defTabSz="914400" rtl="0" eaLnBrk="1" fontAlgn="auto" latinLnBrk="0" hangingPunct="1">
                        <a:lnSpc>
                          <a:spcPts val="800"/>
                        </a:lnSpc>
                        <a:spcBef>
                          <a:spcPts val="0"/>
                        </a:spcBef>
                        <a:spcAft>
                          <a:spcPts val="200"/>
                        </a:spcAft>
                        <a:buClrTx/>
                        <a:buSzTx/>
                        <a:buFont typeface="Arial" panose="020B0604020202020204" pitchFamily="34" charset="0"/>
                        <a:buChar char="•"/>
                        <a:tabLst/>
                        <a:defRP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Historians choose to study people or events from the past because they were important to people at the time, and/or are remembered today</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171450" indent="-171450" algn="l">
                        <a:lnSpc>
                          <a:spcPts val="800"/>
                        </a:lnSpc>
                        <a:spcAft>
                          <a:spcPts val="200"/>
                        </a:spcAft>
                        <a:buFont typeface="Arial" panose="020B0604020202020204" pitchFamily="34" charset="0"/>
                        <a:buChar char="•"/>
                      </a:pPr>
                      <a:r>
                        <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Historians describe how changes affect people’s lives</a:t>
                      </a:r>
                      <a:endPar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ts val="800"/>
                        </a:lnSpc>
                        <a:spcAft>
                          <a:spcPts val="200"/>
                        </a:spcAft>
                        <a:buFont typeface="Arial" panose="020B0604020202020204" pitchFamily="34" charset="0"/>
                        <a:buChar cha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Similarities and differences exist between two individuals who lived in the past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ts val="800"/>
                        </a:lnSpc>
                        <a:spcAft>
                          <a:spcPts val="200"/>
                        </a:spcAft>
                        <a:buFont typeface="Arial" panose="020B0604020202020204" pitchFamily="34" charset="0"/>
                        <a:buChar char="•"/>
                      </a:pPr>
                      <a:r>
                        <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Primary sources are sources that were created by someone who experience the event firsthand. Secondary sources are written about primary sources</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a:txBody>
                    <a:bodyPr/>
                    <a:lstStyle/>
                    <a:p>
                      <a:pPr marL="72000" indent="-72000" algn="l">
                        <a:lnSpc>
                          <a:spcPts val="800"/>
                        </a:lnSpc>
                        <a:spcAft>
                          <a:spcPts val="200"/>
                        </a:spcAft>
                        <a:buFont typeface="Arial" panose="020B0604020202020204" pitchFamily="34" charset="0"/>
                        <a:buChar char="•"/>
                      </a:pPr>
                      <a:r>
                        <a:rPr lang="en-US"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Place a small selection of sources in order, from most to least recent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1"/>
                  </a:ext>
                </a:extLst>
              </a:tr>
            </a:tbl>
          </a:graphicData>
        </a:graphic>
      </p:graphicFrame>
      <p:sp>
        <p:nvSpPr>
          <p:cNvPr id="4" name="Content Placeholder 40">
            <a:extLst>
              <a:ext uri="{FF2B5EF4-FFF2-40B4-BE49-F238E27FC236}">
                <a16:creationId xmlns:a16="http://schemas.microsoft.com/office/drawing/2014/main" id="{6BA200B9-A999-4462-B3B4-22A270C2A723}"/>
              </a:ext>
            </a:extLst>
          </p:cNvPr>
          <p:cNvSpPr txBox="1">
            <a:spLocks/>
          </p:cNvSpPr>
          <p:nvPr/>
        </p:nvSpPr>
        <p:spPr bwMode="auto">
          <a:xfrm>
            <a:off x="225367" y="771767"/>
            <a:ext cx="9187046" cy="4580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Wingdings" panose="05000000000000000000" pitchFamily="2" charset="2"/>
              <a:buChar char="§"/>
              <a:defRPr sz="2400" kern="1200">
                <a:solidFill>
                  <a:srgbClr val="052264"/>
                </a:solidFill>
                <a:latin typeface="+mn-lt"/>
                <a:ea typeface="+mn-ea"/>
                <a:cs typeface="Arial" pitchFamily="34" charset="0"/>
              </a:defRPr>
            </a:lvl1pPr>
            <a:lvl2pPr marL="742950" indent="-285750" algn="l" rtl="0" eaLnBrk="0" fontAlgn="base" hangingPunct="0">
              <a:spcBef>
                <a:spcPct val="20000"/>
              </a:spcBef>
              <a:spcAft>
                <a:spcPct val="0"/>
              </a:spcAft>
              <a:buFont typeface="Arial" panose="020B0604020202020204" pitchFamily="34" charset="0"/>
              <a:buChar char="–"/>
              <a:defRPr sz="2400" kern="1200">
                <a:solidFill>
                  <a:srgbClr val="052264"/>
                </a:solidFill>
                <a:latin typeface="+mn-lt"/>
                <a:ea typeface="+mn-ea"/>
                <a:cs typeface="Arial" pitchFamily="34" charset="0"/>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rgbClr val="052264"/>
                </a:solidFill>
                <a:latin typeface="+mn-lt"/>
                <a:ea typeface="+mn-ea"/>
                <a:cs typeface="Arial"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052264"/>
                </a:solidFill>
                <a:latin typeface="+mn-lt"/>
                <a:ea typeface="+mn-ea"/>
                <a:cs typeface="Arial"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rgbClr val="052264"/>
                </a:solidFill>
                <a:latin typeface="+mn-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buNone/>
            </a:pPr>
            <a:r>
              <a:rPr lang="en-US" sz="1000" dirty="0">
                <a:solidFill>
                  <a:schemeClr val="bg1"/>
                </a:solidFill>
                <a:latin typeface="Roboto" panose="02000000000000000000" pitchFamily="2" charset="0"/>
                <a:ea typeface="Roboto" panose="02000000000000000000" pitchFamily="2" charset="0"/>
              </a:rPr>
              <a:t>Through developing the following </a:t>
            </a:r>
            <a:r>
              <a:rPr lang="en-US" sz="1000" b="1" dirty="0">
                <a:solidFill>
                  <a:schemeClr val="accent1"/>
                </a:solidFill>
                <a:latin typeface="Roboto" panose="02000000000000000000" pitchFamily="2" charset="0"/>
                <a:ea typeface="Roboto" panose="02000000000000000000" pitchFamily="2" charset="0"/>
              </a:rPr>
              <a:t>disciplinary</a:t>
            </a:r>
            <a:r>
              <a:rPr lang="en-US" sz="1000" dirty="0">
                <a:solidFill>
                  <a:schemeClr val="bg1"/>
                </a:solidFill>
                <a:latin typeface="Roboto" panose="02000000000000000000" pitchFamily="2" charset="0"/>
                <a:ea typeface="Roboto" panose="02000000000000000000" pitchFamily="2" charset="0"/>
              </a:rPr>
              <a:t> knowledge (“knowing that”) and </a:t>
            </a:r>
            <a:r>
              <a:rPr lang="en-US" sz="1000" b="1" dirty="0">
                <a:solidFill>
                  <a:schemeClr val="accent1"/>
                </a:solidFill>
                <a:latin typeface="Roboto" panose="02000000000000000000" pitchFamily="2" charset="0"/>
                <a:ea typeface="Roboto" panose="02000000000000000000" pitchFamily="2" charset="0"/>
              </a:rPr>
              <a:t>procedural</a:t>
            </a:r>
            <a:r>
              <a:rPr lang="en-US" sz="1000" dirty="0">
                <a:solidFill>
                  <a:schemeClr val="bg1"/>
                </a:solidFill>
                <a:latin typeface="Roboto" panose="02000000000000000000" pitchFamily="2" charset="0"/>
                <a:ea typeface="Roboto" panose="02000000000000000000" pitchFamily="2" charset="0"/>
              </a:rPr>
              <a:t> knowledge (“knowing how to”), pupils learn how to </a:t>
            </a:r>
            <a:r>
              <a:rPr lang="en-US" sz="1000" b="1" dirty="0">
                <a:solidFill>
                  <a:schemeClr val="accent1"/>
                </a:solidFill>
                <a:latin typeface="Roboto" panose="02000000000000000000" pitchFamily="2" charset="0"/>
                <a:ea typeface="Roboto" panose="02000000000000000000" pitchFamily="2" charset="0"/>
              </a:rPr>
              <a:t>think like an historian. </a:t>
            </a:r>
            <a:r>
              <a:rPr lang="en-US" sz="1000" dirty="0">
                <a:solidFill>
                  <a:schemeClr val="bg1"/>
                </a:solidFill>
                <a:latin typeface="Roboto" panose="02000000000000000000" pitchFamily="2" charset="0"/>
                <a:ea typeface="Roboto" panose="02000000000000000000" pitchFamily="2" charset="0"/>
              </a:rPr>
              <a:t>The table below outlines where knowledge is </a:t>
            </a:r>
            <a:r>
              <a:rPr lang="en-US" sz="1000" b="1" dirty="0">
                <a:solidFill>
                  <a:schemeClr val="accent1"/>
                </a:solidFill>
                <a:latin typeface="Roboto" panose="02000000000000000000" pitchFamily="2" charset="0"/>
                <a:ea typeface="Roboto" panose="02000000000000000000" pitchFamily="2" charset="0"/>
              </a:rPr>
              <a:t>first taught </a:t>
            </a:r>
            <a:r>
              <a:rPr lang="en-US" sz="1000" dirty="0">
                <a:solidFill>
                  <a:schemeClr val="bg1"/>
                </a:solidFill>
                <a:latin typeface="Roboto" panose="02000000000000000000" pitchFamily="2" charset="0"/>
                <a:ea typeface="Roboto" panose="02000000000000000000" pitchFamily="2" charset="0"/>
              </a:rPr>
              <a:t>in KS1 or KS2:</a:t>
            </a:r>
          </a:p>
        </p:txBody>
      </p:sp>
      <p:sp>
        <p:nvSpPr>
          <p:cNvPr id="7" name="Text Placeholder 1">
            <a:extLst>
              <a:ext uri="{FF2B5EF4-FFF2-40B4-BE49-F238E27FC236}">
                <a16:creationId xmlns:a16="http://schemas.microsoft.com/office/drawing/2014/main" id="{9286A720-8EFE-A054-D144-9F4218194799}"/>
              </a:ext>
            </a:extLst>
          </p:cNvPr>
          <p:cNvSpPr>
            <a:spLocks noGrp="1"/>
          </p:cNvSpPr>
          <p:nvPr>
            <p:ph type="body" sz="quarter" idx="10"/>
          </p:nvPr>
        </p:nvSpPr>
        <p:spPr>
          <a:xfrm>
            <a:off x="117476" y="268522"/>
            <a:ext cx="8131174" cy="458089"/>
          </a:xfrm>
        </p:spPr>
        <p:txBody>
          <a:bodyPr/>
          <a:lstStyle/>
          <a:p>
            <a:r>
              <a:rPr lang="en-US" sz="2400" dirty="0"/>
              <a:t>Thinking Like an Historian (EYFS &amp; KS1)</a:t>
            </a:r>
            <a:endParaRPr lang="en-GB" sz="2400" dirty="0"/>
          </a:p>
        </p:txBody>
      </p:sp>
      <p:pic>
        <p:nvPicPr>
          <p:cNvPr id="2" name="Picture 1">
            <a:extLst>
              <a:ext uri="{FF2B5EF4-FFF2-40B4-BE49-F238E27FC236}">
                <a16:creationId xmlns:a16="http://schemas.microsoft.com/office/drawing/2014/main" id="{97ADBE3A-3ECE-1D3C-B21E-5DC87014B57C}"/>
              </a:ext>
            </a:extLst>
          </p:cNvPr>
          <p:cNvPicPr>
            <a:picLocks noChangeAspect="1"/>
          </p:cNvPicPr>
          <p:nvPr/>
        </p:nvPicPr>
        <p:blipFill>
          <a:blip r:embed="rId2"/>
          <a:stretch>
            <a:fillRect/>
          </a:stretch>
        </p:blipFill>
        <p:spPr>
          <a:xfrm>
            <a:off x="2799336" y="1956501"/>
            <a:ext cx="281526" cy="268121"/>
          </a:xfrm>
          <a:prstGeom prst="rect">
            <a:avLst/>
          </a:prstGeom>
          <a:ln>
            <a:noFill/>
          </a:ln>
        </p:spPr>
      </p:pic>
      <p:pic>
        <p:nvPicPr>
          <p:cNvPr id="5" name="Picture 4">
            <a:extLst>
              <a:ext uri="{FF2B5EF4-FFF2-40B4-BE49-F238E27FC236}">
                <a16:creationId xmlns:a16="http://schemas.microsoft.com/office/drawing/2014/main" id="{C38083D2-E73A-060D-4D77-AD4EB46F850B}"/>
              </a:ext>
            </a:extLst>
          </p:cNvPr>
          <p:cNvPicPr>
            <a:picLocks noChangeAspect="1"/>
          </p:cNvPicPr>
          <p:nvPr/>
        </p:nvPicPr>
        <p:blipFill>
          <a:blip r:embed="rId3"/>
          <a:stretch>
            <a:fillRect/>
          </a:stretch>
        </p:blipFill>
        <p:spPr>
          <a:xfrm>
            <a:off x="5703751" y="1956458"/>
            <a:ext cx="264906" cy="270000"/>
          </a:xfrm>
          <a:prstGeom prst="rect">
            <a:avLst/>
          </a:prstGeom>
        </p:spPr>
      </p:pic>
      <p:pic>
        <p:nvPicPr>
          <p:cNvPr id="6" name="Picture 5">
            <a:extLst>
              <a:ext uri="{FF2B5EF4-FFF2-40B4-BE49-F238E27FC236}">
                <a16:creationId xmlns:a16="http://schemas.microsoft.com/office/drawing/2014/main" id="{95EA87EE-0AD2-2AE4-701B-098EC71D7819}"/>
              </a:ext>
            </a:extLst>
          </p:cNvPr>
          <p:cNvPicPr>
            <a:picLocks noChangeAspect="1"/>
          </p:cNvPicPr>
          <p:nvPr/>
        </p:nvPicPr>
        <p:blipFill>
          <a:blip r:embed="rId4"/>
          <a:stretch>
            <a:fillRect/>
          </a:stretch>
        </p:blipFill>
        <p:spPr>
          <a:xfrm>
            <a:off x="4240968" y="1954622"/>
            <a:ext cx="330968" cy="270000"/>
          </a:xfrm>
          <a:prstGeom prst="rect">
            <a:avLst/>
          </a:prstGeom>
        </p:spPr>
      </p:pic>
      <p:pic>
        <p:nvPicPr>
          <p:cNvPr id="8" name="Picture 7">
            <a:extLst>
              <a:ext uri="{FF2B5EF4-FFF2-40B4-BE49-F238E27FC236}">
                <a16:creationId xmlns:a16="http://schemas.microsoft.com/office/drawing/2014/main" id="{2BBC68D2-D0B0-4D5A-5586-75204AD0C217}"/>
              </a:ext>
            </a:extLst>
          </p:cNvPr>
          <p:cNvPicPr>
            <a:picLocks noChangeAspect="1"/>
          </p:cNvPicPr>
          <p:nvPr/>
        </p:nvPicPr>
        <p:blipFill>
          <a:blip r:embed="rId5"/>
          <a:stretch>
            <a:fillRect/>
          </a:stretch>
        </p:blipFill>
        <p:spPr>
          <a:xfrm>
            <a:off x="1339392" y="1954622"/>
            <a:ext cx="297000" cy="270000"/>
          </a:xfrm>
          <a:prstGeom prst="rect">
            <a:avLst/>
          </a:prstGeom>
        </p:spPr>
      </p:pic>
      <p:pic>
        <p:nvPicPr>
          <p:cNvPr id="9" name="Graphic 8" descr="Magnifying glass with solid fill">
            <a:extLst>
              <a:ext uri="{FF2B5EF4-FFF2-40B4-BE49-F238E27FC236}">
                <a16:creationId xmlns:a16="http://schemas.microsoft.com/office/drawing/2014/main" id="{5002CC49-E1D1-644D-B061-9079513D1FDD}"/>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159260" y="1954622"/>
            <a:ext cx="270000" cy="270000"/>
          </a:xfrm>
          <a:prstGeom prst="rect">
            <a:avLst/>
          </a:prstGeom>
        </p:spPr>
      </p:pic>
      <p:pic>
        <p:nvPicPr>
          <p:cNvPr id="10" name="Picture 9">
            <a:extLst>
              <a:ext uri="{FF2B5EF4-FFF2-40B4-BE49-F238E27FC236}">
                <a16:creationId xmlns:a16="http://schemas.microsoft.com/office/drawing/2014/main" id="{65C1D60D-DC70-E366-6436-5DAB0960B220}"/>
              </a:ext>
            </a:extLst>
          </p:cNvPr>
          <p:cNvPicPr>
            <a:picLocks noChangeAspect="1"/>
          </p:cNvPicPr>
          <p:nvPr/>
        </p:nvPicPr>
        <p:blipFill>
          <a:blip r:embed="rId8"/>
          <a:stretch>
            <a:fillRect/>
          </a:stretch>
        </p:blipFill>
        <p:spPr>
          <a:xfrm>
            <a:off x="8543283" y="1954622"/>
            <a:ext cx="328050" cy="270000"/>
          </a:xfrm>
          <a:prstGeom prst="rect">
            <a:avLst/>
          </a:prstGeom>
        </p:spPr>
      </p:pic>
    </p:spTree>
    <p:extLst>
      <p:ext uri="{BB962C8B-B14F-4D97-AF65-F5344CB8AC3E}">
        <p14:creationId xmlns:p14="http://schemas.microsoft.com/office/powerpoint/2010/main" val="22746668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Content Placeholder 4">
            <a:extLst>
              <a:ext uri="{FF2B5EF4-FFF2-40B4-BE49-F238E27FC236}">
                <a16:creationId xmlns:a16="http://schemas.microsoft.com/office/drawing/2014/main" id="{D11994A5-BB85-4399-9DCA-C18932D334AE}"/>
              </a:ext>
            </a:extLst>
          </p:cNvPr>
          <p:cNvGraphicFramePr>
            <a:graphicFrameLocks/>
          </p:cNvGraphicFramePr>
          <p:nvPr>
            <p:extLst>
              <p:ext uri="{D42A27DB-BD31-4B8C-83A1-F6EECF244321}">
                <p14:modId xmlns:p14="http://schemas.microsoft.com/office/powerpoint/2010/main" val="3828272450"/>
              </p:ext>
            </p:extLst>
          </p:nvPr>
        </p:nvGraphicFramePr>
        <p:xfrm>
          <a:off x="248575" y="855420"/>
          <a:ext cx="9055505" cy="5186036"/>
        </p:xfrm>
        <a:graphic>
          <a:graphicData uri="http://schemas.openxmlformats.org/drawingml/2006/table">
            <a:tbl>
              <a:tblPr firstRow="1" firstCol="1" bandRow="1"/>
              <a:tblGrid>
                <a:gridCol w="421469">
                  <a:extLst>
                    <a:ext uri="{9D8B030D-6E8A-4147-A177-3AD203B41FA5}">
                      <a16:colId xmlns:a16="http://schemas.microsoft.com/office/drawing/2014/main" val="20000"/>
                    </a:ext>
                  </a:extLst>
                </a:gridCol>
                <a:gridCol w="1439006">
                  <a:extLst>
                    <a:ext uri="{9D8B030D-6E8A-4147-A177-3AD203B41FA5}">
                      <a16:colId xmlns:a16="http://schemas.microsoft.com/office/drawing/2014/main" val="2580161655"/>
                    </a:ext>
                  </a:extLst>
                </a:gridCol>
                <a:gridCol w="1439006">
                  <a:extLst>
                    <a:ext uri="{9D8B030D-6E8A-4147-A177-3AD203B41FA5}">
                      <a16:colId xmlns:a16="http://schemas.microsoft.com/office/drawing/2014/main" val="1810927806"/>
                    </a:ext>
                  </a:extLst>
                </a:gridCol>
                <a:gridCol w="1439006">
                  <a:extLst>
                    <a:ext uri="{9D8B030D-6E8A-4147-A177-3AD203B41FA5}">
                      <a16:colId xmlns:a16="http://schemas.microsoft.com/office/drawing/2014/main" val="1134524090"/>
                    </a:ext>
                  </a:extLst>
                </a:gridCol>
                <a:gridCol w="1439006">
                  <a:extLst>
                    <a:ext uri="{9D8B030D-6E8A-4147-A177-3AD203B41FA5}">
                      <a16:colId xmlns:a16="http://schemas.microsoft.com/office/drawing/2014/main" val="1512062341"/>
                    </a:ext>
                  </a:extLst>
                </a:gridCol>
                <a:gridCol w="1451508">
                  <a:extLst>
                    <a:ext uri="{9D8B030D-6E8A-4147-A177-3AD203B41FA5}">
                      <a16:colId xmlns:a16="http://schemas.microsoft.com/office/drawing/2014/main" val="3371073341"/>
                    </a:ext>
                  </a:extLst>
                </a:gridCol>
                <a:gridCol w="1426504">
                  <a:extLst>
                    <a:ext uri="{9D8B030D-6E8A-4147-A177-3AD203B41FA5}">
                      <a16:colId xmlns:a16="http://schemas.microsoft.com/office/drawing/2014/main" val="2455864302"/>
                    </a:ext>
                  </a:extLst>
                </a:gridCol>
              </a:tblGrid>
              <a:tr h="382537">
                <a:tc rowSpan="2">
                  <a:txBody>
                    <a:bodyPr/>
                    <a:lstStyle/>
                    <a:p>
                      <a:pPr algn="ctr">
                        <a:lnSpc>
                          <a:spcPct val="115000"/>
                        </a:lnSpc>
                        <a:spcAft>
                          <a:spcPts val="1000"/>
                        </a:spcAft>
                      </a:pPr>
                      <a:r>
                        <a:rPr lang="en-GB"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rPr>
                        <a:t> </a:t>
                      </a:r>
                    </a:p>
                  </a:txBody>
                  <a:tcPr marL="59120" marR="59120" marT="0" marB="0">
                    <a:lnL>
                      <a:noFill/>
                    </a:lnL>
                    <a:lnR w="12700"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noFill/>
                  </a:tcPr>
                </a:tc>
                <a:tc gridSpan="5">
                  <a:txBody>
                    <a:bodyPr/>
                    <a:lstStyle/>
                    <a:p>
                      <a:pPr algn="ctr">
                        <a:lnSpc>
                          <a:spcPct val="115000"/>
                        </a:lnSpc>
                        <a:spcAft>
                          <a:spcPts val="1000"/>
                        </a:spcAft>
                      </a:pPr>
                      <a:r>
                        <a:rPr lang="en-US" sz="1200" b="1">
                          <a:solidFill>
                            <a:srgbClr val="48355B"/>
                          </a:solidFill>
                          <a:effectLst/>
                          <a:latin typeface="United Curriculum" pitchFamily="2" charset="0"/>
                          <a:ea typeface="Calibri" panose="020F0502020204030204" pitchFamily="34" charset="0"/>
                          <a:cs typeface="Times New Roman" panose="02020603050405020304" pitchFamily="18" charset="0"/>
                        </a:rPr>
                        <a:t>Disciplinary knowledge</a:t>
                      </a:r>
                      <a:endParaRPr lang="en-GB" sz="1200" b="1">
                        <a:solidFill>
                          <a:srgbClr val="48355B"/>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lnSpc>
                          <a:spcPct val="115000"/>
                        </a:lnSpc>
                        <a:spcAft>
                          <a:spcPts val="1000"/>
                        </a:spcAft>
                      </a:pPr>
                      <a:endParaRPr lang="en-GB" sz="1000" b="1">
                        <a:solidFill>
                          <a:schemeClr val="bg1"/>
                        </a:solidFill>
                        <a:effectLst/>
                        <a:latin typeface="ABeeZee" panose="02000000000000000000"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lnSpc>
                          <a:spcPct val="115000"/>
                        </a:lnSpc>
                        <a:spcAft>
                          <a:spcPts val="1000"/>
                        </a:spcAft>
                      </a:pPr>
                      <a:endParaRPr lang="en-GB" sz="1000" b="1">
                        <a:solidFill>
                          <a:schemeClr val="bg1"/>
                        </a:solidFill>
                        <a:effectLst/>
                        <a:latin typeface="ABeeZee" panose="02000000000000000000"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lnSpc>
                          <a:spcPct val="115000"/>
                        </a:lnSpc>
                        <a:spcAft>
                          <a:spcPts val="1000"/>
                        </a:spcAft>
                      </a:pPr>
                      <a:endParaRPr lang="en-GB" sz="1000" b="1">
                        <a:solidFill>
                          <a:schemeClr val="bg1"/>
                        </a:solidFill>
                        <a:effectLst/>
                        <a:latin typeface="ABeeZee" panose="02000000000000000000"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lnSpc>
                          <a:spcPct val="115000"/>
                        </a:lnSpc>
                        <a:spcAft>
                          <a:spcPts val="1000"/>
                        </a:spcAft>
                      </a:pPr>
                      <a:endParaRPr lang="en-GB" sz="1000" b="1">
                        <a:solidFill>
                          <a:schemeClr val="bg1"/>
                        </a:solidFill>
                        <a:effectLst/>
                        <a:latin typeface="ABeeZee" panose="02000000000000000000"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ctr">
                        <a:lnSpc>
                          <a:spcPct val="115000"/>
                        </a:lnSpc>
                        <a:spcAft>
                          <a:spcPts val="1000"/>
                        </a:spcAft>
                      </a:pPr>
                      <a:r>
                        <a:rPr lang="en-US" sz="1200" b="1">
                          <a:solidFill>
                            <a:srgbClr val="48355B"/>
                          </a:solidFill>
                          <a:effectLst/>
                          <a:latin typeface="United Curriculum" pitchFamily="2" charset="0"/>
                          <a:ea typeface="Calibri" panose="020F0502020204030204" pitchFamily="34" charset="0"/>
                          <a:cs typeface="Times New Roman" panose="02020603050405020304" pitchFamily="18" charset="0"/>
                        </a:rPr>
                        <a:t>Procedural knowledge</a:t>
                      </a:r>
                      <a:endParaRPr lang="en-GB" sz="1200" b="1">
                        <a:solidFill>
                          <a:srgbClr val="48355B"/>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011315048"/>
                  </a:ext>
                </a:extLst>
              </a:tr>
              <a:tr h="672686">
                <a:tc vMerge="1">
                  <a:txBody>
                    <a:bodyPr/>
                    <a:lstStyle/>
                    <a:p>
                      <a:pPr algn="ctr">
                        <a:lnSpc>
                          <a:spcPct val="115000"/>
                        </a:lnSpc>
                        <a:spcAft>
                          <a:spcPts val="1000"/>
                        </a:spcAft>
                      </a:pPr>
                      <a:endParaRPr lang="en-GB"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20" marR="59120" marT="0" marB="0">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1000"/>
                        </a:spcAft>
                        <a:buClrTx/>
                        <a:buSzTx/>
                        <a:buFontTx/>
                        <a:buNone/>
                        <a:tabLst/>
                        <a:defRPr/>
                      </a:pPr>
                      <a:r>
                        <a:rPr lang="en-US" sz="1000" b="0">
                          <a:solidFill>
                            <a:schemeClr val="bg1"/>
                          </a:solidFill>
                          <a:effectLst/>
                          <a:latin typeface="United Curriculum" pitchFamily="2" charset="0"/>
                          <a:ea typeface="Calibri" panose="020F0502020204030204" pitchFamily="34" charset="0"/>
                          <a:cs typeface="Times New Roman" panose="02020603050405020304" pitchFamily="18" charset="0"/>
                        </a:rPr>
                        <a:t>Historical Cause and Consequence</a:t>
                      </a:r>
                      <a:endParaRPr lang="en-GB" sz="1000" b="0">
                        <a:solidFill>
                          <a:schemeClr val="bg1"/>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marL="0" marR="0" lvl="0" indent="0" algn="ctr" defTabSz="914400" rtl="0" eaLnBrk="1" fontAlgn="auto" latinLnBrk="0" hangingPunct="1">
                        <a:lnSpc>
                          <a:spcPct val="115000"/>
                        </a:lnSpc>
                        <a:spcBef>
                          <a:spcPts val="0"/>
                        </a:spcBef>
                        <a:spcAft>
                          <a:spcPts val="1000"/>
                        </a:spcAft>
                        <a:buClrTx/>
                        <a:buSzTx/>
                        <a:buFontTx/>
                        <a:buNone/>
                        <a:tabLst/>
                        <a:defRPr/>
                      </a:pPr>
                      <a:r>
                        <a:rPr lang="en-US" sz="1000" b="0">
                          <a:solidFill>
                            <a:schemeClr val="bg1"/>
                          </a:solidFill>
                          <a:effectLst/>
                          <a:latin typeface="United Curriculum" pitchFamily="2" charset="0"/>
                          <a:ea typeface="Calibri" panose="020F0502020204030204" pitchFamily="34" charset="0"/>
                          <a:cs typeface="Times New Roman" panose="02020603050405020304" pitchFamily="18" charset="0"/>
                        </a:rPr>
                        <a:t>Historical Significance</a:t>
                      </a:r>
                      <a:endParaRPr lang="en-GB" sz="1000" b="0">
                        <a:solidFill>
                          <a:schemeClr val="bg1"/>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ctr">
                        <a:lnSpc>
                          <a:spcPct val="115000"/>
                        </a:lnSpc>
                        <a:spcAft>
                          <a:spcPts val="1000"/>
                        </a:spcAft>
                      </a:pPr>
                      <a:r>
                        <a:rPr lang="en-US" sz="1000" b="0">
                          <a:solidFill>
                            <a:schemeClr val="bg1"/>
                          </a:solidFill>
                          <a:effectLst/>
                          <a:latin typeface="United Curriculum" pitchFamily="2" charset="0"/>
                          <a:ea typeface="Calibri" panose="020F0502020204030204" pitchFamily="34" charset="0"/>
                          <a:cs typeface="Times New Roman" panose="02020603050405020304" pitchFamily="18" charset="0"/>
                        </a:rPr>
                        <a:t>Historical Change &amp; Continuity</a:t>
                      </a:r>
                      <a:endParaRPr lang="en-GB" sz="1000" b="0">
                        <a:solidFill>
                          <a:schemeClr val="bg1"/>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ctr">
                        <a:lnSpc>
                          <a:spcPct val="115000"/>
                        </a:lnSpc>
                        <a:spcAft>
                          <a:spcPts val="1000"/>
                        </a:spcAft>
                      </a:pPr>
                      <a:r>
                        <a:rPr lang="en-US" sz="1000" b="0">
                          <a:solidFill>
                            <a:schemeClr val="bg1"/>
                          </a:solidFill>
                          <a:effectLst/>
                          <a:latin typeface="United Curriculum" pitchFamily="2" charset="0"/>
                          <a:ea typeface="Calibri" panose="020F0502020204030204" pitchFamily="34" charset="0"/>
                          <a:cs typeface="Times New Roman" panose="02020603050405020304" pitchFamily="18" charset="0"/>
                        </a:rPr>
                        <a:t>Historical Similarity &amp; Difference</a:t>
                      </a:r>
                      <a:endParaRPr lang="en-GB" sz="1000" b="0">
                        <a:solidFill>
                          <a:schemeClr val="bg1"/>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ctr">
                        <a:lnSpc>
                          <a:spcPct val="115000"/>
                        </a:lnSpc>
                        <a:spcAft>
                          <a:spcPts val="1000"/>
                        </a:spcAft>
                      </a:pPr>
                      <a:r>
                        <a:rPr lang="en-US" sz="1000" b="0">
                          <a:solidFill>
                            <a:schemeClr val="bg1"/>
                          </a:solidFill>
                          <a:effectLst/>
                          <a:latin typeface="United Curriculum" pitchFamily="2" charset="0"/>
                          <a:ea typeface="Calibri" panose="020F0502020204030204" pitchFamily="34" charset="0"/>
                          <a:cs typeface="Times New Roman" panose="02020603050405020304" pitchFamily="18" charset="0"/>
                        </a:rPr>
                        <a:t>Historical Evidence</a:t>
                      </a:r>
                      <a:endParaRPr lang="en-GB" sz="1000" b="0">
                        <a:solidFill>
                          <a:schemeClr val="bg1"/>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ctr">
                        <a:lnSpc>
                          <a:spcPct val="115000"/>
                        </a:lnSpc>
                        <a:spcAft>
                          <a:spcPts val="1000"/>
                        </a:spcAft>
                      </a:pPr>
                      <a:r>
                        <a:rPr lang="en-GB" sz="1000" b="0">
                          <a:solidFill>
                            <a:schemeClr val="bg1"/>
                          </a:solidFill>
                          <a:effectLst/>
                          <a:latin typeface="United Curriculum" pitchFamily="2" charset="0"/>
                          <a:ea typeface="Calibri" panose="020F0502020204030204" pitchFamily="34" charset="0"/>
                          <a:cs typeface="Times New Roman" panose="02020603050405020304" pitchFamily="18" charset="0"/>
                        </a:rPr>
                        <a:t>Chronology</a:t>
                      </a:r>
                    </a:p>
                  </a:txBody>
                  <a:tcPr marL="59120" marR="5912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2739710">
                <a:tc rowSpan="2">
                  <a:txBody>
                    <a:bodyPr/>
                    <a:lstStyle/>
                    <a:p>
                      <a:pPr algn="ctr">
                        <a:lnSpc>
                          <a:spcPct val="115000"/>
                        </a:lnSpc>
                        <a:spcAft>
                          <a:spcPts val="1000"/>
                        </a:spcAft>
                      </a:pPr>
                      <a:r>
                        <a:rPr lang="en-GB" sz="1000" b="1" dirty="0">
                          <a:solidFill>
                            <a:srgbClr val="48355B"/>
                          </a:solidFill>
                          <a:effectLst/>
                          <a:latin typeface="United Curriculum" pitchFamily="2" charset="0"/>
                          <a:ea typeface="Roboto" panose="02000000000000000000" pitchFamily="2" charset="0"/>
                          <a:cs typeface="Times New Roman" panose="02020603050405020304" pitchFamily="18" charset="0"/>
                        </a:rPr>
                        <a:t>Y3/</a:t>
                      </a:r>
                      <a:r>
                        <a:rPr lang="en-US" sz="1000" b="1" dirty="0">
                          <a:solidFill>
                            <a:srgbClr val="48355B"/>
                          </a:solidFill>
                          <a:effectLst/>
                          <a:latin typeface="United Curriculum" pitchFamily="2" charset="0"/>
                          <a:ea typeface="Roboto" panose="02000000000000000000" pitchFamily="2" charset="0"/>
                          <a:cs typeface="Times New Roman" panose="02020603050405020304" pitchFamily="18" charset="0"/>
                        </a:rPr>
                        <a:t>4</a:t>
                      </a:r>
                      <a:endParaRPr lang="en-GB" sz="1000" b="1" dirty="0">
                        <a:solidFill>
                          <a:srgbClr val="48355B"/>
                        </a:solidFill>
                        <a:effectLst/>
                        <a:latin typeface="United Curriculum" pitchFamily="2" charset="0"/>
                        <a:ea typeface="Roboto" panose="02000000000000000000" pitchFamily="2"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72000" marR="0" lvl="0" indent="-72000" algn="l" defTabSz="914400" rtl="0" eaLnBrk="1" fontAlgn="auto" latinLnBrk="0" hangingPunct="1">
                        <a:lnSpc>
                          <a:spcPts val="800"/>
                        </a:lnSpc>
                        <a:spcBef>
                          <a:spcPts val="0"/>
                        </a:spcBef>
                        <a:spcAft>
                          <a:spcPts val="200"/>
                        </a:spcAft>
                        <a:buClrTx/>
                        <a:buSzTx/>
                        <a:buFont typeface="Arial" panose="020B0604020202020204" pitchFamily="34" charset="0"/>
                        <a:buChar char="•"/>
                        <a:tabLst/>
                        <a:defRP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Some things have lots of causes that are connected in some way</a:t>
                      </a:r>
                    </a:p>
                    <a:p>
                      <a:pPr marL="72000" indent="-72000" algn="l">
                        <a:lnSpc>
                          <a:spcPts val="800"/>
                        </a:lnSpc>
                        <a:spcAft>
                          <a:spcPts val="200"/>
                        </a:spcAft>
                        <a:buFont typeface="Arial" panose="020B0604020202020204" pitchFamily="34" charset="0"/>
                        <a:buChar char="•"/>
                      </a:pPr>
                      <a:endPar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indent="0" algn="l">
                        <a:lnSpc>
                          <a:spcPts val="800"/>
                        </a:lnSpc>
                        <a:spcAft>
                          <a:spcPts val="200"/>
                        </a:spcAft>
                        <a:buFont typeface="Arial" panose="020B0604020202020204" pitchFamily="34" charset="0"/>
                        <a:buNone/>
                      </a:pPr>
                      <a:endPar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ts val="800"/>
                        </a:lnSpc>
                        <a:spcAft>
                          <a:spcPts val="200"/>
                        </a:spcAft>
                        <a:buFont typeface="Arial" panose="020B0604020202020204" pitchFamily="34" charset="0"/>
                        <a:buChar char="•"/>
                      </a:pPr>
                      <a:r>
                        <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The impact of larger-scale changes can be seen in [my local area]</a:t>
                      </a:r>
                      <a:endPar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ts val="800"/>
                        </a:lnSpc>
                        <a:spcAft>
                          <a:spcPts val="200"/>
                        </a:spcAft>
                        <a:buFont typeface="Arial" panose="020B0604020202020204" pitchFamily="34" charset="0"/>
                        <a:buChar cha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Historians sometimes group people together to make explanations easier, but every individual in the past had similar and different experiences</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ts val="800"/>
                        </a:lnSpc>
                        <a:spcBef>
                          <a:spcPts val="0"/>
                        </a:spcBef>
                        <a:spcAft>
                          <a:spcPts val="200"/>
                        </a:spcAft>
                        <a:buFont typeface="Arial" panose="020B0604020202020204" pitchFamily="34" charset="0"/>
                        <a:buChar char="•"/>
                      </a:pPr>
                      <a:r>
                        <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Archaeology is the branch of history that deals with      remains of human life</a:t>
                      </a:r>
                    </a:p>
                    <a:p>
                      <a:pPr marL="72000" marR="0" lvl="0" indent="-72000" algn="l" defTabSz="914400" rtl="0" eaLnBrk="1" fontAlgn="auto" latinLnBrk="0" hangingPunct="1">
                        <a:lnSpc>
                          <a:spcPts val="800"/>
                        </a:lnSpc>
                        <a:spcBef>
                          <a:spcPts val="0"/>
                        </a:spcBef>
                        <a:spcAft>
                          <a:spcPts val="200"/>
                        </a:spcAft>
                        <a:buClrTx/>
                        <a:buSzTx/>
                        <a:buFont typeface="Arial" panose="020B0604020202020204" pitchFamily="34" charset="0"/>
                        <a:buChar char="•"/>
                        <a:tabLst/>
                        <a:defRPr/>
                      </a:pPr>
                      <a:r>
                        <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Archaeologists study artefacts, ecofacts and features </a:t>
                      </a:r>
                    </a:p>
                    <a:p>
                      <a:pPr marL="72000" marR="0" lvl="0" indent="-72000" algn="l" defTabSz="914400" rtl="0" eaLnBrk="1" fontAlgn="auto" latinLnBrk="0" hangingPunct="1">
                        <a:lnSpc>
                          <a:spcPts val="800"/>
                        </a:lnSpc>
                        <a:spcBef>
                          <a:spcPts val="0"/>
                        </a:spcBef>
                        <a:spcAft>
                          <a:spcPts val="200"/>
                        </a:spcAft>
                        <a:buClrTx/>
                        <a:buSzTx/>
                        <a:buFont typeface="Arial" panose="020B0604020202020204" pitchFamily="34" charset="0"/>
                        <a:buChar char="•"/>
                        <a:tabLst/>
                        <a:defRPr/>
                      </a:pPr>
                      <a:r>
                        <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There are limits to what historians can learn from any collection of sources</a:t>
                      </a:r>
                    </a:p>
                    <a:p>
                      <a:pPr marL="72000" marR="0" lvl="0" indent="-72000" algn="l" defTabSz="914400" rtl="0" eaLnBrk="1" fontAlgn="auto" latinLnBrk="0" hangingPunct="1">
                        <a:lnSpc>
                          <a:spcPts val="800"/>
                        </a:lnSpc>
                        <a:spcBef>
                          <a:spcPts val="0"/>
                        </a:spcBef>
                        <a:spcAft>
                          <a:spcPts val="200"/>
                        </a:spcAft>
                        <a:buClrTx/>
                        <a:buSzTx/>
                        <a:buFont typeface="Arial" panose="020B0604020202020204" pitchFamily="34" charset="0"/>
                        <a:buChar char="•"/>
                        <a:tabLst/>
                        <a:defRPr/>
                      </a:pPr>
                      <a:r>
                        <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Sources do not provide an objective account of what happened in history; historians need to consider the author and purpose to analyse it critically</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a:txBody>
                    <a:bodyPr/>
                    <a:lstStyle/>
                    <a:p>
                      <a:pPr marL="72000" indent="-72000" algn="l">
                        <a:lnSpc>
                          <a:spcPts val="800"/>
                        </a:lnSpc>
                        <a:spcAft>
                          <a:spcPts val="200"/>
                        </a:spcAft>
                        <a:buFont typeface="Arial" panose="020B0604020202020204" pitchFamily="34" charset="0"/>
                        <a:buChar cha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Use vocabulary like decade and century</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634656086"/>
                  </a:ext>
                </a:extLst>
              </a:tr>
              <a:tr h="1366414">
                <a:tc vMerge="1">
                  <a:txBody>
                    <a:bodyPr/>
                    <a:lstStyle/>
                    <a:p>
                      <a:endParaRPr dirty="0"/>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72000" indent="-72000" algn="l">
                        <a:lnSpc>
                          <a:spcPts val="800"/>
                        </a:lnSpc>
                        <a:spcAft>
                          <a:spcPts val="200"/>
                        </a:spcAft>
                        <a:buFont typeface="Arial" panose="020B0604020202020204" pitchFamily="34" charset="0"/>
                        <a:buChar char="•"/>
                      </a:pPr>
                      <a:endPar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marR="0" lvl="0" indent="-72000" algn="l" defTabSz="914400" rtl="0" eaLnBrk="1" fontAlgn="auto" latinLnBrk="0" hangingPunct="1">
                        <a:lnSpc>
                          <a:spcPts val="800"/>
                        </a:lnSpc>
                        <a:spcBef>
                          <a:spcPts val="0"/>
                        </a:spcBef>
                        <a:spcAft>
                          <a:spcPts val="200"/>
                        </a:spcAft>
                        <a:buClrTx/>
                        <a:buSzTx/>
                        <a:buFont typeface="Arial" panose="020B0604020202020204" pitchFamily="34" charset="0"/>
                        <a:buChar char="•"/>
                        <a:tabLst/>
                        <a:defRP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Historians can set their own criteria for what they consider to be significant and why it should be studied</a:t>
                      </a:r>
                    </a:p>
                    <a:p>
                      <a:pPr marL="0" indent="0" algn="l">
                        <a:lnSpc>
                          <a:spcPts val="800"/>
                        </a:lnSpc>
                        <a:spcAft>
                          <a:spcPts val="200"/>
                        </a:spcAft>
                        <a:buFont typeface="Arial" panose="020B0604020202020204" pitchFamily="34" charset="0"/>
                        <a:buNone/>
                      </a:pPr>
                      <a:endPar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ts val="800"/>
                        </a:lnSpc>
                        <a:spcAft>
                          <a:spcPts val="200"/>
                        </a:spcAft>
                        <a:buFont typeface="Arial" panose="020B0604020202020204" pitchFamily="34" charset="0"/>
                        <a:buChar char="•"/>
                      </a:pPr>
                      <a:endPar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ts val="800"/>
                        </a:lnSpc>
                        <a:spcAft>
                          <a:spcPts val="200"/>
                        </a:spcAft>
                        <a:buFont typeface="Arial" panose="020B0604020202020204" pitchFamily="34" charset="0"/>
                        <a:buChar cha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Historians can consider the similarities and differences between people in two historical civilisations</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ts val="800"/>
                        </a:lnSpc>
                        <a:spcAft>
                          <a:spcPts val="200"/>
                        </a:spcAft>
                        <a:buFont typeface="Arial" panose="020B0604020202020204" pitchFamily="34" charset="0"/>
                        <a:buChar char="•"/>
                      </a:pPr>
                      <a:r>
                        <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Local history archives can be an invaluable source of information for historians</a:t>
                      </a:r>
                    </a:p>
                    <a:p>
                      <a:pPr marL="72000" indent="-72000" algn="l">
                        <a:lnSpc>
                          <a:spcPts val="800"/>
                        </a:lnSpc>
                        <a:spcAft>
                          <a:spcPts val="200"/>
                        </a:spcAft>
                        <a:buFont typeface="Arial" panose="020B0604020202020204" pitchFamily="34" charset="0"/>
                        <a:buChar char="•"/>
                      </a:pPr>
                      <a:r>
                        <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Political maps have changed over time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a:txBody>
                    <a:bodyPr/>
                    <a:lstStyle/>
                    <a:p>
                      <a:pPr marL="72000" indent="-72000" algn="l">
                        <a:lnSpc>
                          <a:spcPts val="800"/>
                        </a:lnSpc>
                        <a:spcAft>
                          <a:spcPts val="200"/>
                        </a:spcAft>
                        <a:buFont typeface="Arial" panose="020B0604020202020204" pitchFamily="34" charset="0"/>
                        <a:buChar char="•"/>
                      </a:pPr>
                      <a:r>
                        <a:rPr lang="en-US"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Describe historical periods using dates (AD only) and as a given number of years ago</a:t>
                      </a:r>
                    </a:p>
                    <a:p>
                      <a:pPr marL="72000" indent="-72000" algn="l">
                        <a:lnSpc>
                          <a:spcPts val="800"/>
                        </a:lnSpc>
                        <a:spcAft>
                          <a:spcPts val="200"/>
                        </a:spcAft>
                        <a:buFont typeface="Arial" panose="020B0604020202020204" pitchFamily="34" charset="0"/>
                        <a:buChar char="•"/>
                      </a:pPr>
                      <a:r>
                        <a:rPr lang="en-US"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Place dates (AD only) on a timeline</a:t>
                      </a:r>
                    </a:p>
                    <a:p>
                      <a:pPr marL="72000" indent="-72000" algn="l">
                        <a:lnSpc>
                          <a:spcPts val="800"/>
                        </a:lnSpc>
                        <a:spcAft>
                          <a:spcPts val="200"/>
                        </a:spcAft>
                        <a:buFont typeface="Arial" panose="020B0604020202020204" pitchFamily="34" charset="0"/>
                        <a:buChar char="•"/>
                      </a:pPr>
                      <a:r>
                        <a:rPr lang="en-US"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Convert between a year and a century</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228206591"/>
                  </a:ext>
                </a:extLst>
              </a:tr>
            </a:tbl>
          </a:graphicData>
        </a:graphic>
      </p:graphicFrame>
      <p:sp>
        <p:nvSpPr>
          <p:cNvPr id="2" name="Text Placeholder 1">
            <a:extLst>
              <a:ext uri="{FF2B5EF4-FFF2-40B4-BE49-F238E27FC236}">
                <a16:creationId xmlns:a16="http://schemas.microsoft.com/office/drawing/2014/main" id="{2D019A00-F032-4933-8D7C-17525C993998}"/>
              </a:ext>
            </a:extLst>
          </p:cNvPr>
          <p:cNvSpPr>
            <a:spLocks noGrp="1"/>
          </p:cNvSpPr>
          <p:nvPr>
            <p:ph type="body" sz="quarter" idx="10"/>
          </p:nvPr>
        </p:nvSpPr>
        <p:spPr>
          <a:xfrm>
            <a:off x="117476" y="268522"/>
            <a:ext cx="7701237" cy="458089"/>
          </a:xfrm>
        </p:spPr>
        <p:txBody>
          <a:bodyPr/>
          <a:lstStyle/>
          <a:p>
            <a:r>
              <a:rPr lang="en-US" sz="2400"/>
              <a:t>Thinking Like a Historian (LKS2)</a:t>
            </a:r>
            <a:endParaRPr lang="en-GB" sz="2400"/>
          </a:p>
        </p:txBody>
      </p:sp>
      <p:pic>
        <p:nvPicPr>
          <p:cNvPr id="4" name="Picture 3">
            <a:extLst>
              <a:ext uri="{FF2B5EF4-FFF2-40B4-BE49-F238E27FC236}">
                <a16:creationId xmlns:a16="http://schemas.microsoft.com/office/drawing/2014/main" id="{DCE09C24-7443-E7A5-4705-006E86C86D66}"/>
              </a:ext>
            </a:extLst>
          </p:cNvPr>
          <p:cNvPicPr>
            <a:picLocks noChangeAspect="1"/>
          </p:cNvPicPr>
          <p:nvPr/>
        </p:nvPicPr>
        <p:blipFill>
          <a:blip r:embed="rId2"/>
          <a:stretch>
            <a:fillRect/>
          </a:stretch>
        </p:blipFill>
        <p:spPr>
          <a:xfrm>
            <a:off x="2658636" y="1619149"/>
            <a:ext cx="281526" cy="268121"/>
          </a:xfrm>
          <a:prstGeom prst="rect">
            <a:avLst/>
          </a:prstGeom>
          <a:ln>
            <a:noFill/>
          </a:ln>
        </p:spPr>
      </p:pic>
      <p:pic>
        <p:nvPicPr>
          <p:cNvPr id="5" name="Picture 4">
            <a:extLst>
              <a:ext uri="{FF2B5EF4-FFF2-40B4-BE49-F238E27FC236}">
                <a16:creationId xmlns:a16="http://schemas.microsoft.com/office/drawing/2014/main" id="{70C0E41E-156A-6F49-6B11-98846CA337FB}"/>
              </a:ext>
            </a:extLst>
          </p:cNvPr>
          <p:cNvPicPr>
            <a:picLocks noChangeAspect="1"/>
          </p:cNvPicPr>
          <p:nvPr/>
        </p:nvPicPr>
        <p:blipFill>
          <a:blip r:embed="rId3"/>
          <a:stretch>
            <a:fillRect/>
          </a:stretch>
        </p:blipFill>
        <p:spPr>
          <a:xfrm>
            <a:off x="5563051" y="1619106"/>
            <a:ext cx="264906" cy="270000"/>
          </a:xfrm>
          <a:prstGeom prst="rect">
            <a:avLst/>
          </a:prstGeom>
        </p:spPr>
      </p:pic>
      <p:pic>
        <p:nvPicPr>
          <p:cNvPr id="6" name="Picture 5">
            <a:extLst>
              <a:ext uri="{FF2B5EF4-FFF2-40B4-BE49-F238E27FC236}">
                <a16:creationId xmlns:a16="http://schemas.microsoft.com/office/drawing/2014/main" id="{D192B603-EF1B-A58D-7C03-A434ADC44950}"/>
              </a:ext>
            </a:extLst>
          </p:cNvPr>
          <p:cNvPicPr>
            <a:picLocks noChangeAspect="1"/>
          </p:cNvPicPr>
          <p:nvPr/>
        </p:nvPicPr>
        <p:blipFill>
          <a:blip r:embed="rId4"/>
          <a:stretch>
            <a:fillRect/>
          </a:stretch>
        </p:blipFill>
        <p:spPr>
          <a:xfrm>
            <a:off x="4100268" y="1617270"/>
            <a:ext cx="330968" cy="270000"/>
          </a:xfrm>
          <a:prstGeom prst="rect">
            <a:avLst/>
          </a:prstGeom>
        </p:spPr>
      </p:pic>
      <p:pic>
        <p:nvPicPr>
          <p:cNvPr id="7" name="Picture 6">
            <a:extLst>
              <a:ext uri="{FF2B5EF4-FFF2-40B4-BE49-F238E27FC236}">
                <a16:creationId xmlns:a16="http://schemas.microsoft.com/office/drawing/2014/main" id="{8FFAAF07-EF8C-380F-8C71-04CAD1420309}"/>
              </a:ext>
            </a:extLst>
          </p:cNvPr>
          <p:cNvPicPr>
            <a:picLocks noChangeAspect="1"/>
          </p:cNvPicPr>
          <p:nvPr/>
        </p:nvPicPr>
        <p:blipFill>
          <a:blip r:embed="rId5"/>
          <a:stretch>
            <a:fillRect/>
          </a:stretch>
        </p:blipFill>
        <p:spPr>
          <a:xfrm>
            <a:off x="1198692" y="1617270"/>
            <a:ext cx="297000" cy="270000"/>
          </a:xfrm>
          <a:prstGeom prst="rect">
            <a:avLst/>
          </a:prstGeom>
        </p:spPr>
      </p:pic>
      <p:pic>
        <p:nvPicPr>
          <p:cNvPr id="8" name="Graphic 7" descr="Magnifying glass with solid fill">
            <a:extLst>
              <a:ext uri="{FF2B5EF4-FFF2-40B4-BE49-F238E27FC236}">
                <a16:creationId xmlns:a16="http://schemas.microsoft.com/office/drawing/2014/main" id="{C2EDEEE7-FAF8-3B67-4F77-25AEB5CFD247}"/>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018560" y="1617270"/>
            <a:ext cx="270000" cy="270000"/>
          </a:xfrm>
          <a:prstGeom prst="rect">
            <a:avLst/>
          </a:prstGeom>
        </p:spPr>
      </p:pic>
      <p:pic>
        <p:nvPicPr>
          <p:cNvPr id="9" name="Picture 8">
            <a:extLst>
              <a:ext uri="{FF2B5EF4-FFF2-40B4-BE49-F238E27FC236}">
                <a16:creationId xmlns:a16="http://schemas.microsoft.com/office/drawing/2014/main" id="{EB8BF8A9-82AF-696E-03C1-45C677FBD1ED}"/>
              </a:ext>
            </a:extLst>
          </p:cNvPr>
          <p:cNvPicPr>
            <a:picLocks noChangeAspect="1"/>
          </p:cNvPicPr>
          <p:nvPr/>
        </p:nvPicPr>
        <p:blipFill>
          <a:blip r:embed="rId8"/>
          <a:stretch>
            <a:fillRect/>
          </a:stretch>
        </p:blipFill>
        <p:spPr>
          <a:xfrm>
            <a:off x="8420375" y="1617270"/>
            <a:ext cx="328050" cy="270000"/>
          </a:xfrm>
          <a:prstGeom prst="rect">
            <a:avLst/>
          </a:prstGeom>
        </p:spPr>
      </p:pic>
    </p:spTree>
    <p:extLst>
      <p:ext uri="{BB962C8B-B14F-4D97-AF65-F5344CB8AC3E}">
        <p14:creationId xmlns:p14="http://schemas.microsoft.com/office/powerpoint/2010/main" val="1438844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Content Placeholder 4">
            <a:extLst>
              <a:ext uri="{FF2B5EF4-FFF2-40B4-BE49-F238E27FC236}">
                <a16:creationId xmlns:a16="http://schemas.microsoft.com/office/drawing/2014/main" id="{D11994A5-BB85-4399-9DCA-C18932D334AE}"/>
              </a:ext>
            </a:extLst>
          </p:cNvPr>
          <p:cNvGraphicFramePr>
            <a:graphicFrameLocks/>
          </p:cNvGraphicFramePr>
          <p:nvPr>
            <p:extLst>
              <p:ext uri="{D42A27DB-BD31-4B8C-83A1-F6EECF244321}">
                <p14:modId xmlns:p14="http://schemas.microsoft.com/office/powerpoint/2010/main" val="1465431936"/>
              </p:ext>
            </p:extLst>
          </p:nvPr>
        </p:nvGraphicFramePr>
        <p:xfrm>
          <a:off x="222865" y="827284"/>
          <a:ext cx="9186605" cy="3200539"/>
        </p:xfrm>
        <a:graphic>
          <a:graphicData uri="http://schemas.openxmlformats.org/drawingml/2006/table">
            <a:tbl>
              <a:tblPr firstRow="1" firstCol="1" bandRow="1"/>
              <a:tblGrid>
                <a:gridCol w="427571">
                  <a:extLst>
                    <a:ext uri="{9D8B030D-6E8A-4147-A177-3AD203B41FA5}">
                      <a16:colId xmlns:a16="http://schemas.microsoft.com/office/drawing/2014/main" val="20000"/>
                    </a:ext>
                  </a:extLst>
                </a:gridCol>
                <a:gridCol w="1459839">
                  <a:extLst>
                    <a:ext uri="{9D8B030D-6E8A-4147-A177-3AD203B41FA5}">
                      <a16:colId xmlns:a16="http://schemas.microsoft.com/office/drawing/2014/main" val="2580161655"/>
                    </a:ext>
                  </a:extLst>
                </a:gridCol>
                <a:gridCol w="1459839">
                  <a:extLst>
                    <a:ext uri="{9D8B030D-6E8A-4147-A177-3AD203B41FA5}">
                      <a16:colId xmlns:a16="http://schemas.microsoft.com/office/drawing/2014/main" val="1810927806"/>
                    </a:ext>
                  </a:extLst>
                </a:gridCol>
                <a:gridCol w="1459839">
                  <a:extLst>
                    <a:ext uri="{9D8B030D-6E8A-4147-A177-3AD203B41FA5}">
                      <a16:colId xmlns:a16="http://schemas.microsoft.com/office/drawing/2014/main" val="1134524090"/>
                    </a:ext>
                  </a:extLst>
                </a:gridCol>
                <a:gridCol w="1459839">
                  <a:extLst>
                    <a:ext uri="{9D8B030D-6E8A-4147-A177-3AD203B41FA5}">
                      <a16:colId xmlns:a16="http://schemas.microsoft.com/office/drawing/2014/main" val="1512062341"/>
                    </a:ext>
                  </a:extLst>
                </a:gridCol>
                <a:gridCol w="1472522">
                  <a:extLst>
                    <a:ext uri="{9D8B030D-6E8A-4147-A177-3AD203B41FA5}">
                      <a16:colId xmlns:a16="http://schemas.microsoft.com/office/drawing/2014/main" val="3371073341"/>
                    </a:ext>
                  </a:extLst>
                </a:gridCol>
                <a:gridCol w="1447156">
                  <a:extLst>
                    <a:ext uri="{9D8B030D-6E8A-4147-A177-3AD203B41FA5}">
                      <a16:colId xmlns:a16="http://schemas.microsoft.com/office/drawing/2014/main" val="2455864302"/>
                    </a:ext>
                  </a:extLst>
                </a:gridCol>
              </a:tblGrid>
              <a:tr h="395083">
                <a:tc rowSpan="2">
                  <a:txBody>
                    <a:bodyPr/>
                    <a:lstStyle/>
                    <a:p>
                      <a:pPr algn="ctr">
                        <a:lnSpc>
                          <a:spcPct val="115000"/>
                        </a:lnSpc>
                        <a:spcAft>
                          <a:spcPts val="1000"/>
                        </a:spcAft>
                      </a:pPr>
                      <a:r>
                        <a:rPr lang="en-GB" sz="900" b="1" dirty="0">
                          <a:solidFill>
                            <a:srgbClr val="052264"/>
                          </a:solidFill>
                          <a:effectLst/>
                          <a:latin typeface="Calibri" panose="020F0502020204030204" pitchFamily="34" charset="0"/>
                          <a:ea typeface="Calibri" panose="020F0502020204030204" pitchFamily="34" charset="0"/>
                          <a:cs typeface="Times New Roman" panose="02020603050405020304" pitchFamily="18" charset="0"/>
                        </a:rPr>
                        <a:t> </a:t>
                      </a:r>
                    </a:p>
                  </a:txBody>
                  <a:tcPr marL="59120" marR="59120" marT="0" marB="0">
                    <a:lnL>
                      <a:noFill/>
                    </a:lnL>
                    <a:lnR w="12700"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noFill/>
                  </a:tcPr>
                </a:tc>
                <a:tc gridSpan="5">
                  <a:txBody>
                    <a:bodyPr/>
                    <a:lstStyle/>
                    <a:p>
                      <a:pPr algn="ctr">
                        <a:lnSpc>
                          <a:spcPct val="115000"/>
                        </a:lnSpc>
                        <a:spcAft>
                          <a:spcPts val="1000"/>
                        </a:spcAft>
                      </a:pPr>
                      <a:r>
                        <a:rPr lang="en-US" sz="1200" b="1">
                          <a:solidFill>
                            <a:srgbClr val="48355B"/>
                          </a:solidFill>
                          <a:effectLst/>
                          <a:latin typeface="United Curriculum" pitchFamily="2" charset="0"/>
                          <a:ea typeface="Calibri" panose="020F0502020204030204" pitchFamily="34" charset="0"/>
                          <a:cs typeface="Times New Roman" panose="02020603050405020304" pitchFamily="18" charset="0"/>
                        </a:rPr>
                        <a:t>Disciplinary knowledge</a:t>
                      </a:r>
                      <a:endParaRPr lang="en-GB" sz="1200" b="1">
                        <a:solidFill>
                          <a:srgbClr val="48355B"/>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lnSpc>
                          <a:spcPct val="115000"/>
                        </a:lnSpc>
                        <a:spcAft>
                          <a:spcPts val="1000"/>
                        </a:spcAft>
                      </a:pPr>
                      <a:endParaRPr lang="en-GB" sz="1000" b="1">
                        <a:solidFill>
                          <a:schemeClr val="bg1"/>
                        </a:solidFill>
                        <a:effectLst/>
                        <a:latin typeface="ABeeZee" panose="02000000000000000000"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lnSpc>
                          <a:spcPct val="115000"/>
                        </a:lnSpc>
                        <a:spcAft>
                          <a:spcPts val="1000"/>
                        </a:spcAft>
                      </a:pPr>
                      <a:endParaRPr lang="en-GB" sz="1000" b="1">
                        <a:solidFill>
                          <a:schemeClr val="bg1"/>
                        </a:solidFill>
                        <a:effectLst/>
                        <a:latin typeface="ABeeZee" panose="02000000000000000000"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lnSpc>
                          <a:spcPct val="115000"/>
                        </a:lnSpc>
                        <a:spcAft>
                          <a:spcPts val="1000"/>
                        </a:spcAft>
                      </a:pPr>
                      <a:endParaRPr lang="en-GB" sz="1000" b="1">
                        <a:solidFill>
                          <a:schemeClr val="bg1"/>
                        </a:solidFill>
                        <a:effectLst/>
                        <a:latin typeface="ABeeZee" panose="02000000000000000000"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lnSpc>
                          <a:spcPct val="115000"/>
                        </a:lnSpc>
                        <a:spcAft>
                          <a:spcPts val="1000"/>
                        </a:spcAft>
                      </a:pPr>
                      <a:endParaRPr lang="en-GB" sz="1000" b="1">
                        <a:solidFill>
                          <a:schemeClr val="bg1"/>
                        </a:solidFill>
                        <a:effectLst/>
                        <a:latin typeface="ABeeZee" panose="02000000000000000000"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ctr">
                        <a:lnSpc>
                          <a:spcPct val="115000"/>
                        </a:lnSpc>
                        <a:spcAft>
                          <a:spcPts val="1000"/>
                        </a:spcAft>
                      </a:pPr>
                      <a:r>
                        <a:rPr lang="en-US" sz="1200" b="1">
                          <a:solidFill>
                            <a:srgbClr val="48355B"/>
                          </a:solidFill>
                          <a:effectLst/>
                          <a:latin typeface="United Curriculum" pitchFamily="2" charset="0"/>
                          <a:ea typeface="Calibri" panose="020F0502020204030204" pitchFamily="34" charset="0"/>
                          <a:cs typeface="Times New Roman" panose="02020603050405020304" pitchFamily="18" charset="0"/>
                        </a:rPr>
                        <a:t>Procedural knowledge</a:t>
                      </a:r>
                      <a:endParaRPr lang="en-GB" sz="1200" b="1">
                        <a:solidFill>
                          <a:srgbClr val="48355B"/>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11712624"/>
                  </a:ext>
                </a:extLst>
              </a:tr>
              <a:tr h="700822">
                <a:tc vMerge="1">
                  <a:txBody>
                    <a:bodyPr/>
                    <a:lstStyle/>
                    <a:p>
                      <a:pPr algn="ctr">
                        <a:lnSpc>
                          <a:spcPct val="115000"/>
                        </a:lnSpc>
                        <a:spcAft>
                          <a:spcPts val="1000"/>
                        </a:spcAft>
                      </a:pPr>
                      <a:endParaRPr lang="en-GB"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20" marR="59120" marT="0" marB="0">
                    <a:lnL>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1000"/>
                        </a:spcAft>
                        <a:buClrTx/>
                        <a:buSzTx/>
                        <a:buFontTx/>
                        <a:buNone/>
                        <a:tabLst/>
                        <a:defRPr/>
                      </a:pPr>
                      <a:r>
                        <a:rPr lang="en-US" sz="1000" b="0">
                          <a:solidFill>
                            <a:schemeClr val="bg1"/>
                          </a:solidFill>
                          <a:effectLst/>
                          <a:latin typeface="United Curriculum" pitchFamily="2" charset="0"/>
                          <a:ea typeface="Calibri" panose="020F0502020204030204" pitchFamily="34" charset="0"/>
                          <a:cs typeface="Times New Roman" panose="02020603050405020304" pitchFamily="18" charset="0"/>
                        </a:rPr>
                        <a:t>Historical Cause and Consequence</a:t>
                      </a:r>
                    </a:p>
                  </a:txBody>
                  <a:tcPr marL="59120" marR="5912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marL="0" marR="0" lvl="0" indent="0" algn="ctr" defTabSz="914400" rtl="0" eaLnBrk="1" fontAlgn="auto" latinLnBrk="0" hangingPunct="1">
                        <a:lnSpc>
                          <a:spcPct val="115000"/>
                        </a:lnSpc>
                        <a:spcBef>
                          <a:spcPts val="0"/>
                        </a:spcBef>
                        <a:spcAft>
                          <a:spcPts val="1000"/>
                        </a:spcAft>
                        <a:buClrTx/>
                        <a:buSzTx/>
                        <a:buFontTx/>
                        <a:buNone/>
                        <a:tabLst/>
                        <a:defRPr/>
                      </a:pPr>
                      <a:r>
                        <a:rPr lang="en-US" sz="1000" b="0">
                          <a:solidFill>
                            <a:schemeClr val="bg1"/>
                          </a:solidFill>
                          <a:effectLst/>
                          <a:latin typeface="United Curriculum" pitchFamily="2" charset="0"/>
                          <a:ea typeface="Calibri" panose="020F0502020204030204" pitchFamily="34" charset="0"/>
                          <a:cs typeface="Times New Roman" panose="02020603050405020304" pitchFamily="18" charset="0"/>
                        </a:rPr>
                        <a:t>Historical Significance</a:t>
                      </a:r>
                      <a:endParaRPr lang="en-GB" sz="1000" b="0">
                        <a:solidFill>
                          <a:schemeClr val="bg1"/>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ctr">
                        <a:lnSpc>
                          <a:spcPct val="115000"/>
                        </a:lnSpc>
                        <a:spcAft>
                          <a:spcPts val="1000"/>
                        </a:spcAft>
                      </a:pPr>
                      <a:r>
                        <a:rPr lang="en-US" sz="1000" b="0">
                          <a:solidFill>
                            <a:schemeClr val="bg1"/>
                          </a:solidFill>
                          <a:effectLst/>
                          <a:latin typeface="United Curriculum" pitchFamily="2" charset="0"/>
                          <a:ea typeface="Calibri" panose="020F0502020204030204" pitchFamily="34" charset="0"/>
                          <a:cs typeface="Times New Roman" panose="02020603050405020304" pitchFamily="18" charset="0"/>
                        </a:rPr>
                        <a:t>Historical Change &amp; Continuity</a:t>
                      </a:r>
                      <a:endParaRPr lang="en-GB" sz="1000" b="0">
                        <a:solidFill>
                          <a:schemeClr val="bg1"/>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ctr">
                        <a:lnSpc>
                          <a:spcPct val="115000"/>
                        </a:lnSpc>
                        <a:spcAft>
                          <a:spcPts val="1000"/>
                        </a:spcAft>
                      </a:pPr>
                      <a:r>
                        <a:rPr lang="en-US" sz="1000" b="0">
                          <a:solidFill>
                            <a:schemeClr val="bg1"/>
                          </a:solidFill>
                          <a:effectLst/>
                          <a:latin typeface="United Curriculum" pitchFamily="2" charset="0"/>
                          <a:ea typeface="Calibri" panose="020F0502020204030204" pitchFamily="34" charset="0"/>
                          <a:cs typeface="Times New Roman" panose="02020603050405020304" pitchFamily="18" charset="0"/>
                        </a:rPr>
                        <a:t>Historical Similarity &amp; Difference</a:t>
                      </a:r>
                      <a:endParaRPr lang="en-GB" sz="1000" b="0">
                        <a:solidFill>
                          <a:schemeClr val="bg1"/>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ctr">
                        <a:lnSpc>
                          <a:spcPct val="115000"/>
                        </a:lnSpc>
                        <a:spcAft>
                          <a:spcPts val="1000"/>
                        </a:spcAft>
                      </a:pPr>
                      <a:r>
                        <a:rPr lang="en-US" sz="1000" b="0">
                          <a:solidFill>
                            <a:schemeClr val="bg1"/>
                          </a:solidFill>
                          <a:effectLst/>
                          <a:latin typeface="United Curriculum" pitchFamily="2" charset="0"/>
                          <a:ea typeface="Calibri" panose="020F0502020204030204" pitchFamily="34" charset="0"/>
                          <a:cs typeface="Times New Roman" panose="02020603050405020304" pitchFamily="18" charset="0"/>
                        </a:rPr>
                        <a:t>Historical Evidence</a:t>
                      </a:r>
                      <a:endParaRPr lang="en-GB" sz="1000" b="0">
                        <a:solidFill>
                          <a:schemeClr val="bg1"/>
                        </a:solidFill>
                        <a:effectLst/>
                        <a:latin typeface="United Curriculum" pitchFamily="2" charset="0"/>
                        <a:ea typeface="Calibri" panose="020F0502020204030204" pitchFamily="34" charset="0"/>
                        <a:cs typeface="Times New Roman" panose="02020603050405020304" pitchFamily="18" charset="0"/>
                      </a:endParaRPr>
                    </a:p>
                  </a:txBody>
                  <a:tcPr marL="59120" marR="5912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ctr">
                        <a:lnSpc>
                          <a:spcPct val="115000"/>
                        </a:lnSpc>
                        <a:spcAft>
                          <a:spcPts val="1000"/>
                        </a:spcAft>
                      </a:pPr>
                      <a:r>
                        <a:rPr lang="en-GB" sz="1000" b="0">
                          <a:solidFill>
                            <a:schemeClr val="bg1"/>
                          </a:solidFill>
                          <a:effectLst/>
                          <a:latin typeface="United Curriculum" pitchFamily="2" charset="0"/>
                          <a:ea typeface="Calibri" panose="020F0502020204030204" pitchFamily="34" charset="0"/>
                          <a:cs typeface="Times New Roman" panose="02020603050405020304" pitchFamily="18" charset="0"/>
                        </a:rPr>
                        <a:t>Chronology</a:t>
                      </a:r>
                    </a:p>
                  </a:txBody>
                  <a:tcPr marL="59120" marR="5912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1055291">
                <a:tc rowSpan="2">
                  <a:txBody>
                    <a:bodyPr/>
                    <a:lstStyle/>
                    <a:p>
                      <a:pPr algn="ctr">
                        <a:lnSpc>
                          <a:spcPct val="115000"/>
                        </a:lnSpc>
                        <a:spcAft>
                          <a:spcPts val="1000"/>
                        </a:spcAft>
                      </a:pPr>
                      <a:r>
                        <a:rPr lang="en-US" sz="1000" b="1" dirty="0">
                          <a:solidFill>
                            <a:srgbClr val="48355B"/>
                          </a:solidFill>
                          <a:effectLst/>
                          <a:latin typeface="United Curriculum" pitchFamily="2" charset="0"/>
                          <a:ea typeface="Roboto" panose="02000000000000000000" pitchFamily="2" charset="0"/>
                          <a:cs typeface="Times New Roman" panose="02020603050405020304" pitchFamily="18" charset="0"/>
                        </a:rPr>
                        <a:t>Y5/6</a:t>
                      </a:r>
                      <a:endParaRPr lang="en-GB" sz="1000" b="1" dirty="0">
                        <a:solidFill>
                          <a:srgbClr val="48355B"/>
                        </a:solidFill>
                        <a:effectLst/>
                        <a:latin typeface="United Curriculum" pitchFamily="2" charset="0"/>
                        <a:ea typeface="Roboto" panose="02000000000000000000" pitchFamily="2" charset="0"/>
                        <a:cs typeface="Times New Roman" panose="02020603050405020304" pitchFamily="18" charset="0"/>
                      </a:endParaRPr>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72000" marR="0" lvl="0" indent="-72000" algn="l" defTabSz="914400" rtl="0" eaLnBrk="1" fontAlgn="auto" latinLnBrk="0" hangingPunct="1">
                        <a:lnSpc>
                          <a:spcPts val="800"/>
                        </a:lnSpc>
                        <a:spcBef>
                          <a:spcPts val="0"/>
                        </a:spcBef>
                        <a:spcAft>
                          <a:spcPts val="200"/>
                        </a:spcAft>
                        <a:buClrTx/>
                        <a:buSzTx/>
                        <a:buFont typeface="Arial" panose="020B0604020202020204" pitchFamily="34" charset="0"/>
                        <a:buChar char="•"/>
                        <a:tabLst/>
                        <a:defRPr/>
                      </a:pPr>
                      <a:r>
                        <a:rPr lang="en-GB"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Causes can be categorised as economic, physical, institutional, social, environmental etc</a:t>
                      </a:r>
                    </a:p>
                    <a:p>
                      <a:pPr marL="72000" marR="0" lvl="0" indent="-72000" algn="l" defTabSz="914400" rtl="0" eaLnBrk="1" fontAlgn="auto" latinLnBrk="0" hangingPunct="1">
                        <a:lnSpc>
                          <a:spcPts val="800"/>
                        </a:lnSpc>
                        <a:spcBef>
                          <a:spcPts val="0"/>
                        </a:spcBef>
                        <a:spcAft>
                          <a:spcPts val="200"/>
                        </a:spcAft>
                        <a:buClrTx/>
                        <a:buSzTx/>
                        <a:buFont typeface="Arial" panose="020B0604020202020204" pitchFamily="34" charset="0"/>
                        <a:buChar char="•"/>
                        <a:tabLst/>
                        <a:defRPr/>
                      </a:pPr>
                      <a:r>
                        <a:rPr lang="en-GB"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Historians can argue that one cause is more important than another</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marR="0" lvl="0" indent="-72000" algn="l" defTabSz="914400" rtl="0" eaLnBrk="1" fontAlgn="auto" latinLnBrk="0" hangingPunct="1">
                        <a:lnSpc>
                          <a:spcPts val="800"/>
                        </a:lnSpc>
                        <a:spcBef>
                          <a:spcPts val="0"/>
                        </a:spcBef>
                        <a:spcAft>
                          <a:spcPts val="200"/>
                        </a:spcAft>
                        <a:buClrTx/>
                        <a:buSzTx/>
                        <a:buFont typeface="Arial" panose="020B0604020202020204" pitchFamily="34" charset="0"/>
                        <a:buChar char="•"/>
                        <a:tabLst/>
                        <a:defRP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The past is everything that has happened to everyone, but we only learn about some parts in history. The rest is known as silence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ts val="800"/>
                        </a:lnSpc>
                        <a:spcAft>
                          <a:spcPts val="200"/>
                        </a:spcAft>
                        <a:buFont typeface="Arial" panose="020B0604020202020204" pitchFamily="34" charset="0"/>
                        <a:buChar cha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Changes do not follow one trajectory</a:t>
                      </a:r>
                    </a:p>
                    <a:p>
                      <a:pPr marL="72000" indent="-72000" algn="l">
                        <a:lnSpc>
                          <a:spcPts val="800"/>
                        </a:lnSpc>
                        <a:spcAft>
                          <a:spcPts val="200"/>
                        </a:spcAft>
                        <a:buFont typeface="Arial" panose="020B0604020202020204" pitchFamily="34" charset="0"/>
                        <a:buChar cha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Changes do not always mean progress</a:t>
                      </a:r>
                    </a:p>
                    <a:p>
                      <a:pPr marL="72000" indent="-72000" algn="l">
                        <a:lnSpc>
                          <a:spcPts val="800"/>
                        </a:lnSpc>
                        <a:spcAft>
                          <a:spcPts val="200"/>
                        </a:spcAft>
                        <a:buFont typeface="Arial" panose="020B0604020202020204" pitchFamily="34" charset="0"/>
                        <a:buChar cha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Changes can take place gradually (evolution) or very rapidly and completely (revolution)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ts val="800"/>
                        </a:lnSpc>
                        <a:spcAft>
                          <a:spcPts val="200"/>
                        </a:spcAft>
                        <a:buFont typeface="Arial" panose="020B0604020202020204" pitchFamily="34" charset="0"/>
                        <a:buChar cha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Historians should recognise the similar and different experiences that individuals from the same community have based on their age, gender, race, wealth, sexuality or other characteristics</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marR="0" lvl="0" indent="-72000" algn="l" defTabSz="914400" rtl="0" eaLnBrk="1" fontAlgn="auto" latinLnBrk="0" hangingPunct="1">
                        <a:lnSpc>
                          <a:spcPts val="800"/>
                        </a:lnSpc>
                        <a:spcBef>
                          <a:spcPts val="0"/>
                        </a:spcBef>
                        <a:spcAft>
                          <a:spcPts val="200"/>
                        </a:spcAft>
                        <a:buClrTx/>
                        <a:buSzTx/>
                        <a:buFont typeface="Arial" panose="020B0604020202020204" pitchFamily="34" charset="0"/>
                        <a:buChar char="•"/>
                        <a:tabLst/>
                        <a:defRP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Historians cross-reference sources in order to build confidence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a:txBody>
                    <a:bodyPr/>
                    <a:lstStyle/>
                    <a:p>
                      <a:pPr marL="72000" marR="0" lvl="0" indent="-72000" algn="l" defTabSz="914400" rtl="0" eaLnBrk="1" fontAlgn="auto" latinLnBrk="0" hangingPunct="1">
                        <a:lnSpc>
                          <a:spcPts val="800"/>
                        </a:lnSpc>
                        <a:spcBef>
                          <a:spcPts val="0"/>
                        </a:spcBef>
                        <a:spcAft>
                          <a:spcPts val="200"/>
                        </a:spcAft>
                        <a:buClrTx/>
                        <a:buSzTx/>
                        <a:buFont typeface="Arial" panose="020B0604020202020204" pitchFamily="34" charset="0"/>
                        <a:buChar char="•"/>
                        <a:tabLst/>
                        <a:defRP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Recognise and use AD/BC and CE/BCE accurately</a:t>
                      </a:r>
                    </a:p>
                    <a:p>
                      <a:pPr marL="72000" marR="0" lvl="0" indent="-72000" algn="l" defTabSz="914400" rtl="0" eaLnBrk="1" fontAlgn="auto" latinLnBrk="0" hangingPunct="1">
                        <a:lnSpc>
                          <a:spcPts val="800"/>
                        </a:lnSpc>
                        <a:spcBef>
                          <a:spcPts val="0"/>
                        </a:spcBef>
                        <a:spcAft>
                          <a:spcPts val="200"/>
                        </a:spcAft>
                        <a:buClrTx/>
                        <a:buSzTx/>
                        <a:buFont typeface="Arial" panose="020B0604020202020204" pitchFamily="34" charset="0"/>
                        <a:buChar char="•"/>
                        <a:tabLst/>
                        <a:defRPr/>
                      </a:pPr>
                      <a:r>
                        <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Use vocabulary like decade, century and millennium</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1"/>
                  </a:ext>
                </a:extLst>
              </a:tr>
              <a:tr h="1026641">
                <a:tc vMerge="1">
                  <a:txBody>
                    <a:bodyPr/>
                    <a:lstStyle/>
                    <a:p>
                      <a:endParaRPr dirty="0"/>
                    </a:p>
                  </a:txBody>
                  <a:tcPr marL="59120" marR="591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262A6">
                        <a:alpha val="60000"/>
                      </a:srgbClr>
                    </a:solidFill>
                  </a:tcPr>
                </a:tc>
                <a:tc>
                  <a:txBody>
                    <a:bodyPr/>
                    <a:lstStyle/>
                    <a:p>
                      <a:pPr marL="72000" marR="0" lvl="0" indent="-72000" algn="l" defTabSz="914400" rtl="0" eaLnBrk="1" fontAlgn="auto" latinLnBrk="0" hangingPunct="1">
                        <a:lnSpc>
                          <a:spcPts val="800"/>
                        </a:lnSpc>
                        <a:spcBef>
                          <a:spcPts val="0"/>
                        </a:spcBef>
                        <a:spcAft>
                          <a:spcPts val="200"/>
                        </a:spcAft>
                        <a:buClrTx/>
                        <a:buSzTx/>
                        <a:buFont typeface="Arial" panose="020B0604020202020204" pitchFamily="34" charset="0"/>
                        <a:buChar char="•"/>
                        <a:tabLst/>
                        <a:defRP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Historians interpret primary and secondary sources and build arguments that can explain the causes of events</a:t>
                      </a:r>
                    </a:p>
                    <a:p>
                      <a:pPr marL="72000" indent="-72000" algn="l">
                        <a:lnSpc>
                          <a:spcPts val="800"/>
                        </a:lnSpc>
                        <a:spcAft>
                          <a:spcPts val="200"/>
                        </a:spcAft>
                        <a:buFont typeface="Arial" panose="020B0604020202020204" pitchFamily="34" charset="0"/>
                        <a:buChar char="•"/>
                      </a:pPr>
                      <a:endPar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ts val="800"/>
                        </a:lnSpc>
                        <a:spcAft>
                          <a:spcPts val="200"/>
                        </a:spcAft>
                        <a:buFont typeface="Arial" panose="020B0604020202020204" pitchFamily="34" charset="0"/>
                        <a:buChar cha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What historians consider to be significant is different to different people at different places and times</a:t>
                      </a:r>
                    </a:p>
                    <a:p>
                      <a:pPr marL="72000" indent="-72000" algn="l">
                        <a:lnSpc>
                          <a:spcPts val="800"/>
                        </a:lnSpc>
                        <a:spcAft>
                          <a:spcPts val="200"/>
                        </a:spcAft>
                        <a:buFont typeface="Arial" panose="020B0604020202020204" pitchFamily="34" charset="0"/>
                        <a:buChar cha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We, as historians, can recognise reasons for why we are studying something in a particular place or time</a:t>
                      </a:r>
                    </a:p>
                    <a:p>
                      <a:pPr marL="72000" marR="0" lvl="0" indent="-72000" algn="l" defTabSz="914400" rtl="0" eaLnBrk="1" fontAlgn="auto" latinLnBrk="0" hangingPunct="1">
                        <a:lnSpc>
                          <a:spcPts val="800"/>
                        </a:lnSpc>
                        <a:spcBef>
                          <a:spcPts val="0"/>
                        </a:spcBef>
                        <a:spcAft>
                          <a:spcPts val="200"/>
                        </a:spcAft>
                        <a:buClrTx/>
                        <a:buSzTx/>
                        <a:buFont typeface="Arial" panose="020B0604020202020204" pitchFamily="34" charset="0"/>
                        <a:buChar char="•"/>
                        <a:tabLst/>
                        <a:defRPr/>
                      </a:pPr>
                      <a:endPar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ts val="800"/>
                        </a:lnSpc>
                        <a:spcAft>
                          <a:spcPts val="200"/>
                        </a:spcAft>
                        <a:buFont typeface="Arial" panose="020B0604020202020204" pitchFamily="34" charset="0"/>
                        <a:buChar char="•"/>
                      </a:pPr>
                      <a:r>
                        <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Historians can identify and analyse examples of resistance to change</a:t>
                      </a:r>
                    </a:p>
                    <a:p>
                      <a:pPr marL="72000" indent="-72000" algn="l">
                        <a:lnSpc>
                          <a:spcPts val="800"/>
                        </a:lnSpc>
                        <a:spcAft>
                          <a:spcPts val="200"/>
                        </a:spcAft>
                        <a:buFont typeface="Arial" panose="020B0604020202020204" pitchFamily="34" charset="0"/>
                        <a:buChar char="•"/>
                      </a:pPr>
                      <a:r>
                        <a:rPr lang="en-US"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Historians' understanding of how and why changes took place develops over time</a:t>
                      </a:r>
                      <a:endPar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ts val="800"/>
                        </a:lnSpc>
                        <a:spcAft>
                          <a:spcPts val="200"/>
                        </a:spcAft>
                        <a:buFont typeface="Arial" panose="020B0604020202020204" pitchFamily="34" charset="0"/>
                        <a:buNone/>
                      </a:pPr>
                      <a:endPar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72000" indent="-72000" algn="l">
                        <a:lnSpc>
                          <a:spcPts val="800"/>
                        </a:lnSpc>
                        <a:spcAft>
                          <a:spcPts val="200"/>
                        </a:spcAft>
                        <a:buFont typeface="Arial" panose="020B0604020202020204" pitchFamily="34" charset="0"/>
                        <a:buChar char="•"/>
                      </a:pPr>
                      <a:r>
                        <a:rPr lang="en-GB" sz="80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Archaeologists follow a similar process to scientists: Planning; Measure &amp; Observe; Record &amp; Present; Analyse &amp; Evaluate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a:txBody>
                    <a:bodyPr/>
                    <a:lstStyle/>
                    <a:p>
                      <a:pPr marL="72000" indent="-72000" algn="l">
                        <a:lnSpc>
                          <a:spcPts val="800"/>
                        </a:lnSpc>
                        <a:spcAft>
                          <a:spcPts val="200"/>
                        </a:spcAft>
                        <a:buFont typeface="Arial" panose="020B0604020202020204" pitchFamily="34" charset="0"/>
                        <a:buChar char="•"/>
                      </a:pPr>
                      <a:r>
                        <a:rPr lang="en-US"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Use key dates to compare the timing of two events, considering how closely together or far apart they occurred</a:t>
                      </a:r>
                      <a:endParaRPr lang="en-GB"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747133406"/>
                  </a:ext>
                </a:extLst>
              </a:tr>
            </a:tbl>
          </a:graphicData>
        </a:graphic>
      </p:graphicFrame>
      <p:sp>
        <p:nvSpPr>
          <p:cNvPr id="2" name="Text Placeholder 1">
            <a:extLst>
              <a:ext uri="{FF2B5EF4-FFF2-40B4-BE49-F238E27FC236}">
                <a16:creationId xmlns:a16="http://schemas.microsoft.com/office/drawing/2014/main" id="{2D019A00-F032-4933-8D7C-17525C993998}"/>
              </a:ext>
            </a:extLst>
          </p:cNvPr>
          <p:cNvSpPr>
            <a:spLocks noGrp="1"/>
          </p:cNvSpPr>
          <p:nvPr>
            <p:ph type="body" sz="quarter" idx="10"/>
          </p:nvPr>
        </p:nvSpPr>
        <p:spPr>
          <a:xfrm>
            <a:off x="117476" y="268522"/>
            <a:ext cx="7701237" cy="458089"/>
          </a:xfrm>
        </p:spPr>
        <p:txBody>
          <a:bodyPr/>
          <a:lstStyle/>
          <a:p>
            <a:r>
              <a:rPr lang="en-US" sz="2400"/>
              <a:t>Thinking Like a Historian (UKS2)</a:t>
            </a:r>
            <a:endParaRPr lang="en-GB" sz="2400"/>
          </a:p>
        </p:txBody>
      </p:sp>
      <p:pic>
        <p:nvPicPr>
          <p:cNvPr id="4" name="Picture 3">
            <a:extLst>
              <a:ext uri="{FF2B5EF4-FFF2-40B4-BE49-F238E27FC236}">
                <a16:creationId xmlns:a16="http://schemas.microsoft.com/office/drawing/2014/main" id="{C9FB6AC5-E71A-39D2-74CA-D88D054AA25A}"/>
              </a:ext>
            </a:extLst>
          </p:cNvPr>
          <p:cNvPicPr>
            <a:picLocks noChangeAspect="1"/>
          </p:cNvPicPr>
          <p:nvPr/>
        </p:nvPicPr>
        <p:blipFill>
          <a:blip r:embed="rId2"/>
          <a:stretch>
            <a:fillRect/>
          </a:stretch>
        </p:blipFill>
        <p:spPr>
          <a:xfrm>
            <a:off x="2658636" y="1619149"/>
            <a:ext cx="281526" cy="268121"/>
          </a:xfrm>
          <a:prstGeom prst="rect">
            <a:avLst/>
          </a:prstGeom>
          <a:ln>
            <a:noFill/>
          </a:ln>
        </p:spPr>
      </p:pic>
      <p:pic>
        <p:nvPicPr>
          <p:cNvPr id="6" name="Picture 5">
            <a:extLst>
              <a:ext uri="{FF2B5EF4-FFF2-40B4-BE49-F238E27FC236}">
                <a16:creationId xmlns:a16="http://schemas.microsoft.com/office/drawing/2014/main" id="{2382FF43-B707-C939-184E-2D64AFB4C05B}"/>
              </a:ext>
            </a:extLst>
          </p:cNvPr>
          <p:cNvPicPr>
            <a:picLocks noChangeAspect="1"/>
          </p:cNvPicPr>
          <p:nvPr/>
        </p:nvPicPr>
        <p:blipFill>
          <a:blip r:embed="rId3"/>
          <a:stretch>
            <a:fillRect/>
          </a:stretch>
        </p:blipFill>
        <p:spPr>
          <a:xfrm>
            <a:off x="5611353" y="1617270"/>
            <a:ext cx="264906" cy="270000"/>
          </a:xfrm>
          <a:prstGeom prst="rect">
            <a:avLst/>
          </a:prstGeom>
        </p:spPr>
      </p:pic>
      <p:pic>
        <p:nvPicPr>
          <p:cNvPr id="7" name="Picture 6">
            <a:extLst>
              <a:ext uri="{FF2B5EF4-FFF2-40B4-BE49-F238E27FC236}">
                <a16:creationId xmlns:a16="http://schemas.microsoft.com/office/drawing/2014/main" id="{642199B6-C673-54C3-FB04-797B359FD75A}"/>
              </a:ext>
            </a:extLst>
          </p:cNvPr>
          <p:cNvPicPr>
            <a:picLocks noChangeAspect="1"/>
          </p:cNvPicPr>
          <p:nvPr/>
        </p:nvPicPr>
        <p:blipFill>
          <a:blip r:embed="rId4"/>
          <a:stretch>
            <a:fillRect/>
          </a:stretch>
        </p:blipFill>
        <p:spPr>
          <a:xfrm>
            <a:off x="4129164" y="1617270"/>
            <a:ext cx="330968" cy="270000"/>
          </a:xfrm>
          <a:prstGeom prst="rect">
            <a:avLst/>
          </a:prstGeom>
        </p:spPr>
      </p:pic>
      <p:pic>
        <p:nvPicPr>
          <p:cNvPr id="8" name="Picture 7">
            <a:extLst>
              <a:ext uri="{FF2B5EF4-FFF2-40B4-BE49-F238E27FC236}">
                <a16:creationId xmlns:a16="http://schemas.microsoft.com/office/drawing/2014/main" id="{27944847-B2D1-1F6E-54FA-8CD3D03E962B}"/>
              </a:ext>
            </a:extLst>
          </p:cNvPr>
          <p:cNvPicPr>
            <a:picLocks noChangeAspect="1"/>
          </p:cNvPicPr>
          <p:nvPr/>
        </p:nvPicPr>
        <p:blipFill>
          <a:blip r:embed="rId5"/>
          <a:stretch>
            <a:fillRect/>
          </a:stretch>
        </p:blipFill>
        <p:spPr>
          <a:xfrm>
            <a:off x="1198692" y="1617270"/>
            <a:ext cx="297000" cy="270000"/>
          </a:xfrm>
          <a:prstGeom prst="rect">
            <a:avLst/>
          </a:prstGeom>
        </p:spPr>
      </p:pic>
      <p:pic>
        <p:nvPicPr>
          <p:cNvPr id="9" name="Graphic 8" descr="Magnifying glass with solid fill">
            <a:extLst>
              <a:ext uri="{FF2B5EF4-FFF2-40B4-BE49-F238E27FC236}">
                <a16:creationId xmlns:a16="http://schemas.microsoft.com/office/drawing/2014/main" id="{009BACDB-1258-F327-45E5-AD001C39B8EF}"/>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093166" y="1617270"/>
            <a:ext cx="270000" cy="270000"/>
          </a:xfrm>
          <a:prstGeom prst="rect">
            <a:avLst/>
          </a:prstGeom>
        </p:spPr>
      </p:pic>
      <p:pic>
        <p:nvPicPr>
          <p:cNvPr id="10" name="Picture 9">
            <a:extLst>
              <a:ext uri="{FF2B5EF4-FFF2-40B4-BE49-F238E27FC236}">
                <a16:creationId xmlns:a16="http://schemas.microsoft.com/office/drawing/2014/main" id="{5CA93113-CE81-33EE-E76A-AE361E3647E0}"/>
              </a:ext>
            </a:extLst>
          </p:cNvPr>
          <p:cNvPicPr>
            <a:picLocks noChangeAspect="1"/>
          </p:cNvPicPr>
          <p:nvPr/>
        </p:nvPicPr>
        <p:blipFill>
          <a:blip r:embed="rId8"/>
          <a:stretch>
            <a:fillRect/>
          </a:stretch>
        </p:blipFill>
        <p:spPr>
          <a:xfrm>
            <a:off x="8543283" y="1617270"/>
            <a:ext cx="328050" cy="270000"/>
          </a:xfrm>
          <a:prstGeom prst="rect">
            <a:avLst/>
          </a:prstGeom>
        </p:spPr>
      </p:pic>
    </p:spTree>
    <p:extLst>
      <p:ext uri="{BB962C8B-B14F-4D97-AF65-F5344CB8AC3E}">
        <p14:creationId xmlns:p14="http://schemas.microsoft.com/office/powerpoint/2010/main" val="3253366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a:xfrm>
            <a:off x="203201" y="234234"/>
            <a:ext cx="4749799" cy="458089"/>
          </a:xfrm>
        </p:spPr>
        <p:txBody>
          <a:bodyPr/>
          <a:lstStyle/>
          <a:p>
            <a:r>
              <a:rPr lang="en-US" altLang="en-US" dirty="0"/>
              <a:t>Year 1/2: Cycle B Autumn</a:t>
            </a:r>
            <a:endParaRPr lang="en-GB" dirty="0"/>
          </a:p>
        </p:txBody>
      </p:sp>
      <p:sp>
        <p:nvSpPr>
          <p:cNvPr id="4" name="Text Placeholder 3">
            <a:extLst>
              <a:ext uri="{FF2B5EF4-FFF2-40B4-BE49-F238E27FC236}">
                <a16:creationId xmlns:a16="http://schemas.microsoft.com/office/drawing/2014/main" id="{50C77441-693C-44CD-BF9D-C9CF21ECF127}"/>
              </a:ext>
            </a:extLst>
          </p:cNvPr>
          <p:cNvSpPr>
            <a:spLocks noGrp="1"/>
          </p:cNvSpPr>
          <p:nvPr>
            <p:ph type="body" sz="quarter" idx="11"/>
          </p:nvPr>
        </p:nvSpPr>
        <p:spPr/>
        <p:txBody>
          <a:bodyPr/>
          <a:lstStyle/>
          <a:p>
            <a:r>
              <a:rPr lang="en-US"/>
              <a:t>Year 1: Summer</a:t>
            </a:r>
            <a:endParaRPr lang="en-GB"/>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5273040" y="234233"/>
            <a:ext cx="4429759"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2000" dirty="0">
                <a:ln w="12700">
                  <a:solidFill>
                    <a:schemeClr val="accent1"/>
                  </a:solidFill>
                </a:ln>
                <a:solidFill>
                  <a:schemeClr val="accent1"/>
                </a:solidFill>
                <a:latin typeface="United Curriculum" pitchFamily="2" charset="0"/>
              </a:rPr>
              <a:t>Where did people live in the past?</a:t>
            </a:r>
            <a:endParaRPr lang="en-GB" sz="2000" dirty="0">
              <a:ln w="12700">
                <a:solidFill>
                  <a:schemeClr val="accent1"/>
                </a:solidFill>
              </a:ln>
              <a:solidFill>
                <a:schemeClr val="accent1"/>
              </a:solidFill>
              <a:latin typeface="United Curriculum" pitchFamily="2" charset="0"/>
            </a:endParaRPr>
          </a:p>
        </p:txBody>
      </p:sp>
      <p:graphicFrame>
        <p:nvGraphicFramePr>
          <p:cNvPr id="2" name="Table 25">
            <a:extLst>
              <a:ext uri="{FF2B5EF4-FFF2-40B4-BE49-F238E27FC236}">
                <a16:creationId xmlns:a16="http://schemas.microsoft.com/office/drawing/2014/main" id="{5F9E0F88-E4CE-D923-8DB5-57F3F848A870}"/>
              </a:ext>
            </a:extLst>
          </p:cNvPr>
          <p:cNvGraphicFramePr>
            <a:graphicFrameLocks noGrp="1"/>
          </p:cNvGraphicFramePr>
          <p:nvPr>
            <p:extLst>
              <p:ext uri="{D42A27DB-BD31-4B8C-83A1-F6EECF244321}">
                <p14:modId xmlns:p14="http://schemas.microsoft.com/office/powerpoint/2010/main" val="704920761"/>
              </p:ext>
            </p:extLst>
          </p:nvPr>
        </p:nvGraphicFramePr>
        <p:xfrm>
          <a:off x="239427" y="889668"/>
          <a:ext cx="9180000" cy="5504745"/>
        </p:xfrm>
        <a:graphic>
          <a:graphicData uri="http://schemas.openxmlformats.org/drawingml/2006/table">
            <a:tbl>
              <a:tblPr firstRow="1" bandRow="1">
                <a:tableStyleId>{5940675A-B579-460E-94D1-54222C63F5DA}</a:tableStyleId>
              </a:tblPr>
              <a:tblGrid>
                <a:gridCol w="216000">
                  <a:extLst>
                    <a:ext uri="{9D8B030D-6E8A-4147-A177-3AD203B41FA5}">
                      <a16:colId xmlns:a16="http://schemas.microsoft.com/office/drawing/2014/main" val="1014669821"/>
                    </a:ext>
                  </a:extLst>
                </a:gridCol>
                <a:gridCol w="2249523">
                  <a:extLst>
                    <a:ext uri="{9D8B030D-6E8A-4147-A177-3AD203B41FA5}">
                      <a16:colId xmlns:a16="http://schemas.microsoft.com/office/drawing/2014/main" val="247776695"/>
                    </a:ext>
                  </a:extLst>
                </a:gridCol>
                <a:gridCol w="4318503">
                  <a:extLst>
                    <a:ext uri="{9D8B030D-6E8A-4147-A177-3AD203B41FA5}">
                      <a16:colId xmlns:a16="http://schemas.microsoft.com/office/drawing/2014/main" val="3380293508"/>
                    </a:ext>
                  </a:extLst>
                </a:gridCol>
                <a:gridCol w="2395974">
                  <a:extLst>
                    <a:ext uri="{9D8B030D-6E8A-4147-A177-3AD203B41FA5}">
                      <a16:colId xmlns:a16="http://schemas.microsoft.com/office/drawing/2014/main" val="2902844172"/>
                    </a:ext>
                  </a:extLst>
                </a:gridCol>
              </a:tblGrid>
              <a:tr h="225255">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6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302480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0" u="none" dirty="0">
                          <a:solidFill>
                            <a:schemeClr val="bg1"/>
                          </a:solidFill>
                          <a:latin typeface="Roboto" panose="02000000000000000000" pitchFamily="2" charset="0"/>
                          <a:ea typeface="Roboto" panose="02000000000000000000" pitchFamily="2" charset="0"/>
                        </a:rPr>
                        <a:t>Many people lived and worked in castles in the past (Rec Spr)</a:t>
                      </a:r>
                      <a:endParaRPr lang="en-US" sz="840" b="1" u="none" dirty="0">
                        <a:solidFill>
                          <a:schemeClr val="bg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u="none" dirty="0">
                          <a:solidFill>
                            <a:schemeClr val="bg1"/>
                          </a:solidFill>
                          <a:latin typeface="Roboto" panose="02000000000000000000" pitchFamily="2" charset="0"/>
                          <a:ea typeface="Roboto" panose="02000000000000000000" pitchFamily="2" charset="0"/>
                        </a:rPr>
                        <a:t>Geography</a:t>
                      </a:r>
                      <a:r>
                        <a:rPr lang="en-US" sz="840" b="0" u="none" dirty="0">
                          <a:solidFill>
                            <a:schemeClr val="bg1"/>
                          </a:solidFill>
                          <a:latin typeface="Roboto" panose="02000000000000000000" pitchFamily="2" charset="0"/>
                          <a:ea typeface="Roboto" panose="02000000000000000000" pitchFamily="2" charset="0"/>
                        </a:rPr>
                        <a:t>: Human settlements can be a city, town or village, depending on their size </a:t>
                      </a:r>
                      <a:endParaRPr lang="en-US" sz="840" b="0" dirty="0">
                        <a:solidFill>
                          <a:schemeClr val="bg1"/>
                        </a:solidFill>
                        <a:latin typeface="Roboto" panose="02000000000000000000" pitchFamily="2" charset="0"/>
                        <a:ea typeface="Roboto" panose="02000000000000000000" pitchFamily="2" charset="0"/>
                      </a:endParaRPr>
                    </a:p>
                    <a:p>
                      <a:pPr marL="72000" indent="-72000">
                        <a:lnSpc>
                          <a:spcPct val="100000"/>
                        </a:lnSpc>
                        <a:spcAft>
                          <a:spcPts val="200"/>
                        </a:spcAft>
                        <a:buFont typeface="Arial" panose="020B0604020202020204" pitchFamily="34" charset="0"/>
                        <a:buChar char="•"/>
                      </a:pPr>
                      <a:r>
                        <a:rPr lang="en-US" sz="840" b="1" u="none" dirty="0">
                          <a:solidFill>
                            <a:schemeClr val="bg1"/>
                          </a:solidFill>
                          <a:latin typeface="Roboto" panose="02000000000000000000" pitchFamily="2" charset="0"/>
                          <a:ea typeface="Roboto" panose="02000000000000000000" pitchFamily="2" charset="0"/>
                        </a:rPr>
                        <a:t>Geography: </a:t>
                      </a:r>
                      <a:r>
                        <a:rPr lang="en-US" sz="840" b="0" u="none" dirty="0">
                          <a:solidFill>
                            <a:schemeClr val="bg1"/>
                          </a:solidFill>
                          <a:latin typeface="Roboto" panose="02000000000000000000" pitchFamily="2" charset="0"/>
                          <a:ea typeface="Roboto" panose="02000000000000000000" pitchFamily="2" charset="0"/>
                        </a:rPr>
                        <a:t>Rural means countryside; urban means towns and cities</a:t>
                      </a:r>
                    </a:p>
                    <a:p>
                      <a:pPr marL="72000" indent="-72000">
                        <a:lnSpc>
                          <a:spcPct val="100000"/>
                        </a:lnSpc>
                        <a:spcAft>
                          <a:spcPts val="200"/>
                        </a:spcAft>
                        <a:buFont typeface="Arial" panose="020B0604020202020204" pitchFamily="34" charset="0"/>
                        <a:buChar char="•"/>
                      </a:pPr>
                      <a:r>
                        <a:rPr lang="en-US" sz="840" b="1" u="none" dirty="0">
                          <a:solidFill>
                            <a:schemeClr val="bg1"/>
                          </a:solidFill>
                          <a:latin typeface="Roboto" panose="02000000000000000000" pitchFamily="2" charset="0"/>
                          <a:ea typeface="Roboto" panose="02000000000000000000" pitchFamily="2" charset="0"/>
                        </a:rPr>
                        <a:t>Science: </a:t>
                      </a:r>
                      <a:r>
                        <a:rPr lang="en-US" sz="840" b="0" u="none" dirty="0">
                          <a:solidFill>
                            <a:schemeClr val="bg1"/>
                          </a:solidFill>
                          <a:latin typeface="Roboto" panose="02000000000000000000" pitchFamily="2" charset="0"/>
                          <a:ea typeface="Roboto" panose="02000000000000000000" pitchFamily="2" charset="0"/>
                        </a:rPr>
                        <a:t>The material is what an object is made of, e.g. a cup can be made of paper or plastic</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Different people live in lots of different types of home!</a:t>
                      </a:r>
                    </a:p>
                    <a:p>
                      <a:pPr marL="72000" indent="-72000">
                        <a:lnSpc>
                          <a:spcPct val="100000"/>
                        </a:lnSpc>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Our homes are made of lots of different </a:t>
                      </a:r>
                      <a:r>
                        <a:rPr lang="en-US" sz="840" b="1" dirty="0">
                          <a:solidFill>
                            <a:schemeClr val="bg1"/>
                          </a:solidFill>
                          <a:latin typeface="Roboto" panose="02000000000000000000" pitchFamily="2" charset="0"/>
                          <a:ea typeface="Roboto" panose="02000000000000000000" pitchFamily="2" charset="0"/>
                        </a:rPr>
                        <a:t>materials </a:t>
                      </a:r>
                      <a:r>
                        <a:rPr lang="en-US" sz="840" b="0" dirty="0">
                          <a:solidFill>
                            <a:schemeClr val="bg1"/>
                          </a:solidFill>
                          <a:latin typeface="Roboto" panose="02000000000000000000" pitchFamily="2" charset="0"/>
                          <a:ea typeface="Roboto" panose="02000000000000000000" pitchFamily="2" charset="0"/>
                        </a:rPr>
                        <a:t>like bricks and glass.</a:t>
                      </a:r>
                    </a:p>
                    <a:p>
                      <a:pPr marL="72000" indent="-72000">
                        <a:lnSpc>
                          <a:spcPct val="100000"/>
                        </a:lnSpc>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Our homes have lots of different features that help us do tasks like cook food, stay warm, and go to the toilet.</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dirty="0">
                          <a:solidFill>
                            <a:schemeClr val="bg1"/>
                          </a:solidFill>
                          <a:latin typeface="Roboto" panose="02000000000000000000" pitchFamily="2" charset="0"/>
                          <a:ea typeface="Roboto" panose="02000000000000000000" pitchFamily="2" charset="0"/>
                        </a:rPr>
                        <a:t>Homes look different at different times in history, including in living memory.</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dirty="0">
                          <a:solidFill>
                            <a:schemeClr val="bg1"/>
                          </a:solidFill>
                          <a:latin typeface="Roboto" panose="02000000000000000000" pitchFamily="2" charset="0"/>
                          <a:ea typeface="Roboto" panose="02000000000000000000" pitchFamily="2" charset="0"/>
                        </a:rPr>
                        <a:t>Homes and the things we use in our homes have changed during the lives of the people in our community</a:t>
                      </a:r>
                    </a:p>
                    <a:p>
                      <a:pPr marL="72000" indent="-72000">
                        <a:lnSpc>
                          <a:spcPct val="100000"/>
                        </a:lnSpc>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In the Victorian period (before living memory), people lived in cramped houses like </a:t>
                      </a:r>
                      <a:r>
                        <a:rPr lang="en-US" sz="840" b="1" dirty="0">
                          <a:solidFill>
                            <a:schemeClr val="bg1"/>
                          </a:solidFill>
                          <a:latin typeface="Roboto" panose="02000000000000000000" pitchFamily="2" charset="0"/>
                          <a:ea typeface="Roboto" panose="02000000000000000000" pitchFamily="2" charset="0"/>
                        </a:rPr>
                        <a:t>back-to-back </a:t>
                      </a:r>
                      <a:r>
                        <a:rPr lang="en-US" sz="840" dirty="0">
                          <a:solidFill>
                            <a:schemeClr val="bg1"/>
                          </a:solidFill>
                          <a:latin typeface="Roboto" panose="02000000000000000000" pitchFamily="2" charset="0"/>
                          <a:ea typeface="Roboto" panose="02000000000000000000" pitchFamily="2" charset="0"/>
                        </a:rPr>
                        <a:t>houses. </a:t>
                      </a:r>
                      <a:r>
                        <a:rPr lang="en-US" sz="840" b="0" dirty="0">
                          <a:solidFill>
                            <a:schemeClr val="bg1"/>
                          </a:solidFill>
                          <a:latin typeface="Roboto" panose="02000000000000000000" pitchFamily="2" charset="0"/>
                          <a:ea typeface="Roboto" panose="02000000000000000000" pitchFamily="2" charset="0"/>
                        </a:rPr>
                        <a:t>Houses were made of bricks and glass.</a:t>
                      </a:r>
                    </a:p>
                    <a:p>
                      <a:pPr marL="72000" indent="-72000">
                        <a:lnSpc>
                          <a:spcPct val="100000"/>
                        </a:lnSpc>
                        <a:spcAft>
                          <a:spcPts val="200"/>
                        </a:spcAft>
                        <a:buFont typeface="Arial" panose="020B0604020202020204" pitchFamily="34" charset="0"/>
                        <a:buChar char="•"/>
                      </a:pPr>
                      <a:r>
                        <a:rPr lang="en-US" sz="840" b="0" dirty="0">
                          <a:solidFill>
                            <a:schemeClr val="bg1"/>
                          </a:solidFill>
                          <a:latin typeface="Roboto" panose="02000000000000000000" pitchFamily="2" charset="0"/>
                          <a:ea typeface="Roboto" panose="02000000000000000000" pitchFamily="2" charset="0"/>
                        </a:rPr>
                        <a:t>Features of homes meant that Victorians did everyday tasks differently than we do today.</a:t>
                      </a:r>
                    </a:p>
                    <a:p>
                      <a:pPr marL="72000" marR="0" lvl="0" indent="-7200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840" dirty="0">
                          <a:solidFill>
                            <a:schemeClr val="bg1"/>
                          </a:solidFill>
                          <a:latin typeface="Roboto" panose="02000000000000000000" pitchFamily="2" charset="0"/>
                          <a:ea typeface="Roboto" panose="02000000000000000000" pitchFamily="2" charset="0"/>
                        </a:rPr>
                        <a:t>In the Tudor period (before the Victorians) </a:t>
                      </a:r>
                      <a:r>
                        <a:rPr lang="en-US" sz="840" b="0" dirty="0">
                          <a:solidFill>
                            <a:schemeClr val="bg1"/>
                          </a:solidFill>
                          <a:latin typeface="Roboto" panose="02000000000000000000" pitchFamily="2" charset="0"/>
                          <a:ea typeface="Roboto" panose="02000000000000000000" pitchFamily="2" charset="0"/>
                        </a:rPr>
                        <a:t>most </a:t>
                      </a:r>
                      <a:r>
                        <a:rPr lang="en-US" sz="840" dirty="0">
                          <a:solidFill>
                            <a:schemeClr val="bg1"/>
                          </a:solidFill>
                          <a:latin typeface="Roboto" panose="02000000000000000000" pitchFamily="2" charset="0"/>
                          <a:ea typeface="Roboto" panose="02000000000000000000" pitchFamily="2" charset="0"/>
                        </a:rPr>
                        <a:t>people lived in </a:t>
                      </a:r>
                      <a:r>
                        <a:rPr lang="en-US" sz="840" b="1" dirty="0">
                          <a:solidFill>
                            <a:schemeClr val="bg1"/>
                          </a:solidFill>
                          <a:latin typeface="Roboto" panose="02000000000000000000" pitchFamily="2" charset="0"/>
                          <a:ea typeface="Roboto" panose="02000000000000000000" pitchFamily="2" charset="0"/>
                        </a:rPr>
                        <a:t>rural </a:t>
                      </a:r>
                      <a:r>
                        <a:rPr lang="en-US" sz="840" b="0" dirty="0">
                          <a:solidFill>
                            <a:schemeClr val="bg1"/>
                          </a:solidFill>
                          <a:latin typeface="Roboto" panose="02000000000000000000" pitchFamily="2" charset="0"/>
                          <a:ea typeface="Roboto" panose="02000000000000000000" pitchFamily="2" charset="0"/>
                        </a:rPr>
                        <a:t>areas</a:t>
                      </a:r>
                      <a:r>
                        <a:rPr lang="en-US" sz="840" b="1" dirty="0">
                          <a:solidFill>
                            <a:schemeClr val="bg1"/>
                          </a:solidFill>
                          <a:latin typeface="Roboto" panose="02000000000000000000" pitchFamily="2" charset="0"/>
                          <a:ea typeface="Roboto" panose="02000000000000000000" pitchFamily="2" charset="0"/>
                        </a:rPr>
                        <a:t>.</a:t>
                      </a:r>
                    </a:p>
                    <a:p>
                      <a:pPr marL="72000" marR="0" lvl="0" indent="-7200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840" dirty="0">
                          <a:solidFill>
                            <a:schemeClr val="bg1"/>
                          </a:solidFill>
                          <a:latin typeface="Roboto" panose="02000000000000000000" pitchFamily="2" charset="0"/>
                          <a:ea typeface="Roboto" panose="02000000000000000000" pitchFamily="2" charset="0"/>
                        </a:rPr>
                        <a:t>Houses were made of wood and </a:t>
                      </a:r>
                      <a:r>
                        <a:rPr lang="en-US" sz="840" b="1" dirty="0">
                          <a:solidFill>
                            <a:schemeClr val="bg1"/>
                          </a:solidFill>
                          <a:latin typeface="Roboto" panose="02000000000000000000" pitchFamily="2" charset="0"/>
                          <a:ea typeface="Roboto" panose="02000000000000000000" pitchFamily="2" charset="0"/>
                        </a:rPr>
                        <a:t>wattle and daub</a:t>
                      </a:r>
                      <a:r>
                        <a:rPr lang="en-US" sz="840" dirty="0">
                          <a:solidFill>
                            <a:schemeClr val="bg1"/>
                          </a:solidFill>
                          <a:latin typeface="Roboto" panose="02000000000000000000" pitchFamily="2" charset="0"/>
                          <a:ea typeface="Roboto" panose="02000000000000000000" pitchFamily="2" charset="0"/>
                        </a:rPr>
                        <a:t>. In the </a:t>
                      </a:r>
                      <a:r>
                        <a:rPr lang="en-US" sz="840" b="1" dirty="0">
                          <a:solidFill>
                            <a:schemeClr val="bg1"/>
                          </a:solidFill>
                          <a:latin typeface="Roboto" panose="02000000000000000000" pitchFamily="2" charset="0"/>
                          <a:ea typeface="Roboto" panose="02000000000000000000" pitchFamily="2" charset="0"/>
                        </a:rPr>
                        <a:t>urban</a:t>
                      </a:r>
                      <a:r>
                        <a:rPr lang="en-US" sz="840" dirty="0">
                          <a:solidFill>
                            <a:schemeClr val="bg1"/>
                          </a:solidFill>
                          <a:latin typeface="Roboto" panose="02000000000000000000" pitchFamily="2" charset="0"/>
                          <a:ea typeface="Roboto" panose="02000000000000000000" pitchFamily="2" charset="0"/>
                        </a:rPr>
                        <a:t> areas, </a:t>
                      </a:r>
                      <a:r>
                        <a:rPr lang="en-US" sz="840" b="1" dirty="0">
                          <a:solidFill>
                            <a:schemeClr val="bg1"/>
                          </a:solidFill>
                          <a:latin typeface="Roboto" panose="02000000000000000000" pitchFamily="2" charset="0"/>
                          <a:ea typeface="Roboto" panose="02000000000000000000" pitchFamily="2" charset="0"/>
                        </a:rPr>
                        <a:t>jettying</a:t>
                      </a:r>
                      <a:r>
                        <a:rPr lang="en-US" sz="840" dirty="0">
                          <a:solidFill>
                            <a:schemeClr val="bg1"/>
                          </a:solidFill>
                          <a:latin typeface="Roboto" panose="02000000000000000000" pitchFamily="2" charset="0"/>
                          <a:ea typeface="Roboto" panose="02000000000000000000" pitchFamily="2" charset="0"/>
                        </a:rPr>
                        <a:t> was used to give people more space.</a:t>
                      </a:r>
                    </a:p>
                    <a:p>
                      <a:pPr marL="72000" marR="0" lvl="0" indent="-7200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lang="en-US" sz="840" dirty="0">
                          <a:solidFill>
                            <a:schemeClr val="bg1"/>
                          </a:solidFill>
                          <a:latin typeface="Roboto" panose="02000000000000000000" pitchFamily="2" charset="0"/>
                          <a:ea typeface="Roboto" panose="02000000000000000000" pitchFamily="2" charset="0"/>
                        </a:rPr>
                        <a:t>Features of homes meant that Tudors did everyday tasks differently than we do today.</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dirty="0">
                          <a:solidFill>
                            <a:schemeClr val="bg1"/>
                          </a:solidFill>
                          <a:latin typeface="Roboto" panose="02000000000000000000" pitchFamily="2" charset="0"/>
                          <a:ea typeface="Roboto" panose="02000000000000000000" pitchFamily="2" charset="0"/>
                        </a:rPr>
                        <a:t>In the medieval period (before the Tudors), </a:t>
                      </a:r>
                      <a:r>
                        <a:rPr lang="en-US" sz="840" b="1" dirty="0">
                          <a:solidFill>
                            <a:schemeClr val="bg1"/>
                          </a:solidFill>
                          <a:latin typeface="Roboto" panose="02000000000000000000" pitchFamily="2" charset="0"/>
                          <a:ea typeface="Roboto" panose="02000000000000000000" pitchFamily="2" charset="0"/>
                        </a:rPr>
                        <a:t>motte-and-bailey castles </a:t>
                      </a:r>
                      <a:r>
                        <a:rPr lang="en-US" sz="840" dirty="0">
                          <a:solidFill>
                            <a:schemeClr val="bg1"/>
                          </a:solidFill>
                          <a:latin typeface="Roboto" panose="02000000000000000000" pitchFamily="2" charset="0"/>
                          <a:ea typeface="Roboto" panose="02000000000000000000" pitchFamily="2" charset="0"/>
                        </a:rPr>
                        <a:t>were built to protect people. Features included </a:t>
                      </a:r>
                      <a:r>
                        <a:rPr lang="en-US" sz="840" b="1" dirty="0">
                          <a:solidFill>
                            <a:schemeClr val="bg1"/>
                          </a:solidFill>
                          <a:latin typeface="Roboto" panose="02000000000000000000" pitchFamily="2" charset="0"/>
                          <a:ea typeface="Roboto" panose="02000000000000000000" pitchFamily="2" charset="0"/>
                        </a:rPr>
                        <a:t>keep</a:t>
                      </a:r>
                      <a:r>
                        <a:rPr lang="en-US" sz="840" dirty="0">
                          <a:solidFill>
                            <a:schemeClr val="bg1"/>
                          </a:solidFill>
                          <a:latin typeface="Roboto" panose="02000000000000000000" pitchFamily="2" charset="0"/>
                          <a:ea typeface="Roboto" panose="02000000000000000000" pitchFamily="2" charset="0"/>
                        </a:rPr>
                        <a:t>, </a:t>
                      </a:r>
                      <a:r>
                        <a:rPr lang="en-US" sz="840" b="1" dirty="0">
                          <a:solidFill>
                            <a:schemeClr val="bg1"/>
                          </a:solidFill>
                          <a:latin typeface="Roboto" panose="02000000000000000000" pitchFamily="2" charset="0"/>
                          <a:ea typeface="Roboto" panose="02000000000000000000" pitchFamily="2" charset="0"/>
                        </a:rPr>
                        <a:t>motte</a:t>
                      </a:r>
                      <a:r>
                        <a:rPr lang="en-US" sz="840" dirty="0">
                          <a:solidFill>
                            <a:schemeClr val="bg1"/>
                          </a:solidFill>
                          <a:latin typeface="Roboto" panose="02000000000000000000" pitchFamily="2" charset="0"/>
                          <a:ea typeface="Roboto" panose="02000000000000000000" pitchFamily="2" charset="0"/>
                        </a:rPr>
                        <a:t>, </a:t>
                      </a:r>
                      <a:r>
                        <a:rPr lang="en-US" sz="840" b="1" dirty="0">
                          <a:solidFill>
                            <a:schemeClr val="bg1"/>
                          </a:solidFill>
                          <a:latin typeface="Roboto" panose="02000000000000000000" pitchFamily="2" charset="0"/>
                          <a:ea typeface="Roboto" panose="02000000000000000000" pitchFamily="2" charset="0"/>
                        </a:rPr>
                        <a:t>bailey</a:t>
                      </a:r>
                      <a:r>
                        <a:rPr lang="en-US" sz="840" dirty="0">
                          <a:solidFill>
                            <a:schemeClr val="bg1"/>
                          </a:solidFill>
                          <a:latin typeface="Roboto" panose="02000000000000000000" pitchFamily="2" charset="0"/>
                          <a:ea typeface="Roboto" panose="02000000000000000000" pitchFamily="2" charset="0"/>
                        </a:rPr>
                        <a:t>, </a:t>
                      </a:r>
                      <a:r>
                        <a:rPr lang="en-US" sz="840" b="1" dirty="0">
                          <a:solidFill>
                            <a:schemeClr val="bg1"/>
                          </a:solidFill>
                          <a:latin typeface="Roboto" panose="02000000000000000000" pitchFamily="2" charset="0"/>
                          <a:ea typeface="Roboto" panose="02000000000000000000" pitchFamily="2" charset="0"/>
                        </a:rPr>
                        <a:t>palisade</a:t>
                      </a:r>
                      <a:r>
                        <a:rPr lang="en-US" sz="840" dirty="0">
                          <a:solidFill>
                            <a:schemeClr val="bg1"/>
                          </a:solidFill>
                          <a:latin typeface="Roboto" panose="02000000000000000000" pitchFamily="2" charset="0"/>
                          <a:ea typeface="Roboto" panose="02000000000000000000" pitchFamily="2" charset="0"/>
                        </a:rPr>
                        <a:t> and </a:t>
                      </a:r>
                      <a:r>
                        <a:rPr lang="en-US" sz="840" b="1" dirty="0">
                          <a:solidFill>
                            <a:schemeClr val="bg1"/>
                          </a:solidFill>
                          <a:latin typeface="Roboto" panose="02000000000000000000" pitchFamily="2" charset="0"/>
                          <a:ea typeface="Roboto" panose="02000000000000000000" pitchFamily="2" charset="0"/>
                        </a:rPr>
                        <a:t>gatehouse</a:t>
                      </a:r>
                      <a:r>
                        <a:rPr lang="en-US" sz="840" dirty="0">
                          <a:solidFill>
                            <a:schemeClr val="bg1"/>
                          </a:solidFill>
                          <a:latin typeface="Roboto" panose="02000000000000000000" pitchFamily="2" charset="0"/>
                          <a:ea typeface="Roboto" panose="02000000000000000000" pitchFamily="2" charset="0"/>
                        </a:rPr>
                        <a:t>.</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dirty="0">
                          <a:solidFill>
                            <a:schemeClr val="bg1"/>
                          </a:solidFill>
                          <a:latin typeface="Roboto" panose="02000000000000000000" pitchFamily="2" charset="0"/>
                          <a:ea typeface="Roboto" panose="02000000000000000000" pitchFamily="2" charset="0"/>
                        </a:rPr>
                        <a:t>Motte-and-bailey castles were made of wood and </a:t>
                      </a:r>
                      <a:r>
                        <a:rPr lang="en-US" sz="840" b="1" dirty="0">
                          <a:solidFill>
                            <a:schemeClr val="bg1"/>
                          </a:solidFill>
                          <a:latin typeface="Roboto" panose="02000000000000000000" pitchFamily="2" charset="0"/>
                          <a:ea typeface="Roboto" panose="02000000000000000000" pitchFamily="2" charset="0"/>
                        </a:rPr>
                        <a:t>wattle and daub</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dirty="0">
                          <a:solidFill>
                            <a:schemeClr val="bg1"/>
                          </a:solidFill>
                          <a:latin typeface="Roboto" panose="02000000000000000000" pitchFamily="2" charset="0"/>
                          <a:ea typeface="Roboto" panose="02000000000000000000" pitchFamily="2" charset="0"/>
                        </a:rPr>
                        <a:t>A very long time ago, in the prehistoric period, people lived in small </a:t>
                      </a:r>
                      <a:r>
                        <a:rPr lang="en-US" sz="840" b="1" dirty="0">
                          <a:solidFill>
                            <a:schemeClr val="bg1"/>
                          </a:solidFill>
                          <a:latin typeface="Roboto" panose="02000000000000000000" pitchFamily="2" charset="0"/>
                          <a:ea typeface="Roboto" panose="02000000000000000000" pitchFamily="2" charset="0"/>
                        </a:rPr>
                        <a:t>villages</a:t>
                      </a:r>
                      <a:r>
                        <a:rPr lang="en-US" sz="840" dirty="0">
                          <a:solidFill>
                            <a:schemeClr val="bg1"/>
                          </a:solidFill>
                          <a:latin typeface="Roboto" panose="02000000000000000000" pitchFamily="2" charset="0"/>
                          <a:ea typeface="Roboto" panose="02000000000000000000" pitchFamily="2" charset="0"/>
                        </a:rPr>
                        <a:t>, in </a:t>
                      </a:r>
                      <a:r>
                        <a:rPr lang="en-US" sz="840" b="1" dirty="0">
                          <a:solidFill>
                            <a:schemeClr val="bg1"/>
                          </a:solidFill>
                          <a:latin typeface="Roboto" panose="02000000000000000000" pitchFamily="2" charset="0"/>
                          <a:ea typeface="Roboto" panose="02000000000000000000" pitchFamily="2" charset="0"/>
                        </a:rPr>
                        <a:t>roundhouses</a:t>
                      </a:r>
                      <a:r>
                        <a:rPr lang="en-US" sz="840" dirty="0">
                          <a:solidFill>
                            <a:schemeClr val="bg1"/>
                          </a:solidFill>
                          <a:latin typeface="Roboto" panose="02000000000000000000" pitchFamily="2" charset="0"/>
                          <a:ea typeface="Roboto" panose="02000000000000000000" pitchFamily="2" charset="0"/>
                        </a:rPr>
                        <a:t> with just one room. They were made of wood and wattle and daub.</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Jettying and the fact that houses were built very close together was one of the reasons why the Great Fire of London could spread so quickly (Y2 Spr)</a:t>
                      </a:r>
                    </a:p>
                    <a:p>
                      <a:pPr marL="72000" indent="-72000">
                        <a:lnSpc>
                          <a:spcPct val="100000"/>
                        </a:lnSpc>
                        <a:spcAft>
                          <a:spcPts val="200"/>
                        </a:spcAft>
                        <a:buFont typeface="Arial" panose="020B0604020202020204" pitchFamily="34" charset="0"/>
                        <a:buChar char="•"/>
                      </a:pPr>
                      <a:r>
                        <a:rPr lang="en-US" sz="840" dirty="0">
                          <a:solidFill>
                            <a:schemeClr val="bg1"/>
                          </a:solidFill>
                          <a:latin typeface="Roboto" panose="02000000000000000000" pitchFamily="2" charset="0"/>
                          <a:ea typeface="Roboto" panose="02000000000000000000" pitchFamily="2" charset="0"/>
                        </a:rPr>
                        <a:t>Homes became more sophisticated through the Paleolithic, Mesolithic, Neolithic, Bronze Age and Iron Age (Y3/4 Prehistoric Britain)</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167061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Disciplinary</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lnSpc>
                          <a:spcPct val="100000"/>
                        </a:lnSpc>
                        <a:spcAft>
                          <a:spcPts val="200"/>
                        </a:spcAft>
                        <a:buFont typeface="Arial" panose="020B0604020202020204" pitchFamily="34" charset="0"/>
                        <a:buChar char="•"/>
                      </a:pPr>
                      <a:r>
                        <a:rPr lang="en-US" sz="84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Historical evidence</a:t>
                      </a:r>
                      <a:r>
                        <a:rPr lang="en-US" sz="84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 History is the study of humans who lived in the past (Y1/2 Past like for us)</a:t>
                      </a:r>
                    </a:p>
                    <a:p>
                      <a:pPr marL="72000" indent="-72000">
                        <a:lnSpc>
                          <a:spcPct val="100000"/>
                        </a:lnSpc>
                        <a:spcAft>
                          <a:spcPts val="200"/>
                        </a:spcAft>
                        <a:buFont typeface="Arial" panose="020B0604020202020204" pitchFamily="34" charset="0"/>
                        <a:buChar char="•"/>
                      </a:pPr>
                      <a:r>
                        <a:rPr lang="en-US" sz="84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Historical evidence: </a:t>
                      </a:r>
                      <a:r>
                        <a:rPr lang="en-US" sz="84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Historians learn about the past by interpreting sources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Chronology</a:t>
                      </a:r>
                      <a:r>
                        <a:rPr lang="en-US" sz="84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 Use vocabulary like now, before, after, and a long time ago</a:t>
                      </a:r>
                    </a:p>
                    <a:p>
                      <a:pPr marL="72000" indent="-72000">
                        <a:lnSpc>
                          <a:spcPct val="100000"/>
                        </a:lnSpc>
                        <a:spcAft>
                          <a:spcPts val="200"/>
                        </a:spcAft>
                        <a:buFont typeface="Arial" panose="020B0604020202020204" pitchFamily="34" charset="0"/>
                        <a:buChar char="•"/>
                      </a:pPr>
                      <a:r>
                        <a:rPr lang="en-US" sz="84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Chronology</a:t>
                      </a:r>
                      <a:r>
                        <a:rPr lang="en-US" sz="84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 State whether a source shows life in the past or in the present</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Causation</a:t>
                      </a:r>
                      <a:r>
                        <a:rPr lang="en-US" sz="840" b="0" dirty="0">
                          <a:solidFill>
                            <a:schemeClr val="bg1"/>
                          </a:solidFill>
                          <a:latin typeface="Roboto" panose="02000000000000000000" pitchFamily="2" charset="0"/>
                          <a:ea typeface="Roboto" panose="02000000000000000000" pitchFamily="2" charset="0"/>
                        </a:rPr>
                        <a:t>: Things happen because something causes them to happen</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Causation: </a:t>
                      </a:r>
                      <a:r>
                        <a:rPr lang="en-US" sz="840" b="0" dirty="0">
                          <a:solidFill>
                            <a:schemeClr val="bg1"/>
                          </a:solidFill>
                          <a:latin typeface="Roboto" panose="02000000000000000000" pitchFamily="2" charset="0"/>
                          <a:ea typeface="Roboto" panose="02000000000000000000" pitchFamily="2" charset="0"/>
                        </a:rPr>
                        <a:t>Things happen as a result of causes. Some things have lots of causes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dirty="0">
                          <a:solidFill>
                            <a:schemeClr val="bg1"/>
                          </a:solidFill>
                          <a:latin typeface="Roboto" panose="02000000000000000000" pitchFamily="2" charset="0"/>
                          <a:ea typeface="Roboto" panose="02000000000000000000" pitchFamily="2" charset="0"/>
                        </a:rPr>
                        <a:t>Chronology: </a:t>
                      </a:r>
                      <a:r>
                        <a:rPr lang="en-US" sz="840" b="0" dirty="0">
                          <a:solidFill>
                            <a:schemeClr val="bg1"/>
                          </a:solidFill>
                          <a:latin typeface="Roboto" panose="02000000000000000000" pitchFamily="2" charset="0"/>
                          <a:ea typeface="Roboto" panose="02000000000000000000" pitchFamily="2" charset="0"/>
                        </a:rPr>
                        <a:t>Place a small selection of sources in order, from most to least recent</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4577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40" b="1">
                          <a:solidFill>
                            <a:schemeClr val="bg1"/>
                          </a:solidFill>
                          <a:latin typeface="Roboto" panose="02000000000000000000" pitchFamily="2" charset="0"/>
                          <a:ea typeface="Roboto" panose="02000000000000000000" pitchFamily="2" charset="0"/>
                        </a:rPr>
                        <a:t>Quest for knowledge: </a:t>
                      </a:r>
                      <a:r>
                        <a:rPr lang="en-US" sz="840" b="0">
                          <a:solidFill>
                            <a:schemeClr val="bg1"/>
                          </a:solidFill>
                          <a:latin typeface="Roboto" panose="02000000000000000000" pitchFamily="2" charset="0"/>
                          <a:ea typeface="Roboto" panose="02000000000000000000" pitchFamily="2" charset="0"/>
                        </a:rPr>
                        <a:t>We go to school to learn new things (EYFS)</a:t>
                      </a:r>
                      <a:endParaRPr lang="en-US" sz="840" b="1">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gn="l">
                        <a:lnSpc>
                          <a:spcPct val="100000"/>
                        </a:lnSpc>
                        <a:spcAft>
                          <a:spcPts val="200"/>
                        </a:spcAft>
                        <a:buFont typeface="Arial" panose="020B0604020202020204" pitchFamily="34" charset="0"/>
                        <a:buChar char="•"/>
                      </a:pPr>
                      <a:r>
                        <a:rPr lang="en-GB" sz="840" b="1">
                          <a:solidFill>
                            <a:schemeClr val="bg1"/>
                          </a:solidFill>
                          <a:effectLst/>
                          <a:latin typeface="Roboto" panose="02000000000000000000" pitchFamily="2" charset="0"/>
                          <a:ea typeface="Roboto" panose="02000000000000000000" pitchFamily="2" charset="0"/>
                          <a:cs typeface="Times New Roman" panose="02020603050405020304" pitchFamily="18" charset="0"/>
                        </a:rPr>
                        <a:t>Quest for knowledge: </a:t>
                      </a:r>
                      <a:r>
                        <a:rPr lang="en-GB" sz="840" b="0">
                          <a:solidFill>
                            <a:schemeClr val="bg1"/>
                          </a:solidFill>
                          <a:effectLst/>
                          <a:latin typeface="Roboto" panose="02000000000000000000" pitchFamily="2" charset="0"/>
                          <a:ea typeface="Roboto" panose="02000000000000000000" pitchFamily="2" charset="0"/>
                          <a:cs typeface="Times New Roman" panose="02020603050405020304" pitchFamily="18" charset="0"/>
                        </a:rPr>
                        <a:t>It took a long time for the knowledge that we have today to develop</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4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Quest for knowledge: </a:t>
                      </a:r>
                      <a:r>
                        <a:rPr lang="en-GB" sz="84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Sometimes it was the contributions of important individuals that were important in advancing our knowledge (Y1/2 Local history Steam)</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3670814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a:xfrm>
            <a:off x="203201" y="234234"/>
            <a:ext cx="4580746" cy="458089"/>
          </a:xfrm>
        </p:spPr>
        <p:txBody>
          <a:bodyPr/>
          <a:lstStyle/>
          <a:p>
            <a:r>
              <a:rPr lang="en-US" altLang="en-US" dirty="0"/>
              <a:t>Year 1/2: Cycle B Spring   </a:t>
            </a:r>
            <a:endParaRPr lang="en-GB" dirty="0"/>
          </a:p>
        </p:txBody>
      </p:sp>
      <p:sp>
        <p:nvSpPr>
          <p:cNvPr id="4" name="Text Placeholder 3">
            <a:extLst>
              <a:ext uri="{FF2B5EF4-FFF2-40B4-BE49-F238E27FC236}">
                <a16:creationId xmlns:a16="http://schemas.microsoft.com/office/drawing/2014/main" id="{50C77441-693C-44CD-BF9D-C9CF21ECF127}"/>
              </a:ext>
            </a:extLst>
          </p:cNvPr>
          <p:cNvSpPr>
            <a:spLocks noGrp="1"/>
          </p:cNvSpPr>
          <p:nvPr>
            <p:ph type="body" sz="quarter" idx="11"/>
          </p:nvPr>
        </p:nvSpPr>
        <p:spPr/>
        <p:txBody>
          <a:bodyPr/>
          <a:lstStyle/>
          <a:p>
            <a:r>
              <a:rPr lang="en-US"/>
              <a:t>Year 2: Autumn</a:t>
            </a:r>
            <a:endParaRPr lang="en-GB"/>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4953000" y="234233"/>
            <a:ext cx="3528060"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dirty="0">
                <a:ln w="12700">
                  <a:solidFill>
                    <a:schemeClr val="accent1"/>
                  </a:solidFill>
                </a:ln>
                <a:solidFill>
                  <a:schemeClr val="accent1"/>
                </a:solidFill>
                <a:latin typeface="United Curriculum" pitchFamily="2" charset="0"/>
              </a:rPr>
              <a:t>Local history – Steam advances</a:t>
            </a:r>
            <a:endParaRPr lang="en-GB" sz="1600" dirty="0">
              <a:ln w="12700">
                <a:solidFill>
                  <a:schemeClr val="accent1"/>
                </a:solidFill>
              </a:ln>
              <a:solidFill>
                <a:schemeClr val="accent1"/>
              </a:solidFill>
              <a:latin typeface="United Curriculum" pitchFamily="2" charset="0"/>
            </a:endParaRPr>
          </a:p>
        </p:txBody>
      </p:sp>
      <p:graphicFrame>
        <p:nvGraphicFramePr>
          <p:cNvPr id="6" name="Table 25">
            <a:extLst>
              <a:ext uri="{FF2B5EF4-FFF2-40B4-BE49-F238E27FC236}">
                <a16:creationId xmlns:a16="http://schemas.microsoft.com/office/drawing/2014/main" id="{AECDFBA3-AEAE-4557-8534-5DE0C00BC5D7}"/>
              </a:ext>
            </a:extLst>
          </p:cNvPr>
          <p:cNvGraphicFramePr>
            <a:graphicFrameLocks noGrp="1"/>
          </p:cNvGraphicFramePr>
          <p:nvPr>
            <p:extLst>
              <p:ext uri="{D42A27DB-BD31-4B8C-83A1-F6EECF244321}">
                <p14:modId xmlns:p14="http://schemas.microsoft.com/office/powerpoint/2010/main" val="299230816"/>
              </p:ext>
            </p:extLst>
          </p:nvPr>
        </p:nvGraphicFramePr>
        <p:xfrm>
          <a:off x="232410" y="908814"/>
          <a:ext cx="9180000" cy="5246532"/>
        </p:xfrm>
        <a:graphic>
          <a:graphicData uri="http://schemas.openxmlformats.org/drawingml/2006/table">
            <a:tbl>
              <a:tblPr firstRow="1" bandRow="1">
                <a:tableStyleId>{5940675A-B579-460E-94D1-54222C63F5DA}</a:tableStyleId>
              </a:tblPr>
              <a:tblGrid>
                <a:gridCol w="216000">
                  <a:extLst>
                    <a:ext uri="{9D8B030D-6E8A-4147-A177-3AD203B41FA5}">
                      <a16:colId xmlns:a16="http://schemas.microsoft.com/office/drawing/2014/main" val="1014669821"/>
                    </a:ext>
                  </a:extLst>
                </a:gridCol>
                <a:gridCol w="2988000">
                  <a:extLst>
                    <a:ext uri="{9D8B030D-6E8A-4147-A177-3AD203B41FA5}">
                      <a16:colId xmlns:a16="http://schemas.microsoft.com/office/drawing/2014/main" val="247776695"/>
                    </a:ext>
                  </a:extLst>
                </a:gridCol>
                <a:gridCol w="2988000">
                  <a:extLst>
                    <a:ext uri="{9D8B030D-6E8A-4147-A177-3AD203B41FA5}">
                      <a16:colId xmlns:a16="http://schemas.microsoft.com/office/drawing/2014/main" val="3380293508"/>
                    </a:ext>
                  </a:extLst>
                </a:gridCol>
                <a:gridCol w="2988000">
                  <a:extLst>
                    <a:ext uri="{9D8B030D-6E8A-4147-A177-3AD203B41FA5}">
                      <a16:colId xmlns:a16="http://schemas.microsoft.com/office/drawing/2014/main" val="2902844172"/>
                    </a:ext>
                  </a:extLst>
                </a:gridCol>
              </a:tblGrid>
              <a:tr h="216000">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6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169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spcAft>
                          <a:spcPts val="200"/>
                        </a:spcAft>
                        <a:buFont typeface="Arial" panose="020B0604020202020204" pitchFamily="34" charset="0"/>
                        <a:buChar char="•"/>
                      </a:pPr>
                      <a:r>
                        <a:rPr lang="en-US" sz="900" b="0">
                          <a:solidFill>
                            <a:schemeClr val="bg1"/>
                          </a:solidFill>
                          <a:latin typeface="Roboto" panose="02000000000000000000" pitchFamily="2" charset="0"/>
                          <a:ea typeface="Roboto" panose="02000000000000000000" pitchFamily="2" charset="0"/>
                        </a:rPr>
                        <a:t>The place where we live looked different at different times in history (Rec)</a:t>
                      </a:r>
                      <a:endParaRPr lang="en-GB" sz="900" b="1">
                        <a:solidFill>
                          <a:schemeClr val="bg1"/>
                        </a:solidFill>
                        <a:latin typeface="Roboto" panose="02000000000000000000" pitchFamily="2" charset="0"/>
                        <a:ea typeface="Roboto" panose="02000000000000000000" pitchFamily="2" charset="0"/>
                      </a:endParaRPr>
                    </a:p>
                    <a:p>
                      <a:pPr marL="72000" indent="-72000">
                        <a:spcAft>
                          <a:spcPts val="200"/>
                        </a:spcAft>
                        <a:buFont typeface="Arial" panose="020B0604020202020204" pitchFamily="34" charset="0"/>
                        <a:buChar char="•"/>
                      </a:pPr>
                      <a:r>
                        <a:rPr lang="en-GB" sz="900" b="1">
                          <a:solidFill>
                            <a:schemeClr val="accent1"/>
                          </a:solidFill>
                          <a:latin typeface="Roboto" panose="02000000000000000000" pitchFamily="2" charset="0"/>
                          <a:ea typeface="Roboto" panose="02000000000000000000" pitchFamily="2" charset="0"/>
                        </a:rPr>
                        <a:t>Geography: </a:t>
                      </a:r>
                      <a:r>
                        <a:rPr lang="en-GB" sz="900">
                          <a:solidFill>
                            <a:schemeClr val="bg1"/>
                          </a:solidFill>
                          <a:latin typeface="Roboto" panose="02000000000000000000" pitchFamily="2" charset="0"/>
                          <a:ea typeface="Roboto" panose="02000000000000000000" pitchFamily="2" charset="0"/>
                        </a:rPr>
                        <a:t>The school and community are at the local scale; countries are at the national scale; continents are at the global scale (Y1)</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r>
                        <a:rPr lang="en-US" sz="900" b="0" dirty="0">
                          <a:solidFill>
                            <a:schemeClr val="bg1"/>
                          </a:solidFill>
                          <a:latin typeface="Roboto" panose="02000000000000000000" pitchFamily="2" charset="0"/>
                          <a:ea typeface="Roboto" panose="02000000000000000000" pitchFamily="2" charset="0"/>
                        </a:rPr>
                        <a:t>(See launchpad)</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The local history unit in Year 4 allows pupils to further build on their knowledge of their local area. They will focus on the significance of an individual, a local feature, or migration in their local community (</a:t>
                      </a:r>
                      <a:r>
                        <a:rPr lang="en-US" sz="900" b="0" dirty="0">
                          <a:solidFill>
                            <a:schemeClr val="bg1"/>
                          </a:solidFill>
                          <a:latin typeface="Roboto" panose="02000000000000000000" pitchFamily="2" charset="0"/>
                          <a:ea typeface="Roboto" panose="02000000000000000000" pitchFamily="2" charset="0"/>
                        </a:rPr>
                        <a:t>Y3/4)</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23563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Disciplinary and 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Historical evidence: </a:t>
                      </a:r>
                      <a:r>
                        <a:rPr lang="en-GB"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Sources can be written, video/audio, images, artefacts or oral history (Y1 </a:t>
                      </a:r>
                      <a:r>
                        <a:rPr lang="en-GB" sz="900" b="0" dirty="0" err="1">
                          <a:solidFill>
                            <a:schemeClr val="bg1"/>
                          </a:solidFill>
                          <a:effectLst/>
                          <a:latin typeface="Roboto" panose="02000000000000000000" pitchFamily="2" charset="0"/>
                          <a:ea typeface="Roboto" panose="02000000000000000000" pitchFamily="2" charset="0"/>
                          <a:cs typeface="Times New Roman" panose="02020603050405020304" pitchFamily="18" charset="0"/>
                        </a:rPr>
                        <a:t>Aut</a:t>
                      </a:r>
                      <a:r>
                        <a:rPr lang="en-GB"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evidence</a:t>
                      </a:r>
                      <a:r>
                        <a:rPr lang="en-US" sz="900" b="0" dirty="0">
                          <a:solidFill>
                            <a:schemeClr val="bg1"/>
                          </a:solidFill>
                          <a:latin typeface="Roboto" panose="02000000000000000000" pitchFamily="2" charset="0"/>
                          <a:ea typeface="Roboto" panose="02000000000000000000" pitchFamily="2" charset="0"/>
                        </a:rPr>
                        <a:t>: History is the study of humans who lived in the past (Y1 </a:t>
                      </a:r>
                      <a:r>
                        <a:rPr lang="en-US" sz="900" b="0" dirty="0" err="1">
                          <a:solidFill>
                            <a:schemeClr val="bg1"/>
                          </a:solidFill>
                          <a:latin typeface="Roboto" panose="02000000000000000000" pitchFamily="2" charset="0"/>
                          <a:ea typeface="Roboto" panose="02000000000000000000" pitchFamily="2" charset="0"/>
                        </a:rPr>
                        <a:t>Aut</a:t>
                      </a:r>
                      <a:r>
                        <a:rPr lang="en-US" sz="900" b="0" dirty="0">
                          <a:solidFill>
                            <a:schemeClr val="bg1"/>
                          </a:solidFill>
                          <a:latin typeface="Roboto" panose="02000000000000000000" pitchFamily="2" charset="0"/>
                          <a:ea typeface="Roboto" panose="02000000000000000000" pitchFamily="2" charset="0"/>
                        </a:rPr>
                        <a:t>)</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evidence</a:t>
                      </a:r>
                      <a:r>
                        <a:rPr lang="en-US" sz="900" b="0" dirty="0">
                          <a:solidFill>
                            <a:schemeClr val="bg1"/>
                          </a:solidFill>
                          <a:latin typeface="Roboto" panose="02000000000000000000" pitchFamily="2" charset="0"/>
                          <a:ea typeface="Roboto" panose="02000000000000000000" pitchFamily="2" charset="0"/>
                        </a:rPr>
                        <a:t>: Historians learn about the past by interpreting sources (Y1 </a:t>
                      </a:r>
                      <a:r>
                        <a:rPr lang="en-US" sz="900" b="0" dirty="0" err="1">
                          <a:solidFill>
                            <a:schemeClr val="bg1"/>
                          </a:solidFill>
                          <a:latin typeface="Roboto" panose="02000000000000000000" pitchFamily="2" charset="0"/>
                          <a:ea typeface="Roboto" panose="02000000000000000000" pitchFamily="2" charset="0"/>
                        </a:rPr>
                        <a:t>Aut</a:t>
                      </a:r>
                      <a:r>
                        <a:rPr lang="en-US" sz="900" b="0" dirty="0">
                          <a:solidFill>
                            <a:schemeClr val="bg1"/>
                          </a:solidFill>
                          <a:latin typeface="Roboto" panose="02000000000000000000" pitchFamily="2" charset="0"/>
                          <a:ea typeface="Roboto" panose="02000000000000000000" pitchFamily="2" charset="0"/>
                        </a:rPr>
                        <a:t>)</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Chronology</a:t>
                      </a:r>
                      <a:r>
                        <a:rPr lang="en-US" sz="900" b="0" dirty="0">
                          <a:solidFill>
                            <a:schemeClr val="bg1"/>
                          </a:solidFill>
                          <a:latin typeface="Roboto" panose="02000000000000000000" pitchFamily="2" charset="0"/>
                          <a:ea typeface="Roboto" panose="02000000000000000000" pitchFamily="2" charset="0"/>
                        </a:rPr>
                        <a:t>: </a:t>
                      </a:r>
                      <a:r>
                        <a:rPr lang="en-US" sz="900" b="0" dirty="0" err="1">
                          <a:solidFill>
                            <a:schemeClr val="bg1"/>
                          </a:solidFill>
                          <a:latin typeface="Roboto" panose="02000000000000000000" pitchFamily="2" charset="0"/>
                          <a:ea typeface="Roboto" panose="02000000000000000000" pitchFamily="2" charset="0"/>
                        </a:rPr>
                        <a:t>Recognise</a:t>
                      </a:r>
                      <a:r>
                        <a:rPr lang="en-US" sz="900" b="0" dirty="0">
                          <a:solidFill>
                            <a:schemeClr val="bg1"/>
                          </a:solidFill>
                          <a:latin typeface="Roboto" panose="02000000000000000000" pitchFamily="2" charset="0"/>
                          <a:ea typeface="Roboto" panose="02000000000000000000" pitchFamily="2" charset="0"/>
                        </a:rPr>
                        <a:t> historical periods or events using arrows on a blank timeline (Y1 </a:t>
                      </a:r>
                      <a:r>
                        <a:rPr lang="en-US" sz="900" b="0" dirty="0" err="1">
                          <a:solidFill>
                            <a:schemeClr val="bg1"/>
                          </a:solidFill>
                          <a:latin typeface="Roboto" panose="02000000000000000000" pitchFamily="2" charset="0"/>
                          <a:ea typeface="Roboto" panose="02000000000000000000" pitchFamily="2" charset="0"/>
                        </a:rPr>
                        <a:t>Spr</a:t>
                      </a:r>
                      <a:r>
                        <a:rPr lang="en-US" sz="900" b="0" dirty="0">
                          <a:solidFill>
                            <a:schemeClr val="bg1"/>
                          </a:solidFill>
                          <a:latin typeface="Roboto" panose="02000000000000000000" pitchFamily="2" charset="0"/>
                          <a:ea typeface="Roboto" panose="02000000000000000000" pitchFamily="2" charset="0"/>
                        </a:rPr>
                        <a:t>)</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Chronology: </a:t>
                      </a:r>
                      <a:r>
                        <a:rPr lang="en-US"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Historians place events in the order in which they happened (Y1 </a:t>
                      </a:r>
                      <a:r>
                        <a:rPr lang="en-US" sz="900" b="0" dirty="0" err="1">
                          <a:solidFill>
                            <a:schemeClr val="bg1"/>
                          </a:solidFill>
                          <a:effectLst/>
                          <a:latin typeface="Roboto" panose="02000000000000000000" pitchFamily="2" charset="0"/>
                          <a:ea typeface="Roboto" panose="02000000000000000000" pitchFamily="2" charset="0"/>
                          <a:cs typeface="Times New Roman" panose="02020603050405020304" pitchFamily="18" charset="0"/>
                        </a:rPr>
                        <a:t>Aut</a:t>
                      </a:r>
                      <a:r>
                        <a:rPr lang="en-US" sz="9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a:t>
                      </a:r>
                      <a:endParaRPr lang="en-US" sz="900" b="1" dirty="0">
                        <a:solidFill>
                          <a:schemeClr val="bg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Chronology</a:t>
                      </a:r>
                      <a:r>
                        <a:rPr lang="en-US" sz="900" b="0" dirty="0">
                          <a:solidFill>
                            <a:schemeClr val="bg1"/>
                          </a:solidFill>
                          <a:latin typeface="Roboto" panose="02000000000000000000" pitchFamily="2" charset="0"/>
                          <a:ea typeface="Roboto" panose="02000000000000000000" pitchFamily="2" charset="0"/>
                        </a:rPr>
                        <a:t>: Decide whether a source shows life in a more or less recent time than another (Y1 Sum)</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Change &amp; continuity</a:t>
                      </a:r>
                      <a:r>
                        <a:rPr lang="en-US" sz="900" b="0" dirty="0">
                          <a:solidFill>
                            <a:schemeClr val="bg1"/>
                          </a:solidFill>
                          <a:latin typeface="Roboto" panose="02000000000000000000" pitchFamily="2" charset="0"/>
                          <a:ea typeface="Roboto" panose="02000000000000000000" pitchFamily="2" charset="0"/>
                        </a:rPr>
                        <a:t>: Over time, some things about a place change and some things stay the same (Rec)</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900" b="0" dirty="0">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evidence: </a:t>
                      </a:r>
                      <a:r>
                        <a:rPr lang="en-US" sz="900" b="0" dirty="0">
                          <a:solidFill>
                            <a:schemeClr val="bg1"/>
                          </a:solidFill>
                          <a:latin typeface="Roboto" panose="02000000000000000000" pitchFamily="2" charset="0"/>
                          <a:ea typeface="Roboto" panose="02000000000000000000" pitchFamily="2" charset="0"/>
                        </a:rPr>
                        <a:t>Primary sources are sources that were created by someone who experienced the event firsthand. Secondary sources are about primary sources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Chronology: </a:t>
                      </a:r>
                      <a:r>
                        <a:rPr lang="en-US" sz="900" b="0" dirty="0">
                          <a:solidFill>
                            <a:schemeClr val="bg1"/>
                          </a:solidFill>
                          <a:latin typeface="Roboto" panose="02000000000000000000" pitchFamily="2" charset="0"/>
                          <a:ea typeface="Roboto" panose="02000000000000000000" pitchFamily="2" charset="0"/>
                        </a:rPr>
                        <a:t>Place a small selection of sources in order, from most to least recent</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evidence</a:t>
                      </a:r>
                      <a:r>
                        <a:rPr lang="en-US" sz="900" b="0" dirty="0">
                          <a:solidFill>
                            <a:schemeClr val="bg1"/>
                          </a:solidFill>
                          <a:latin typeface="Roboto" panose="02000000000000000000" pitchFamily="2" charset="0"/>
                          <a:ea typeface="Roboto" panose="02000000000000000000" pitchFamily="2" charset="0"/>
                        </a:rPr>
                        <a:t>: There are limits to what historians can learn from any collection of sources (Y3 </a:t>
                      </a:r>
                      <a:r>
                        <a:rPr lang="en-US" sz="900" b="0" dirty="0" err="1">
                          <a:solidFill>
                            <a:schemeClr val="bg1"/>
                          </a:solidFill>
                          <a:latin typeface="Roboto" panose="02000000000000000000" pitchFamily="2" charset="0"/>
                          <a:ea typeface="Roboto" panose="02000000000000000000" pitchFamily="2" charset="0"/>
                        </a:rPr>
                        <a:t>Aut</a:t>
                      </a:r>
                      <a:r>
                        <a:rPr lang="en-US" sz="900" b="0" dirty="0">
                          <a:solidFill>
                            <a:schemeClr val="bg1"/>
                          </a:solidFill>
                          <a:latin typeface="Roboto" panose="02000000000000000000" pitchFamily="2" charset="0"/>
                          <a:ea typeface="Roboto" panose="02000000000000000000" pitchFamily="2" charset="0"/>
                        </a:rPr>
                        <a:t>)</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Chronology</a:t>
                      </a:r>
                      <a:r>
                        <a:rPr lang="en-US" sz="900" b="0" dirty="0">
                          <a:solidFill>
                            <a:schemeClr val="bg1"/>
                          </a:solidFill>
                          <a:latin typeface="Roboto" panose="02000000000000000000" pitchFamily="2" charset="0"/>
                          <a:ea typeface="Roboto" panose="02000000000000000000" pitchFamily="2" charset="0"/>
                        </a:rPr>
                        <a:t>: Use vocabulary like decade and century (Y3/4)</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9737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Community &amp; family: </a:t>
                      </a:r>
                      <a:r>
                        <a:rPr lang="en-US" sz="900" b="0" dirty="0">
                          <a:solidFill>
                            <a:schemeClr val="bg1"/>
                          </a:solidFill>
                          <a:latin typeface="Roboto" panose="02000000000000000000" pitchFamily="2" charset="0"/>
                          <a:ea typeface="Roboto" panose="02000000000000000000" pitchFamily="2" charset="0"/>
                        </a:rPr>
                        <a:t>My local community was different for families at different times in history (Y1/2 Life like for people in the past)</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Community &amp; family: </a:t>
                      </a:r>
                      <a:r>
                        <a:rPr lang="en-US" sz="900" b="0">
                          <a:solidFill>
                            <a:schemeClr val="bg1"/>
                          </a:solidFill>
                          <a:latin typeface="Roboto" panose="02000000000000000000" pitchFamily="2" charset="0"/>
                          <a:ea typeface="Roboto" panose="02000000000000000000" pitchFamily="2" charset="0"/>
                        </a:rPr>
                        <a:t>Some aspects of life in my own community have changed over time and others have stayed the same </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Community &amp; family: </a:t>
                      </a:r>
                      <a:r>
                        <a:rPr lang="en-US" sz="900" b="0" dirty="0">
                          <a:solidFill>
                            <a:schemeClr val="bg1"/>
                          </a:solidFill>
                          <a:latin typeface="Roboto" panose="02000000000000000000" pitchFamily="2" charset="0"/>
                          <a:ea typeface="Roboto" panose="02000000000000000000" pitchFamily="2" charset="0"/>
                        </a:rPr>
                        <a:t>People in history lived in communities that look different to ours today (Y1/2 Explorers)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Community &amp; family: </a:t>
                      </a:r>
                      <a:r>
                        <a:rPr lang="en-US" sz="900" b="0" dirty="0">
                          <a:solidFill>
                            <a:schemeClr val="bg1"/>
                          </a:solidFill>
                          <a:latin typeface="Roboto" panose="02000000000000000000" pitchFamily="2" charset="0"/>
                          <a:ea typeface="Roboto" panose="02000000000000000000" pitchFamily="2" charset="0"/>
                        </a:rPr>
                        <a:t>There are many factors which can cause communities to change over time (Y3/4)</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27115048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dirty="0"/>
              <a:t>Year 1/2: Cycle B Summer</a:t>
            </a:r>
            <a:endParaRPr lang="en-GB" dirty="0"/>
          </a:p>
        </p:txBody>
      </p:sp>
      <p:sp>
        <p:nvSpPr>
          <p:cNvPr id="4" name="Text Placeholder 3">
            <a:extLst>
              <a:ext uri="{FF2B5EF4-FFF2-40B4-BE49-F238E27FC236}">
                <a16:creationId xmlns:a16="http://schemas.microsoft.com/office/drawing/2014/main" id="{50C77441-693C-44CD-BF9D-C9CF21ECF127}"/>
              </a:ext>
            </a:extLst>
          </p:cNvPr>
          <p:cNvSpPr>
            <a:spLocks noGrp="1"/>
          </p:cNvSpPr>
          <p:nvPr>
            <p:ph type="body" sz="quarter" idx="11"/>
          </p:nvPr>
        </p:nvSpPr>
        <p:spPr/>
        <p:txBody>
          <a:bodyPr/>
          <a:lstStyle/>
          <a:p>
            <a:r>
              <a:rPr lang="en-US"/>
              <a:t>Year 2: Spring</a:t>
            </a:r>
            <a:endParaRPr lang="en-GB"/>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4442460"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2000">
                <a:ln w="12700">
                  <a:solidFill>
                    <a:schemeClr val="accent1"/>
                  </a:solidFill>
                </a:ln>
                <a:solidFill>
                  <a:schemeClr val="accent1"/>
                </a:solidFill>
                <a:latin typeface="United Curriculum" pitchFamily="2" charset="0"/>
              </a:rPr>
              <a:t>Great Fire of London</a:t>
            </a:r>
            <a:endParaRPr lang="en-GB" sz="2000">
              <a:ln w="12700">
                <a:solidFill>
                  <a:schemeClr val="accent1"/>
                </a:solidFill>
              </a:ln>
              <a:solidFill>
                <a:schemeClr val="accent1"/>
              </a:solidFill>
              <a:latin typeface="United Curriculum" pitchFamily="2" charset="0"/>
            </a:endParaRPr>
          </a:p>
        </p:txBody>
      </p:sp>
      <p:graphicFrame>
        <p:nvGraphicFramePr>
          <p:cNvPr id="6" name="Table 25">
            <a:extLst>
              <a:ext uri="{FF2B5EF4-FFF2-40B4-BE49-F238E27FC236}">
                <a16:creationId xmlns:a16="http://schemas.microsoft.com/office/drawing/2014/main" id="{AECDFBA3-AEAE-4557-8534-5DE0C00BC5D7}"/>
              </a:ext>
            </a:extLst>
          </p:cNvPr>
          <p:cNvGraphicFramePr>
            <a:graphicFrameLocks noGrp="1"/>
          </p:cNvGraphicFramePr>
          <p:nvPr>
            <p:extLst>
              <p:ext uri="{D42A27DB-BD31-4B8C-83A1-F6EECF244321}">
                <p14:modId xmlns:p14="http://schemas.microsoft.com/office/powerpoint/2010/main" val="1062832113"/>
              </p:ext>
            </p:extLst>
          </p:nvPr>
        </p:nvGraphicFramePr>
        <p:xfrm>
          <a:off x="203201" y="812561"/>
          <a:ext cx="9180000" cy="5473754"/>
        </p:xfrm>
        <a:graphic>
          <a:graphicData uri="http://schemas.openxmlformats.org/drawingml/2006/table">
            <a:tbl>
              <a:tblPr firstRow="1" bandRow="1">
                <a:tableStyleId>{5940675A-B579-460E-94D1-54222C63F5DA}</a:tableStyleId>
              </a:tblPr>
              <a:tblGrid>
                <a:gridCol w="216000">
                  <a:extLst>
                    <a:ext uri="{9D8B030D-6E8A-4147-A177-3AD203B41FA5}">
                      <a16:colId xmlns:a16="http://schemas.microsoft.com/office/drawing/2014/main" val="1014669821"/>
                    </a:ext>
                  </a:extLst>
                </a:gridCol>
                <a:gridCol w="3197158">
                  <a:extLst>
                    <a:ext uri="{9D8B030D-6E8A-4147-A177-3AD203B41FA5}">
                      <a16:colId xmlns:a16="http://schemas.microsoft.com/office/drawing/2014/main" val="247776695"/>
                    </a:ext>
                  </a:extLst>
                </a:gridCol>
                <a:gridCol w="3395312">
                  <a:extLst>
                    <a:ext uri="{9D8B030D-6E8A-4147-A177-3AD203B41FA5}">
                      <a16:colId xmlns:a16="http://schemas.microsoft.com/office/drawing/2014/main" val="3380293508"/>
                    </a:ext>
                  </a:extLst>
                </a:gridCol>
                <a:gridCol w="2371530">
                  <a:extLst>
                    <a:ext uri="{9D8B030D-6E8A-4147-A177-3AD203B41FA5}">
                      <a16:colId xmlns:a16="http://schemas.microsoft.com/office/drawing/2014/main" val="2902844172"/>
                    </a:ext>
                  </a:extLst>
                </a:gridCol>
              </a:tblGrid>
              <a:tr h="216000">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6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dirty="0">
                          <a:solidFill>
                            <a:srgbClr val="323232"/>
                          </a:solidFill>
                          <a:latin typeface="United Curriculum"/>
                          <a:ea typeface="Roboto"/>
                          <a:cs typeface="Rubik" pitchFamily="2" charset="-79"/>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dirty="0">
                          <a:solidFill>
                            <a:srgbClr val="323232"/>
                          </a:solidFill>
                          <a:latin typeface="United Curriculum"/>
                          <a:ea typeface="Roboto"/>
                          <a:cs typeface="Rubik" pitchFamily="2" charset="-79"/>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dirty="0">
                          <a:solidFill>
                            <a:srgbClr val="323232"/>
                          </a:solidFill>
                          <a:latin typeface="United Curriculum"/>
                          <a:ea typeface="Roboto"/>
                          <a:cs typeface="Rubik" pitchFamily="2" charset="-79"/>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251455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dirty="0">
                          <a:solidFill>
                            <a:schemeClr val="bg1"/>
                          </a:solidFill>
                          <a:latin typeface="United Curriculum"/>
                          <a:ea typeface="Roboto"/>
                          <a:cs typeface="Rubik" pitchFamily="2" charset="-79"/>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1755" indent="-71755">
                        <a:spcAft>
                          <a:spcPts val="200"/>
                        </a:spcAft>
                        <a:buFont typeface="Arial" panose="020B0604020202020204" pitchFamily="34" charset="0"/>
                        <a:buChar char="•"/>
                      </a:pPr>
                      <a:r>
                        <a:rPr lang="en-US" sz="800" b="0" dirty="0">
                          <a:solidFill>
                            <a:schemeClr val="bg1"/>
                          </a:solidFill>
                          <a:latin typeface="Roboto"/>
                          <a:ea typeface="Roboto"/>
                        </a:rPr>
                        <a:t>Monarchs (kings and queens) are important people who help rule a country (Rec)</a:t>
                      </a:r>
                      <a:endParaRPr lang="en-US" sz="800" b="1" dirty="0">
                        <a:solidFill>
                          <a:schemeClr val="bg1"/>
                        </a:solidFill>
                        <a:latin typeface="Roboto"/>
                        <a:ea typeface="Roboto"/>
                      </a:endParaRPr>
                    </a:p>
                    <a:p>
                      <a:pPr marL="71755" indent="-71755">
                        <a:spcAft>
                          <a:spcPts val="200"/>
                        </a:spcAft>
                        <a:buFont typeface="Arial" panose="020B0604020202020204" pitchFamily="34" charset="0"/>
                        <a:buChar char="•"/>
                      </a:pPr>
                      <a:r>
                        <a:rPr lang="en-US" sz="800" b="1" dirty="0">
                          <a:solidFill>
                            <a:schemeClr val="accent1"/>
                          </a:solidFill>
                          <a:latin typeface="Roboto"/>
                          <a:ea typeface="Roboto"/>
                        </a:rPr>
                        <a:t>Geography: </a:t>
                      </a:r>
                      <a:r>
                        <a:rPr lang="en-US" sz="800" b="0" dirty="0">
                          <a:solidFill>
                            <a:schemeClr val="bg1"/>
                          </a:solidFill>
                          <a:latin typeface="Roboto"/>
                          <a:ea typeface="Roboto"/>
                        </a:rPr>
                        <a:t>The capital city of England is London (Y1/2)</a:t>
                      </a:r>
                    </a:p>
                    <a:p>
                      <a:pPr marL="71755" indent="-71755">
                        <a:spcAft>
                          <a:spcPts val="200"/>
                        </a:spcAft>
                        <a:buFont typeface="Arial" panose="020B0604020202020204" pitchFamily="34" charset="0"/>
                        <a:buChar char="•"/>
                      </a:pPr>
                      <a:r>
                        <a:rPr lang="en-US" sz="800" b="0" dirty="0">
                          <a:solidFill>
                            <a:schemeClr val="bg1"/>
                          </a:solidFill>
                          <a:latin typeface="Roboto"/>
                          <a:ea typeface="Roboto"/>
                        </a:rPr>
                        <a:t>Before factories, most people lived in the countryside in cottages with two or three rooms. In small towns, homes were cramped and jettying was used to give people more space (Y1/2))</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dirty="0">
                          <a:solidFill>
                            <a:schemeClr val="bg1"/>
                          </a:solidFill>
                          <a:latin typeface="Roboto" panose="02000000000000000000" pitchFamily="2" charset="0"/>
                          <a:ea typeface="Roboto" panose="02000000000000000000" pitchFamily="2" charset="0"/>
                        </a:rPr>
                        <a:t>1660s London was dirty, busy, cramped, and homes were made of wood</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dirty="0">
                          <a:solidFill>
                            <a:schemeClr val="bg1"/>
                          </a:solidFill>
                          <a:latin typeface="Roboto" panose="02000000000000000000" pitchFamily="2" charset="0"/>
                          <a:ea typeface="Roboto" panose="02000000000000000000" pitchFamily="2" charset="0"/>
                        </a:rPr>
                        <a:t>The </a:t>
                      </a:r>
                      <a:r>
                        <a:rPr lang="en-US" sz="800" b="1" dirty="0">
                          <a:solidFill>
                            <a:schemeClr val="bg1"/>
                          </a:solidFill>
                          <a:latin typeface="Roboto" panose="02000000000000000000" pitchFamily="2" charset="0"/>
                          <a:ea typeface="Roboto" panose="02000000000000000000" pitchFamily="2" charset="0"/>
                        </a:rPr>
                        <a:t>Great Plague </a:t>
                      </a:r>
                      <a:r>
                        <a:rPr lang="en-US" sz="800" dirty="0">
                          <a:solidFill>
                            <a:schemeClr val="bg1"/>
                          </a:solidFill>
                          <a:latin typeface="Roboto" panose="02000000000000000000" pitchFamily="2" charset="0"/>
                          <a:ea typeface="Roboto" panose="02000000000000000000" pitchFamily="2" charset="0"/>
                        </a:rPr>
                        <a:t>of 1666 meant that people lived in a locked down city</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dirty="0">
                          <a:solidFill>
                            <a:schemeClr val="bg1"/>
                          </a:solidFill>
                          <a:latin typeface="Roboto" panose="02000000000000000000" pitchFamily="2" charset="0"/>
                          <a:ea typeface="Roboto" panose="02000000000000000000" pitchFamily="2" charset="0"/>
                        </a:rPr>
                        <a:t>The </a:t>
                      </a:r>
                      <a:r>
                        <a:rPr lang="en-US" sz="800" b="1" dirty="0">
                          <a:solidFill>
                            <a:schemeClr val="bg1"/>
                          </a:solidFill>
                          <a:latin typeface="Roboto" panose="02000000000000000000" pitchFamily="2" charset="0"/>
                          <a:ea typeface="Roboto" panose="02000000000000000000" pitchFamily="2" charset="0"/>
                        </a:rPr>
                        <a:t>Great Fire of London </a:t>
                      </a:r>
                      <a:r>
                        <a:rPr lang="en-US" sz="800" dirty="0">
                          <a:solidFill>
                            <a:schemeClr val="bg1"/>
                          </a:solidFill>
                          <a:latin typeface="Roboto" panose="02000000000000000000" pitchFamily="2" charset="0"/>
                          <a:ea typeface="Roboto" panose="02000000000000000000" pitchFamily="2" charset="0"/>
                        </a:rPr>
                        <a:t>started in a bakery in </a:t>
                      </a:r>
                      <a:r>
                        <a:rPr lang="en-US" sz="800" b="1" dirty="0">
                          <a:solidFill>
                            <a:schemeClr val="bg1"/>
                          </a:solidFill>
                          <a:latin typeface="Roboto" panose="02000000000000000000" pitchFamily="2" charset="0"/>
                          <a:ea typeface="Roboto" panose="02000000000000000000" pitchFamily="2" charset="0"/>
                        </a:rPr>
                        <a:t>Pudding Lane </a:t>
                      </a:r>
                      <a:r>
                        <a:rPr lang="en-US" sz="800" b="0" dirty="0">
                          <a:solidFill>
                            <a:schemeClr val="bg1"/>
                          </a:solidFill>
                          <a:latin typeface="Roboto" panose="02000000000000000000" pitchFamily="2" charset="0"/>
                          <a:ea typeface="Roboto" panose="02000000000000000000" pitchFamily="2" charset="0"/>
                        </a:rPr>
                        <a:t>and</a:t>
                      </a:r>
                      <a:r>
                        <a:rPr lang="en-US" sz="800" b="1" dirty="0">
                          <a:solidFill>
                            <a:schemeClr val="bg1"/>
                          </a:solidFill>
                          <a:latin typeface="Roboto" panose="02000000000000000000" pitchFamily="2" charset="0"/>
                          <a:ea typeface="Roboto" panose="02000000000000000000" pitchFamily="2" charset="0"/>
                        </a:rPr>
                        <a:t> spread quickly</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dirty="0">
                          <a:solidFill>
                            <a:schemeClr val="bg1"/>
                          </a:solidFill>
                          <a:latin typeface="Roboto" panose="02000000000000000000" pitchFamily="2" charset="0"/>
                          <a:ea typeface="Roboto" panose="02000000000000000000" pitchFamily="2" charset="0"/>
                        </a:rPr>
                        <a:t>People only had basic equipment like </a:t>
                      </a:r>
                      <a:r>
                        <a:rPr lang="en-US" sz="800" b="1" dirty="0">
                          <a:solidFill>
                            <a:schemeClr val="bg1"/>
                          </a:solidFill>
                          <a:latin typeface="Roboto" panose="02000000000000000000" pitchFamily="2" charset="0"/>
                          <a:ea typeface="Roboto" panose="02000000000000000000" pitchFamily="2" charset="0"/>
                        </a:rPr>
                        <a:t>fire squirts</a:t>
                      </a:r>
                      <a:r>
                        <a:rPr lang="en-US" sz="800" dirty="0">
                          <a:solidFill>
                            <a:schemeClr val="bg1"/>
                          </a:solidFill>
                          <a:latin typeface="Roboto" panose="02000000000000000000" pitchFamily="2" charset="0"/>
                          <a:ea typeface="Roboto" panose="02000000000000000000" pitchFamily="2" charset="0"/>
                        </a:rPr>
                        <a:t>, </a:t>
                      </a:r>
                      <a:r>
                        <a:rPr lang="en-US" sz="800" b="1" dirty="0">
                          <a:solidFill>
                            <a:schemeClr val="bg1"/>
                          </a:solidFill>
                          <a:latin typeface="Roboto" panose="02000000000000000000" pitchFamily="2" charset="0"/>
                          <a:ea typeface="Roboto" panose="02000000000000000000" pitchFamily="2" charset="0"/>
                        </a:rPr>
                        <a:t>buckets</a:t>
                      </a:r>
                      <a:r>
                        <a:rPr lang="en-US" sz="800" dirty="0">
                          <a:solidFill>
                            <a:schemeClr val="bg1"/>
                          </a:solidFill>
                          <a:latin typeface="Roboto" panose="02000000000000000000" pitchFamily="2" charset="0"/>
                          <a:ea typeface="Roboto" panose="02000000000000000000" pitchFamily="2" charset="0"/>
                        </a:rPr>
                        <a:t> and </a:t>
                      </a:r>
                      <a:r>
                        <a:rPr lang="en-US" sz="800" b="1" dirty="0">
                          <a:solidFill>
                            <a:schemeClr val="bg1"/>
                          </a:solidFill>
                          <a:latin typeface="Roboto" panose="02000000000000000000" pitchFamily="2" charset="0"/>
                          <a:ea typeface="Roboto" panose="02000000000000000000" pitchFamily="2" charset="0"/>
                        </a:rPr>
                        <a:t>fire hooks </a:t>
                      </a:r>
                      <a:r>
                        <a:rPr lang="en-US" sz="800" b="0" dirty="0">
                          <a:solidFill>
                            <a:schemeClr val="bg1"/>
                          </a:solidFill>
                          <a:latin typeface="Roboto" panose="02000000000000000000" pitchFamily="2" charset="0"/>
                          <a:ea typeface="Roboto" panose="02000000000000000000" pitchFamily="2" charset="0"/>
                        </a:rPr>
                        <a:t>to help them try and put it out</a:t>
                      </a:r>
                      <a:endParaRPr lang="en-US" sz="800" b="1" dirty="0">
                        <a:solidFill>
                          <a:schemeClr val="bg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dirty="0">
                          <a:solidFill>
                            <a:schemeClr val="bg1"/>
                          </a:solidFill>
                          <a:latin typeface="Roboto" panose="02000000000000000000" pitchFamily="2" charset="0"/>
                          <a:ea typeface="Roboto" panose="02000000000000000000" pitchFamily="2" charset="0"/>
                        </a:rPr>
                        <a:t>It lasted just under five days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dirty="0">
                          <a:solidFill>
                            <a:schemeClr val="bg1"/>
                          </a:solidFill>
                          <a:latin typeface="Roboto" panose="02000000000000000000" pitchFamily="2" charset="0"/>
                          <a:ea typeface="Roboto" panose="02000000000000000000" pitchFamily="2" charset="0"/>
                        </a:rPr>
                        <a:t>Primary and secondary sources like </a:t>
                      </a:r>
                      <a:r>
                        <a:rPr lang="en-US" sz="800" b="1" dirty="0">
                          <a:solidFill>
                            <a:schemeClr val="bg1"/>
                          </a:solidFill>
                          <a:latin typeface="Roboto" panose="02000000000000000000" pitchFamily="2" charset="0"/>
                          <a:ea typeface="Roboto" panose="02000000000000000000" pitchFamily="2" charset="0"/>
                        </a:rPr>
                        <a:t>artefacts</a:t>
                      </a:r>
                      <a:r>
                        <a:rPr lang="en-US" sz="800" dirty="0">
                          <a:solidFill>
                            <a:schemeClr val="bg1"/>
                          </a:solidFill>
                          <a:latin typeface="Roboto" panose="02000000000000000000" pitchFamily="2" charset="0"/>
                          <a:ea typeface="Roboto" panose="02000000000000000000" pitchFamily="2" charset="0"/>
                        </a:rPr>
                        <a:t>, </a:t>
                      </a:r>
                      <a:r>
                        <a:rPr lang="en-US" sz="800" b="1" dirty="0">
                          <a:solidFill>
                            <a:schemeClr val="bg1"/>
                          </a:solidFill>
                          <a:latin typeface="Roboto" panose="02000000000000000000" pitchFamily="2" charset="0"/>
                          <a:ea typeface="Roboto" panose="02000000000000000000" pitchFamily="2" charset="0"/>
                        </a:rPr>
                        <a:t>images</a:t>
                      </a:r>
                      <a:r>
                        <a:rPr lang="en-US" sz="800" dirty="0">
                          <a:solidFill>
                            <a:schemeClr val="bg1"/>
                          </a:solidFill>
                          <a:latin typeface="Roboto" panose="02000000000000000000" pitchFamily="2" charset="0"/>
                          <a:ea typeface="Roboto" panose="02000000000000000000" pitchFamily="2" charset="0"/>
                        </a:rPr>
                        <a:t> and </a:t>
                      </a:r>
                      <a:r>
                        <a:rPr lang="en-US" sz="800" b="1" dirty="0">
                          <a:solidFill>
                            <a:schemeClr val="bg1"/>
                          </a:solidFill>
                          <a:latin typeface="Roboto" panose="02000000000000000000" pitchFamily="2" charset="0"/>
                          <a:ea typeface="Roboto" panose="02000000000000000000" pitchFamily="2" charset="0"/>
                        </a:rPr>
                        <a:t>texts</a:t>
                      </a:r>
                      <a:r>
                        <a:rPr lang="en-US" sz="800" dirty="0">
                          <a:solidFill>
                            <a:schemeClr val="bg1"/>
                          </a:solidFill>
                          <a:latin typeface="Roboto" panose="02000000000000000000" pitchFamily="2" charset="0"/>
                          <a:ea typeface="Roboto" panose="02000000000000000000" pitchFamily="2" charset="0"/>
                        </a:rPr>
                        <a:t> – such as </a:t>
                      </a:r>
                      <a:r>
                        <a:rPr lang="en-US" sz="800" b="1" dirty="0">
                          <a:solidFill>
                            <a:schemeClr val="bg1"/>
                          </a:solidFill>
                          <a:latin typeface="Roboto" panose="02000000000000000000" pitchFamily="2" charset="0"/>
                          <a:ea typeface="Roboto" panose="02000000000000000000" pitchFamily="2" charset="0"/>
                        </a:rPr>
                        <a:t>Samuel Pepys’ diary </a:t>
                      </a:r>
                      <a:r>
                        <a:rPr lang="en-US" sz="800" dirty="0">
                          <a:solidFill>
                            <a:schemeClr val="bg1"/>
                          </a:solidFill>
                          <a:latin typeface="Roboto" panose="02000000000000000000" pitchFamily="2" charset="0"/>
                          <a:ea typeface="Roboto" panose="02000000000000000000" pitchFamily="2" charset="0"/>
                        </a:rPr>
                        <a:t>– can tell us about the fire</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0" dirty="0">
                          <a:solidFill>
                            <a:schemeClr val="bg1"/>
                          </a:solidFill>
                          <a:latin typeface="Roboto" panose="02000000000000000000" pitchFamily="2" charset="0"/>
                          <a:ea typeface="Roboto" panose="02000000000000000000" pitchFamily="2" charset="0"/>
                        </a:rPr>
                        <a:t>The fire spread quickly because most buildings were built close together out of </a:t>
                      </a:r>
                      <a:r>
                        <a:rPr lang="en-US" sz="800" b="1" dirty="0">
                          <a:solidFill>
                            <a:schemeClr val="bg1"/>
                          </a:solidFill>
                          <a:latin typeface="Roboto" panose="02000000000000000000" pitchFamily="2" charset="0"/>
                          <a:ea typeface="Roboto" panose="02000000000000000000" pitchFamily="2" charset="0"/>
                        </a:rPr>
                        <a:t>flammable</a:t>
                      </a:r>
                      <a:r>
                        <a:rPr lang="en-US" sz="800" b="0" dirty="0">
                          <a:solidFill>
                            <a:schemeClr val="bg1"/>
                          </a:solidFill>
                          <a:latin typeface="Roboto" panose="02000000000000000000" pitchFamily="2" charset="0"/>
                          <a:ea typeface="Roboto" panose="02000000000000000000" pitchFamily="2" charset="0"/>
                        </a:rPr>
                        <a:t> materials; there was a strong wind; fire fighting equipment was not good enough and relied on ordinary people; and the town mayor did not act quickly enough</a:t>
                      </a:r>
                      <a:endParaRPr lang="en-US" sz="800" dirty="0">
                        <a:solidFill>
                          <a:schemeClr val="bg1"/>
                        </a:solidFill>
                        <a:latin typeface="Roboto" panose="02000000000000000000" pitchFamily="2" charset="0"/>
                        <a:ea typeface="Roboto" panose="02000000000000000000" pitchFamily="2" charset="0"/>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dirty="0">
                          <a:solidFill>
                            <a:schemeClr val="bg1"/>
                          </a:solidFill>
                          <a:latin typeface="Roboto" panose="02000000000000000000" pitchFamily="2" charset="0"/>
                          <a:ea typeface="Roboto" panose="02000000000000000000" pitchFamily="2" charset="0"/>
                        </a:rPr>
                        <a:t>The Great Fire of London destroyed one third of London. It killed people and made 100,000 homeless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dirty="0">
                          <a:solidFill>
                            <a:schemeClr val="bg1"/>
                          </a:solidFill>
                          <a:latin typeface="Roboto" panose="02000000000000000000" pitchFamily="2" charset="0"/>
                          <a:ea typeface="Roboto" panose="02000000000000000000" pitchFamily="2" charset="0"/>
                        </a:rPr>
                        <a:t>After the Great Fire of London, </a:t>
                      </a:r>
                      <a:r>
                        <a:rPr lang="en-US" sz="800" b="1" dirty="0">
                          <a:solidFill>
                            <a:schemeClr val="bg1"/>
                          </a:solidFill>
                          <a:latin typeface="Roboto" panose="02000000000000000000" pitchFamily="2" charset="0"/>
                          <a:ea typeface="Roboto" panose="02000000000000000000" pitchFamily="2" charset="0"/>
                        </a:rPr>
                        <a:t>building regulations </a:t>
                      </a:r>
                      <a:r>
                        <a:rPr lang="en-US" sz="800" dirty="0">
                          <a:solidFill>
                            <a:schemeClr val="bg1"/>
                          </a:solidFill>
                          <a:latin typeface="Roboto" panose="02000000000000000000" pitchFamily="2" charset="0"/>
                          <a:ea typeface="Roboto" panose="02000000000000000000" pitchFamily="2" charset="0"/>
                        </a:rPr>
                        <a:t>were introduced, a </a:t>
                      </a:r>
                      <a:r>
                        <a:rPr lang="en-US" sz="800" b="1" dirty="0">
                          <a:solidFill>
                            <a:schemeClr val="bg1"/>
                          </a:solidFill>
                          <a:latin typeface="Roboto" panose="02000000000000000000" pitchFamily="2" charset="0"/>
                          <a:ea typeface="Roboto" panose="02000000000000000000" pitchFamily="2" charset="0"/>
                        </a:rPr>
                        <a:t>fire service </a:t>
                      </a:r>
                      <a:r>
                        <a:rPr lang="en-US" sz="800" dirty="0">
                          <a:solidFill>
                            <a:schemeClr val="bg1"/>
                          </a:solidFill>
                          <a:latin typeface="Roboto" panose="02000000000000000000" pitchFamily="2" charset="0"/>
                          <a:ea typeface="Roboto" panose="02000000000000000000" pitchFamily="2" charset="0"/>
                        </a:rPr>
                        <a:t>was established, and a monument to the fire was built</a:t>
                      </a:r>
                      <a:endParaRPr lang="en-US" sz="800" b="1" dirty="0">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Applying knowledge of what life was like in London in the 1660s to learning about the Scientific Revolution (Y5/6)</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202282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dirty="0">
                          <a:solidFill>
                            <a:schemeClr val="bg1"/>
                          </a:solidFill>
                          <a:latin typeface="United Curriculum"/>
                          <a:ea typeface="Roboto"/>
                          <a:cs typeface="Rubik" pitchFamily="2" charset="-79"/>
                        </a:rPr>
                        <a:t>Disciplinary and 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a:ea typeface="Roboto"/>
                        </a:rPr>
                        <a:t>Chronology:</a:t>
                      </a:r>
                      <a:r>
                        <a:rPr lang="en-US" sz="800" b="0" dirty="0">
                          <a:solidFill>
                            <a:schemeClr val="bg1"/>
                          </a:solidFill>
                          <a:latin typeface="Roboto"/>
                          <a:ea typeface="Roboto"/>
                        </a:rPr>
                        <a:t> </a:t>
                      </a:r>
                      <a:r>
                        <a:rPr lang="en-US" sz="800" b="0" dirty="0" err="1">
                          <a:solidFill>
                            <a:schemeClr val="bg1"/>
                          </a:solidFill>
                          <a:latin typeface="Roboto"/>
                          <a:ea typeface="Roboto"/>
                        </a:rPr>
                        <a:t>Recognise</a:t>
                      </a:r>
                      <a:r>
                        <a:rPr lang="en-US" sz="800" b="0" dirty="0">
                          <a:solidFill>
                            <a:schemeClr val="bg1"/>
                          </a:solidFill>
                          <a:latin typeface="Roboto"/>
                          <a:ea typeface="Roboto"/>
                        </a:rPr>
                        <a:t> historical periods or events using arrows on a blank timeline (Y1/2)</a:t>
                      </a:r>
                    </a:p>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a:ea typeface="Roboto"/>
                        </a:rPr>
                        <a:t>Historical significance</a:t>
                      </a:r>
                      <a:r>
                        <a:rPr lang="en-US" sz="800" b="0" dirty="0">
                          <a:solidFill>
                            <a:schemeClr val="bg1"/>
                          </a:solidFill>
                          <a:latin typeface="Roboto"/>
                          <a:ea typeface="Roboto"/>
                        </a:rPr>
                        <a:t>: Historians choose to study people or events in the past because they resulted in change (Y1/2)</a:t>
                      </a:r>
                    </a:p>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a:ea typeface="Roboto"/>
                        </a:rPr>
                        <a:t>Causation</a:t>
                      </a:r>
                      <a:r>
                        <a:rPr lang="en-US" sz="800" b="0" dirty="0">
                          <a:solidFill>
                            <a:schemeClr val="bg1"/>
                          </a:solidFill>
                          <a:latin typeface="Roboto"/>
                          <a:ea typeface="Roboto"/>
                        </a:rPr>
                        <a:t>: Things happen because something causes them to happen (Y1/2)</a:t>
                      </a:r>
                    </a:p>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a:ea typeface="Roboto"/>
                        </a:rPr>
                        <a:t>Historical evidence</a:t>
                      </a:r>
                      <a:r>
                        <a:rPr lang="en-US" sz="800" b="0" dirty="0">
                          <a:solidFill>
                            <a:schemeClr val="bg1"/>
                          </a:solidFill>
                          <a:latin typeface="Roboto"/>
                          <a:ea typeface="Roboto"/>
                        </a:rPr>
                        <a:t>: Historians learn about the past by interpreting sources (Y1/2)</a:t>
                      </a:r>
                    </a:p>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a:ea typeface="Roboto"/>
                        </a:rPr>
                        <a:t>Historical evidence</a:t>
                      </a:r>
                      <a:r>
                        <a:rPr lang="en-US" sz="800" b="0" dirty="0">
                          <a:solidFill>
                            <a:schemeClr val="bg1"/>
                          </a:solidFill>
                          <a:latin typeface="Roboto"/>
                          <a:ea typeface="Roboto"/>
                        </a:rPr>
                        <a:t>: Primary sources are sources that were created by someone who experienced the event firsthand. Secondary sources are about primary sources (Y1/2)</a:t>
                      </a:r>
                    </a:p>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a:ea typeface="Roboto"/>
                        </a:rPr>
                        <a:t>Science</a:t>
                      </a:r>
                      <a:r>
                        <a:rPr lang="en-US" sz="800" b="0" dirty="0">
                          <a:solidFill>
                            <a:schemeClr val="bg1"/>
                          </a:solidFill>
                          <a:latin typeface="Roboto"/>
                          <a:ea typeface="Roboto"/>
                        </a:rPr>
                        <a:t>: Use a Venn diagram to classify items into two or three sets based on properties (Y1/2)</a:t>
                      </a:r>
                    </a:p>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a:ea typeface="Roboto"/>
                        </a:rPr>
                        <a:t>Change &amp; continuity: </a:t>
                      </a:r>
                      <a:r>
                        <a:rPr lang="en-US" sz="800" b="0" dirty="0">
                          <a:solidFill>
                            <a:schemeClr val="bg1"/>
                          </a:solidFill>
                          <a:latin typeface="Roboto"/>
                          <a:ea typeface="Roboto"/>
                        </a:rPr>
                        <a:t>Some changes happen more quickly than others. The world is changing more quickly in more recent history</a:t>
                      </a:r>
                      <a:r>
                        <a:rPr lang="en-US" sz="800" b="1" dirty="0">
                          <a:solidFill>
                            <a:schemeClr val="bg1"/>
                          </a:solidFill>
                          <a:latin typeface="Roboto"/>
                          <a:ea typeface="Roboto"/>
                        </a:rPr>
                        <a:t> </a:t>
                      </a:r>
                      <a:r>
                        <a:rPr lang="en-US" sz="800" b="0" dirty="0">
                          <a:solidFill>
                            <a:schemeClr val="bg1"/>
                          </a:solidFill>
                          <a:latin typeface="Roboto"/>
                          <a:ea typeface="Roboto"/>
                        </a:rPr>
                        <a:t>(Y1/2)</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a:ea typeface="Roboto"/>
                        </a:rPr>
                        <a:t>Historical significance</a:t>
                      </a:r>
                      <a:r>
                        <a:rPr lang="en-US" sz="800" b="0" dirty="0">
                          <a:solidFill>
                            <a:schemeClr val="bg1"/>
                          </a:solidFill>
                          <a:latin typeface="Roboto"/>
                          <a:ea typeface="Roboto"/>
                        </a:rPr>
                        <a:t>: Historians choose to study people or events from the past because they were important to people at the time and/or are remembered today</a:t>
                      </a:r>
                    </a:p>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a:ea typeface="Roboto"/>
                        </a:rPr>
                        <a:t>Causation</a:t>
                      </a:r>
                      <a:r>
                        <a:rPr lang="en-US" sz="800" b="0" dirty="0">
                          <a:solidFill>
                            <a:schemeClr val="bg1"/>
                          </a:solidFill>
                          <a:latin typeface="Roboto"/>
                          <a:ea typeface="Roboto"/>
                        </a:rPr>
                        <a:t>: Some things have lots of causes </a:t>
                      </a:r>
                    </a:p>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a:ea typeface="Roboto"/>
                        </a:rPr>
                        <a:t>Causation</a:t>
                      </a:r>
                      <a:r>
                        <a:rPr lang="en-US" sz="800" b="0" dirty="0">
                          <a:solidFill>
                            <a:schemeClr val="bg1"/>
                          </a:solidFill>
                          <a:latin typeface="Roboto"/>
                          <a:ea typeface="Roboto"/>
                        </a:rPr>
                        <a:t>: Causes can be long-term conditions or short-term triggers</a:t>
                      </a:r>
                    </a:p>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effectLst/>
                          <a:latin typeface="Roboto"/>
                          <a:ea typeface="Roboto"/>
                          <a:cs typeface="Times New Roman"/>
                        </a:rPr>
                        <a:t>Change &amp; continuity: </a:t>
                      </a:r>
                      <a:r>
                        <a:rPr lang="en-US" sz="800" b="0" dirty="0">
                          <a:solidFill>
                            <a:schemeClr val="bg1"/>
                          </a:solidFill>
                          <a:effectLst/>
                          <a:latin typeface="Roboto"/>
                          <a:ea typeface="Roboto"/>
                          <a:cs typeface="Times New Roman"/>
                        </a:rPr>
                        <a:t>Historians describe how changes affect people’s lives</a:t>
                      </a:r>
                      <a:endParaRPr lang="en-GB" sz="800" b="0" dirty="0">
                        <a:solidFill>
                          <a:schemeClr val="bg1"/>
                        </a:solidFill>
                        <a:effectLst/>
                        <a:latin typeface="Roboto"/>
                        <a:ea typeface="Roboto"/>
                        <a:cs typeface="Times New Roman"/>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800" b="0">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a:ea typeface="Roboto"/>
                        </a:rPr>
                        <a:t>Historical significance</a:t>
                      </a:r>
                      <a:r>
                        <a:rPr lang="en-US" sz="800" b="0" dirty="0">
                          <a:solidFill>
                            <a:schemeClr val="bg1"/>
                          </a:solidFill>
                          <a:latin typeface="Roboto"/>
                          <a:ea typeface="Roboto"/>
                        </a:rPr>
                        <a:t>: Historians can set their own criteria for what they consider to be significant, and why it should be studied (Y3/4)</a:t>
                      </a:r>
                    </a:p>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a:ea typeface="Roboto"/>
                        </a:rPr>
                        <a:t>Causation</a:t>
                      </a:r>
                      <a:r>
                        <a:rPr lang="en-US" sz="800" b="0" dirty="0">
                          <a:solidFill>
                            <a:schemeClr val="bg1"/>
                          </a:solidFill>
                          <a:latin typeface="Roboto"/>
                          <a:ea typeface="Roboto"/>
                        </a:rPr>
                        <a:t>: Some things that have lots of causes that are connected in some way (Y3/4)</a:t>
                      </a:r>
                    </a:p>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effectLst/>
                          <a:latin typeface="Roboto"/>
                          <a:ea typeface="Roboto"/>
                          <a:cs typeface="Times New Roman"/>
                        </a:rPr>
                        <a:t>Change &amp; continuity: </a:t>
                      </a:r>
                      <a:r>
                        <a:rPr lang="en-US" sz="800" b="0" dirty="0">
                          <a:solidFill>
                            <a:schemeClr val="bg1"/>
                          </a:solidFill>
                          <a:effectLst/>
                          <a:latin typeface="Roboto"/>
                          <a:ea typeface="Roboto"/>
                          <a:cs typeface="Times New Roman"/>
                        </a:rPr>
                        <a:t>The impact of larger-scale changes can be seen in [my local area] (Y3/4)</a:t>
                      </a:r>
                      <a:endParaRPr lang="en-GB" sz="800" b="0" dirty="0">
                        <a:solidFill>
                          <a:schemeClr val="bg1"/>
                        </a:solidFill>
                        <a:effectLst/>
                        <a:latin typeface="Roboto"/>
                        <a:ea typeface="Roboto"/>
                        <a:cs typeface="Times New Roman"/>
                      </a:endParaRP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endParaRPr lang="en-US" sz="800" b="0" dirty="0">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dirty="0">
                          <a:solidFill>
                            <a:schemeClr val="bg1"/>
                          </a:solidFill>
                          <a:latin typeface="United Curriculum"/>
                          <a:ea typeface="Roboto"/>
                          <a:cs typeface="Rubik" pitchFamily="2" charset="-79"/>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GB" sz="800" b="1" dirty="0">
                          <a:solidFill>
                            <a:schemeClr val="bg1"/>
                          </a:solidFill>
                          <a:effectLst/>
                          <a:latin typeface="Roboto"/>
                          <a:ea typeface="Roboto"/>
                          <a:cs typeface="Times New Roman"/>
                        </a:rPr>
                        <a:t>Quest for knowledge: </a:t>
                      </a:r>
                      <a:r>
                        <a:rPr lang="en-GB" sz="800" b="0" dirty="0">
                          <a:solidFill>
                            <a:schemeClr val="bg1"/>
                          </a:solidFill>
                          <a:effectLst/>
                          <a:latin typeface="Roboto"/>
                          <a:ea typeface="Roboto"/>
                          <a:cs typeface="Times New Roman"/>
                        </a:rPr>
                        <a:t>It took a long time for the knowledge that we have today to develop (Y1/2</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1755" marR="0" lvl="0" indent="-7175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a:ea typeface="Roboto"/>
                        </a:rPr>
                        <a:t>Power, empire &amp; democracy: </a:t>
                      </a:r>
                      <a:r>
                        <a:rPr lang="en-US" sz="800" b="0" dirty="0">
                          <a:solidFill>
                            <a:schemeClr val="bg1"/>
                          </a:solidFill>
                          <a:latin typeface="Roboto"/>
                          <a:ea typeface="Roboto"/>
                        </a:rPr>
                        <a:t>The King or Queen (monarch) had power to make new rules in a country</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gn="l">
                        <a:lnSpc>
                          <a:spcPct val="100000"/>
                        </a:lnSpc>
                        <a:spcAft>
                          <a:spcPts val="200"/>
                        </a:spcAft>
                        <a:buFont typeface="Arial" panose="020B0604020202020204" pitchFamily="34" charset="0"/>
                        <a:buChar char="•"/>
                      </a:pPr>
                      <a:r>
                        <a:rPr lang="en-US" sz="800" b="1" dirty="0">
                          <a:solidFill>
                            <a:schemeClr val="bg1"/>
                          </a:solidFill>
                          <a:latin typeface="Roboto" panose="02000000000000000000" pitchFamily="2" charset="0"/>
                          <a:ea typeface="Roboto" panose="02000000000000000000" pitchFamily="2" charset="0"/>
                        </a:rPr>
                        <a:t>Power, empire &amp; democracy</a:t>
                      </a:r>
                      <a:r>
                        <a:rPr lang="en-US" sz="800" b="0" dirty="0">
                          <a:solidFill>
                            <a:schemeClr val="bg1"/>
                          </a:solidFill>
                          <a:latin typeface="Roboto" panose="02000000000000000000" pitchFamily="2" charset="0"/>
                          <a:ea typeface="Roboto" panose="02000000000000000000" pitchFamily="2" charset="0"/>
                        </a:rPr>
                        <a:t>: </a:t>
                      </a:r>
                      <a:r>
                        <a:rPr lang="en-GB" sz="800" b="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Different places have different systems of government. Some can be autocratic; some can be democratic. The UK has a democracy (Y3/4)</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4132407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a:xfrm>
            <a:off x="203200" y="234234"/>
            <a:ext cx="5404497" cy="458089"/>
          </a:xfrm>
        </p:spPr>
        <p:txBody>
          <a:bodyPr/>
          <a:lstStyle/>
          <a:p>
            <a:r>
              <a:rPr lang="en-US" altLang="en-US" dirty="0"/>
              <a:t>Year 3/4: Cycle A Autumn</a:t>
            </a:r>
            <a:endParaRPr lang="en-GB" dirty="0"/>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5002961" y="113435"/>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dirty="0">
                <a:ln w="12700">
                  <a:noFill/>
                </a:ln>
                <a:solidFill>
                  <a:schemeClr val="accent1"/>
                </a:solidFill>
                <a:latin typeface="United Curriculum" pitchFamily="2" charset="0"/>
              </a:rPr>
              <a:t>European History: </a:t>
            </a:r>
            <a:r>
              <a:rPr lang="en-US" sz="1600" dirty="0">
                <a:ln w="12700">
                  <a:solidFill>
                    <a:schemeClr val="accent1"/>
                  </a:solidFill>
                </a:ln>
                <a:solidFill>
                  <a:schemeClr val="accent1"/>
                </a:solidFill>
                <a:latin typeface="United Curriculum" pitchFamily="2" charset="0"/>
              </a:rPr>
              <a:t>Prehistoric Britain</a:t>
            </a:r>
            <a:endParaRPr lang="en-GB" sz="1600" dirty="0">
              <a:ln w="12700">
                <a:solidFill>
                  <a:schemeClr val="accent1"/>
                </a:solidFill>
              </a:ln>
              <a:solidFill>
                <a:schemeClr val="accent1"/>
              </a:solidFill>
              <a:latin typeface="United Curriculum" pitchFamily="2" charset="0"/>
            </a:endParaRPr>
          </a:p>
        </p:txBody>
      </p:sp>
      <p:graphicFrame>
        <p:nvGraphicFramePr>
          <p:cNvPr id="6" name="Table 25">
            <a:extLst>
              <a:ext uri="{FF2B5EF4-FFF2-40B4-BE49-F238E27FC236}">
                <a16:creationId xmlns:a16="http://schemas.microsoft.com/office/drawing/2014/main" id="{AECDFBA3-AEAE-4557-8534-5DE0C00BC5D7}"/>
              </a:ext>
            </a:extLst>
          </p:cNvPr>
          <p:cNvGraphicFramePr>
            <a:graphicFrameLocks noGrp="1"/>
          </p:cNvGraphicFramePr>
          <p:nvPr>
            <p:extLst>
              <p:ext uri="{D42A27DB-BD31-4B8C-83A1-F6EECF244321}">
                <p14:modId xmlns:p14="http://schemas.microsoft.com/office/powerpoint/2010/main" val="2371996938"/>
              </p:ext>
            </p:extLst>
          </p:nvPr>
        </p:nvGraphicFramePr>
        <p:xfrm>
          <a:off x="232410" y="908814"/>
          <a:ext cx="9180000" cy="4975960"/>
        </p:xfrm>
        <a:graphic>
          <a:graphicData uri="http://schemas.openxmlformats.org/drawingml/2006/table">
            <a:tbl>
              <a:tblPr firstRow="1" bandRow="1">
                <a:tableStyleId>{5940675A-B579-460E-94D1-54222C63F5DA}</a:tableStyleId>
              </a:tblPr>
              <a:tblGrid>
                <a:gridCol w="344365">
                  <a:extLst>
                    <a:ext uri="{9D8B030D-6E8A-4147-A177-3AD203B41FA5}">
                      <a16:colId xmlns:a16="http://schemas.microsoft.com/office/drawing/2014/main" val="1014669821"/>
                    </a:ext>
                  </a:extLst>
                </a:gridCol>
                <a:gridCol w="2166425">
                  <a:extLst>
                    <a:ext uri="{9D8B030D-6E8A-4147-A177-3AD203B41FA5}">
                      <a16:colId xmlns:a16="http://schemas.microsoft.com/office/drawing/2014/main" val="247776695"/>
                    </a:ext>
                  </a:extLst>
                </a:gridCol>
                <a:gridCol w="4429760">
                  <a:extLst>
                    <a:ext uri="{9D8B030D-6E8A-4147-A177-3AD203B41FA5}">
                      <a16:colId xmlns:a16="http://schemas.microsoft.com/office/drawing/2014/main" val="3380293508"/>
                    </a:ext>
                  </a:extLst>
                </a:gridCol>
                <a:gridCol w="2239450">
                  <a:extLst>
                    <a:ext uri="{9D8B030D-6E8A-4147-A177-3AD203B41FA5}">
                      <a16:colId xmlns:a16="http://schemas.microsoft.com/office/drawing/2014/main" val="2902844172"/>
                    </a:ext>
                  </a:extLst>
                </a:gridCol>
              </a:tblGrid>
              <a:tr h="216000">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6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169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lnSpc>
                          <a:spcPct val="100000"/>
                        </a:lnSpc>
                        <a:spcAft>
                          <a:spcPts val="200"/>
                        </a:spcAft>
                        <a:buFont typeface="Arial" panose="020B0604020202020204" pitchFamily="34" charset="0"/>
                        <a:buChar char="•"/>
                      </a:pPr>
                      <a:r>
                        <a:rPr lang="en-US" sz="900" b="1" dirty="0">
                          <a:solidFill>
                            <a:schemeClr val="accent1"/>
                          </a:solidFill>
                          <a:latin typeface="Roboto" panose="02000000000000000000" pitchFamily="2" charset="0"/>
                          <a:ea typeface="Roboto" panose="02000000000000000000" pitchFamily="2" charset="0"/>
                        </a:rPr>
                        <a:t>Geography: </a:t>
                      </a:r>
                      <a:r>
                        <a:rPr lang="en-US" sz="900" dirty="0">
                          <a:solidFill>
                            <a:schemeClr val="bg1"/>
                          </a:solidFill>
                          <a:latin typeface="Roboto" panose="02000000000000000000" pitchFamily="2" charset="0"/>
                          <a:ea typeface="Roboto" panose="02000000000000000000" pitchFamily="2" charset="0"/>
                        </a:rPr>
                        <a:t>Human settlements can be a city, town or village, depending on their size (Y1/2)</a:t>
                      </a:r>
                    </a:p>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A very long time ago, people lived in small villages, in roundhouses with just one room (Y1/2)</a:t>
                      </a:r>
                    </a:p>
                    <a:p>
                      <a:pPr marL="72000" indent="-72000">
                        <a:lnSpc>
                          <a:spcPct val="100000"/>
                        </a:lnSpc>
                        <a:spcAft>
                          <a:spcPts val="200"/>
                        </a:spcAft>
                        <a:buFont typeface="Arial" panose="020B0604020202020204" pitchFamily="34" charset="0"/>
                        <a:buChar char="•"/>
                      </a:pPr>
                      <a:r>
                        <a:rPr lang="en-US" sz="900" b="1" dirty="0">
                          <a:solidFill>
                            <a:schemeClr val="accent2"/>
                          </a:solidFill>
                          <a:latin typeface="Roboto" panose="02000000000000000000" pitchFamily="2" charset="0"/>
                          <a:ea typeface="Roboto" panose="02000000000000000000" pitchFamily="2" charset="0"/>
                        </a:rPr>
                        <a:t>Science: </a:t>
                      </a:r>
                      <a:r>
                        <a:rPr lang="en-US" sz="900" dirty="0">
                          <a:solidFill>
                            <a:schemeClr val="bg1"/>
                          </a:solidFill>
                          <a:latin typeface="Roboto" panose="02000000000000000000" pitchFamily="2" charset="0"/>
                          <a:ea typeface="Roboto" panose="02000000000000000000" pitchFamily="2" charset="0"/>
                        </a:rPr>
                        <a:t>Natural rocks are either igneous, sedimentary or metamorphic</a:t>
                      </a:r>
                    </a:p>
                    <a:p>
                      <a:pPr marL="72000" indent="-72000">
                        <a:lnSpc>
                          <a:spcPct val="100000"/>
                        </a:lnSpc>
                        <a:spcAft>
                          <a:spcPts val="200"/>
                        </a:spcAft>
                        <a:buFont typeface="Arial" panose="020B0604020202020204" pitchFamily="34" charset="0"/>
                        <a:buChar char="•"/>
                      </a:pPr>
                      <a:r>
                        <a:rPr lang="en-US" sz="900" b="1" dirty="0">
                          <a:solidFill>
                            <a:schemeClr val="accent2"/>
                          </a:solidFill>
                          <a:latin typeface="Roboto" panose="02000000000000000000" pitchFamily="2" charset="0"/>
                          <a:ea typeface="Roboto" panose="02000000000000000000" pitchFamily="2" charset="0"/>
                        </a:rPr>
                        <a:t>Science: </a:t>
                      </a:r>
                      <a:r>
                        <a:rPr lang="en-US" sz="900" dirty="0">
                          <a:solidFill>
                            <a:schemeClr val="bg1"/>
                          </a:solidFill>
                          <a:latin typeface="Roboto" panose="02000000000000000000" pitchFamily="2" charset="0"/>
                          <a:ea typeface="Roboto" panose="02000000000000000000" pitchFamily="2" charset="0"/>
                        </a:rPr>
                        <a:t>A fossil is physical evidence of an ancient plant or animal. It could be their preserved remains, or other traces that they made when they were alive</a:t>
                      </a:r>
                    </a:p>
                    <a:p>
                      <a:pPr marL="72000" indent="-72000">
                        <a:lnSpc>
                          <a:spcPct val="100000"/>
                        </a:lnSpc>
                        <a:spcAft>
                          <a:spcPts val="200"/>
                        </a:spcAft>
                        <a:buFont typeface="Arial" panose="020B0604020202020204" pitchFamily="34" charset="0"/>
                        <a:buChar char="•"/>
                      </a:pPr>
                      <a:r>
                        <a:rPr lang="en-US" sz="900" b="1" dirty="0">
                          <a:solidFill>
                            <a:schemeClr val="accent2"/>
                          </a:solidFill>
                          <a:latin typeface="Roboto" panose="02000000000000000000" pitchFamily="2" charset="0"/>
                          <a:ea typeface="Roboto" panose="02000000000000000000" pitchFamily="2" charset="0"/>
                        </a:rPr>
                        <a:t>Science: </a:t>
                      </a:r>
                      <a:r>
                        <a:rPr lang="en-US" sz="900" dirty="0">
                          <a:solidFill>
                            <a:schemeClr val="bg1"/>
                          </a:solidFill>
                          <a:latin typeface="Roboto" panose="02000000000000000000" pitchFamily="2" charset="0"/>
                          <a:ea typeface="Roboto" panose="02000000000000000000" pitchFamily="2" charset="0"/>
                        </a:rPr>
                        <a:t>Trace fossils include imprints of a mark left by an animal, the imprint of a feather or poo</a:t>
                      </a:r>
                    </a:p>
                    <a:p>
                      <a:pPr marL="0" indent="0">
                        <a:lnSpc>
                          <a:spcPct val="100000"/>
                        </a:lnSpc>
                        <a:spcAft>
                          <a:spcPts val="200"/>
                        </a:spcAft>
                        <a:buFont typeface="Arial" panose="020B0604020202020204" pitchFamily="34" charset="0"/>
                        <a:buNone/>
                      </a:pPr>
                      <a:r>
                        <a:rPr lang="en-US" sz="900" dirty="0">
                          <a:solidFill>
                            <a:srgbClr val="FF0000"/>
                          </a:solidFill>
                          <a:latin typeface="Roboto" panose="02000000000000000000" pitchFamily="2" charset="0"/>
                          <a:ea typeface="Roboto" panose="02000000000000000000" pitchFamily="2" charset="0"/>
                        </a:rPr>
                        <a:t>(If not yet covered in the cycle, ensure children have been exposed to the ideas of fossils)</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Homo sapiens </a:t>
                      </a:r>
                      <a:r>
                        <a:rPr lang="en-US" sz="900" b="0" dirty="0">
                          <a:solidFill>
                            <a:schemeClr val="bg1"/>
                          </a:solidFill>
                          <a:latin typeface="Roboto" panose="02000000000000000000" pitchFamily="2" charset="0"/>
                          <a:ea typeface="Roboto" panose="02000000000000000000" pitchFamily="2" charset="0"/>
                        </a:rPr>
                        <a:t>have lived on Earth for a relatively short time; they shared the Earth with Neanderthals but not with dinosaurs</a:t>
                      </a:r>
                      <a:endParaRPr lang="en-US" sz="900" b="1" dirty="0">
                        <a:solidFill>
                          <a:schemeClr val="bg1"/>
                        </a:solidFill>
                        <a:latin typeface="Roboto" panose="02000000000000000000" pitchFamily="2" charset="0"/>
                        <a:ea typeface="Roboto" panose="02000000000000000000" pitchFamily="2" charset="0"/>
                      </a:endParaRPr>
                    </a:p>
                    <a:p>
                      <a:pPr marL="72000" indent="-72000">
                        <a:lnSpc>
                          <a:spcPct val="100000"/>
                        </a:lnSpc>
                        <a:spcAft>
                          <a:spcPts val="200"/>
                        </a:spcAft>
                        <a:buFont typeface="Arial" panose="020B0604020202020204" pitchFamily="34" charset="0"/>
                        <a:buChar char="•"/>
                      </a:pPr>
                      <a:r>
                        <a:rPr lang="en-US" sz="900" b="1" dirty="0">
                          <a:solidFill>
                            <a:schemeClr val="bg1"/>
                          </a:solidFill>
                          <a:latin typeface="Roboto" panose="02000000000000000000" pitchFamily="2" charset="0"/>
                          <a:ea typeface="Roboto" panose="02000000000000000000" pitchFamily="2" charset="0"/>
                        </a:rPr>
                        <a:t>Prehistory </a:t>
                      </a:r>
                      <a:r>
                        <a:rPr lang="en-US" sz="900" dirty="0">
                          <a:solidFill>
                            <a:schemeClr val="bg1"/>
                          </a:solidFill>
                          <a:latin typeface="Roboto" panose="02000000000000000000" pitchFamily="2" charset="0"/>
                          <a:ea typeface="Roboto" panose="02000000000000000000" pitchFamily="2" charset="0"/>
                        </a:rPr>
                        <a:t>refers to the study of humans before there was writing</a:t>
                      </a:r>
                    </a:p>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Prehistoric Britain is split into the </a:t>
                      </a:r>
                      <a:r>
                        <a:rPr lang="en-US" sz="900" b="1" dirty="0">
                          <a:solidFill>
                            <a:schemeClr val="bg1"/>
                          </a:solidFill>
                          <a:latin typeface="Roboto" panose="02000000000000000000" pitchFamily="2" charset="0"/>
                          <a:ea typeface="Roboto" panose="02000000000000000000" pitchFamily="2" charset="0"/>
                        </a:rPr>
                        <a:t>Stone Age </a:t>
                      </a:r>
                      <a:r>
                        <a:rPr lang="en-US" sz="900" dirty="0">
                          <a:solidFill>
                            <a:schemeClr val="bg1"/>
                          </a:solidFill>
                          <a:latin typeface="Roboto" panose="02000000000000000000" pitchFamily="2" charset="0"/>
                          <a:ea typeface="Roboto" panose="02000000000000000000" pitchFamily="2" charset="0"/>
                        </a:rPr>
                        <a:t>(</a:t>
                      </a:r>
                      <a:r>
                        <a:rPr lang="en-US" sz="900" b="1" dirty="0" err="1">
                          <a:solidFill>
                            <a:schemeClr val="bg1"/>
                          </a:solidFill>
                          <a:latin typeface="Roboto" panose="02000000000000000000" pitchFamily="2" charset="0"/>
                          <a:ea typeface="Roboto" panose="02000000000000000000" pitchFamily="2" charset="0"/>
                        </a:rPr>
                        <a:t>Palaeolithic</a:t>
                      </a:r>
                      <a:r>
                        <a:rPr lang="en-US" sz="900" dirty="0">
                          <a:solidFill>
                            <a:schemeClr val="bg1"/>
                          </a:solidFill>
                          <a:latin typeface="Roboto" panose="02000000000000000000" pitchFamily="2" charset="0"/>
                          <a:ea typeface="Roboto" panose="02000000000000000000" pitchFamily="2" charset="0"/>
                        </a:rPr>
                        <a:t>, </a:t>
                      </a:r>
                      <a:r>
                        <a:rPr lang="en-US" sz="900" b="1" dirty="0">
                          <a:solidFill>
                            <a:schemeClr val="bg1"/>
                          </a:solidFill>
                          <a:latin typeface="Roboto" panose="02000000000000000000" pitchFamily="2" charset="0"/>
                          <a:ea typeface="Roboto" panose="02000000000000000000" pitchFamily="2" charset="0"/>
                        </a:rPr>
                        <a:t>Mesolithic</a:t>
                      </a:r>
                      <a:r>
                        <a:rPr lang="en-US" sz="900" dirty="0">
                          <a:solidFill>
                            <a:schemeClr val="bg1"/>
                          </a:solidFill>
                          <a:latin typeface="Roboto" panose="02000000000000000000" pitchFamily="2" charset="0"/>
                          <a:ea typeface="Roboto" panose="02000000000000000000" pitchFamily="2" charset="0"/>
                        </a:rPr>
                        <a:t>, </a:t>
                      </a:r>
                      <a:r>
                        <a:rPr lang="en-US" sz="900" b="1" dirty="0">
                          <a:solidFill>
                            <a:schemeClr val="bg1"/>
                          </a:solidFill>
                          <a:latin typeface="Roboto" panose="02000000000000000000" pitchFamily="2" charset="0"/>
                          <a:ea typeface="Roboto" panose="02000000000000000000" pitchFamily="2" charset="0"/>
                        </a:rPr>
                        <a:t>Neolithic</a:t>
                      </a:r>
                      <a:r>
                        <a:rPr lang="en-US" sz="900" dirty="0">
                          <a:solidFill>
                            <a:schemeClr val="bg1"/>
                          </a:solidFill>
                          <a:latin typeface="Roboto" panose="02000000000000000000" pitchFamily="2" charset="0"/>
                          <a:ea typeface="Roboto" panose="02000000000000000000" pitchFamily="2" charset="0"/>
                        </a:rPr>
                        <a:t>), </a:t>
                      </a:r>
                      <a:r>
                        <a:rPr lang="en-US" sz="900" b="1" dirty="0">
                          <a:solidFill>
                            <a:schemeClr val="bg1"/>
                          </a:solidFill>
                          <a:latin typeface="Roboto" panose="02000000000000000000" pitchFamily="2" charset="0"/>
                          <a:ea typeface="Roboto" panose="02000000000000000000" pitchFamily="2" charset="0"/>
                        </a:rPr>
                        <a:t>Bronze Age </a:t>
                      </a:r>
                      <a:r>
                        <a:rPr lang="en-US" sz="900" dirty="0">
                          <a:solidFill>
                            <a:schemeClr val="bg1"/>
                          </a:solidFill>
                          <a:latin typeface="Roboto" panose="02000000000000000000" pitchFamily="2" charset="0"/>
                          <a:ea typeface="Roboto" panose="02000000000000000000" pitchFamily="2" charset="0"/>
                        </a:rPr>
                        <a:t>and </a:t>
                      </a:r>
                      <a:r>
                        <a:rPr lang="en-US" sz="900" b="1" dirty="0">
                          <a:solidFill>
                            <a:schemeClr val="bg1"/>
                          </a:solidFill>
                          <a:latin typeface="Roboto" panose="02000000000000000000" pitchFamily="2" charset="0"/>
                          <a:ea typeface="Roboto" panose="02000000000000000000" pitchFamily="2" charset="0"/>
                        </a:rPr>
                        <a:t>Iron Age</a:t>
                      </a:r>
                    </a:p>
                    <a:p>
                      <a:pPr marL="72000" indent="-72000">
                        <a:lnSpc>
                          <a:spcPct val="100000"/>
                        </a:lnSpc>
                        <a:spcAft>
                          <a:spcPts val="200"/>
                        </a:spcAft>
                        <a:buFont typeface="Arial" panose="020B0604020202020204" pitchFamily="34" charset="0"/>
                        <a:buChar char="•"/>
                      </a:pPr>
                      <a:r>
                        <a:rPr lang="en-US" sz="900" b="1" dirty="0">
                          <a:solidFill>
                            <a:schemeClr val="bg1"/>
                          </a:solidFill>
                          <a:latin typeface="Roboto" panose="02000000000000000000" pitchFamily="2" charset="0"/>
                          <a:ea typeface="Roboto" panose="02000000000000000000" pitchFamily="2" charset="0"/>
                        </a:rPr>
                        <a:t>Hunter-gatherers</a:t>
                      </a:r>
                      <a:r>
                        <a:rPr lang="en-US" sz="900" dirty="0">
                          <a:solidFill>
                            <a:schemeClr val="bg1"/>
                          </a:solidFill>
                          <a:latin typeface="Roboto" panose="02000000000000000000" pitchFamily="2" charset="0"/>
                          <a:ea typeface="Roboto" panose="02000000000000000000" pitchFamily="2" charset="0"/>
                        </a:rPr>
                        <a:t> are people who travel looking for animals to hunt and plants and berries to gather</a:t>
                      </a:r>
                    </a:p>
                    <a:p>
                      <a:pPr marL="72000" indent="-72000">
                        <a:lnSpc>
                          <a:spcPct val="100000"/>
                        </a:lnSpc>
                        <a:spcAft>
                          <a:spcPts val="200"/>
                        </a:spcAft>
                        <a:buFont typeface="Arial" panose="020B0604020202020204" pitchFamily="34" charset="0"/>
                        <a:buChar char="•"/>
                      </a:pPr>
                      <a:r>
                        <a:rPr lang="en-US" sz="900" b="1" dirty="0">
                          <a:solidFill>
                            <a:schemeClr val="bg1"/>
                          </a:solidFill>
                          <a:latin typeface="Roboto" panose="02000000000000000000" pitchFamily="2" charset="0"/>
                          <a:ea typeface="Roboto" panose="02000000000000000000" pitchFamily="2" charset="0"/>
                        </a:rPr>
                        <a:t>Agriculture</a:t>
                      </a:r>
                      <a:r>
                        <a:rPr lang="en-US" sz="900" dirty="0">
                          <a:solidFill>
                            <a:schemeClr val="bg1"/>
                          </a:solidFill>
                          <a:latin typeface="Roboto" panose="02000000000000000000" pitchFamily="2" charset="0"/>
                          <a:ea typeface="Roboto" panose="02000000000000000000" pitchFamily="2" charset="0"/>
                        </a:rPr>
                        <a:t> is the farming of plants (</a:t>
                      </a:r>
                      <a:r>
                        <a:rPr lang="en-US" sz="900" b="1" dirty="0">
                          <a:solidFill>
                            <a:schemeClr val="bg1"/>
                          </a:solidFill>
                          <a:latin typeface="Roboto" panose="02000000000000000000" pitchFamily="2" charset="0"/>
                          <a:ea typeface="Roboto" panose="02000000000000000000" pitchFamily="2" charset="0"/>
                        </a:rPr>
                        <a:t>arable</a:t>
                      </a:r>
                      <a:r>
                        <a:rPr lang="en-US" sz="900" dirty="0">
                          <a:solidFill>
                            <a:schemeClr val="bg1"/>
                          </a:solidFill>
                          <a:latin typeface="Roboto" panose="02000000000000000000" pitchFamily="2" charset="0"/>
                          <a:ea typeface="Roboto" panose="02000000000000000000" pitchFamily="2" charset="0"/>
                        </a:rPr>
                        <a:t>) and animals (</a:t>
                      </a:r>
                      <a:r>
                        <a:rPr lang="en-US" sz="900" b="1" dirty="0">
                          <a:solidFill>
                            <a:schemeClr val="bg1"/>
                          </a:solidFill>
                          <a:latin typeface="Roboto" panose="02000000000000000000" pitchFamily="2" charset="0"/>
                          <a:ea typeface="Roboto" panose="02000000000000000000" pitchFamily="2" charset="0"/>
                        </a:rPr>
                        <a:t>pastoral</a:t>
                      </a:r>
                      <a:r>
                        <a:rPr lang="en-US" sz="900" dirty="0">
                          <a:solidFill>
                            <a:schemeClr val="bg1"/>
                          </a:solidFill>
                          <a:latin typeface="Roboto" panose="02000000000000000000" pitchFamily="2" charset="0"/>
                          <a:ea typeface="Roboto" panose="02000000000000000000" pitchFamily="2" charset="0"/>
                        </a:rPr>
                        <a:t>) to eat</a:t>
                      </a:r>
                    </a:p>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Hunter-gatherer diets gradually gave way to agriculture and farming in the Neolithic period</a:t>
                      </a:r>
                    </a:p>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The move towards farming meant that prehistoric communities became more </a:t>
                      </a:r>
                      <a:r>
                        <a:rPr lang="en-US" sz="900" b="1" dirty="0">
                          <a:solidFill>
                            <a:schemeClr val="bg1"/>
                          </a:solidFill>
                          <a:latin typeface="Roboto" panose="02000000000000000000" pitchFamily="2" charset="0"/>
                          <a:ea typeface="Roboto" panose="02000000000000000000" pitchFamily="2" charset="0"/>
                        </a:rPr>
                        <a:t>settled</a:t>
                      </a:r>
                      <a:r>
                        <a:rPr lang="en-US" sz="900" dirty="0">
                          <a:solidFill>
                            <a:schemeClr val="bg1"/>
                          </a:solidFill>
                          <a:latin typeface="Roboto" panose="02000000000000000000" pitchFamily="2" charset="0"/>
                          <a:ea typeface="Roboto" panose="02000000000000000000" pitchFamily="2" charset="0"/>
                        </a:rPr>
                        <a:t>, </a:t>
                      </a:r>
                      <a:r>
                        <a:rPr lang="en-US" sz="900" b="1" dirty="0">
                          <a:solidFill>
                            <a:schemeClr val="bg1"/>
                          </a:solidFill>
                          <a:latin typeface="Roboto" panose="02000000000000000000" pitchFamily="2" charset="0"/>
                          <a:ea typeface="Roboto" panose="02000000000000000000" pitchFamily="2" charset="0"/>
                        </a:rPr>
                        <a:t>larger</a:t>
                      </a:r>
                      <a:r>
                        <a:rPr lang="en-US" sz="900" dirty="0">
                          <a:solidFill>
                            <a:schemeClr val="bg1"/>
                          </a:solidFill>
                          <a:latin typeface="Roboto" panose="02000000000000000000" pitchFamily="2" charset="0"/>
                          <a:ea typeface="Roboto" panose="02000000000000000000" pitchFamily="2" charset="0"/>
                        </a:rPr>
                        <a:t> and homes became more </a:t>
                      </a:r>
                      <a:r>
                        <a:rPr lang="en-US" sz="900" b="1" dirty="0">
                          <a:solidFill>
                            <a:schemeClr val="bg1"/>
                          </a:solidFill>
                          <a:latin typeface="Roboto" panose="02000000000000000000" pitchFamily="2" charset="0"/>
                          <a:ea typeface="Roboto" panose="02000000000000000000" pitchFamily="2" charset="0"/>
                        </a:rPr>
                        <a:t>sophisticated</a:t>
                      </a:r>
                    </a:p>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The lack of written sources mean that it is difficult to know what people believed</a:t>
                      </a:r>
                    </a:p>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The design of </a:t>
                      </a:r>
                      <a:r>
                        <a:rPr lang="en-US" sz="900" b="1" dirty="0">
                          <a:solidFill>
                            <a:schemeClr val="bg1"/>
                          </a:solidFill>
                          <a:latin typeface="Roboto" panose="02000000000000000000" pitchFamily="2" charset="0"/>
                          <a:ea typeface="Roboto" panose="02000000000000000000" pitchFamily="2" charset="0"/>
                        </a:rPr>
                        <a:t>hillforts</a:t>
                      </a:r>
                      <a:r>
                        <a:rPr lang="en-US" sz="900" dirty="0">
                          <a:solidFill>
                            <a:schemeClr val="bg1"/>
                          </a:solidFill>
                          <a:latin typeface="Roboto" panose="02000000000000000000" pitchFamily="2" charset="0"/>
                          <a:ea typeface="Roboto" panose="02000000000000000000" pitchFamily="2" charset="0"/>
                        </a:rPr>
                        <a:t>, </a:t>
                      </a:r>
                      <a:r>
                        <a:rPr lang="en-US" sz="900" b="1" dirty="0">
                          <a:solidFill>
                            <a:schemeClr val="bg1"/>
                          </a:solidFill>
                          <a:latin typeface="Roboto" panose="02000000000000000000" pitchFamily="2" charset="0"/>
                          <a:ea typeface="Roboto" panose="02000000000000000000" pitchFamily="2" charset="0"/>
                        </a:rPr>
                        <a:t>stone circles </a:t>
                      </a:r>
                      <a:r>
                        <a:rPr lang="en-US" sz="900" dirty="0">
                          <a:solidFill>
                            <a:schemeClr val="bg1"/>
                          </a:solidFill>
                          <a:latin typeface="Roboto" panose="02000000000000000000" pitchFamily="2" charset="0"/>
                          <a:ea typeface="Roboto" panose="02000000000000000000" pitchFamily="2" charset="0"/>
                        </a:rPr>
                        <a:t>and </a:t>
                      </a:r>
                      <a:r>
                        <a:rPr lang="en-US" sz="900" b="1" dirty="0">
                          <a:solidFill>
                            <a:schemeClr val="bg1"/>
                          </a:solidFill>
                          <a:latin typeface="Roboto" panose="02000000000000000000" pitchFamily="2" charset="0"/>
                          <a:ea typeface="Roboto" panose="02000000000000000000" pitchFamily="2" charset="0"/>
                        </a:rPr>
                        <a:t>geoglyphs</a:t>
                      </a:r>
                      <a:r>
                        <a:rPr lang="en-US" sz="900" dirty="0">
                          <a:solidFill>
                            <a:schemeClr val="bg1"/>
                          </a:solidFill>
                          <a:latin typeface="Roboto" panose="02000000000000000000" pitchFamily="2" charset="0"/>
                          <a:ea typeface="Roboto" panose="02000000000000000000" pitchFamily="2" charset="0"/>
                        </a:rPr>
                        <a:t> suggest that the natural world was very important</a:t>
                      </a:r>
                    </a:p>
                    <a:p>
                      <a:pPr marL="72000" indent="-72000">
                        <a:lnSpc>
                          <a:spcPct val="100000"/>
                        </a:lnSpc>
                        <a:spcAft>
                          <a:spcPts val="200"/>
                        </a:spcAft>
                        <a:buFont typeface="Arial" panose="020B0604020202020204" pitchFamily="34" charset="0"/>
                        <a:buChar char="•"/>
                      </a:pPr>
                      <a:r>
                        <a:rPr lang="en-US" sz="900" b="1" dirty="0">
                          <a:solidFill>
                            <a:schemeClr val="bg1"/>
                          </a:solidFill>
                          <a:latin typeface="Roboto" panose="02000000000000000000" pitchFamily="2" charset="0"/>
                          <a:ea typeface="Roboto" panose="02000000000000000000" pitchFamily="2" charset="0"/>
                        </a:rPr>
                        <a:t>Stonehenge</a:t>
                      </a:r>
                      <a:r>
                        <a:rPr lang="en-US" sz="900" dirty="0">
                          <a:solidFill>
                            <a:schemeClr val="bg1"/>
                          </a:solidFill>
                          <a:latin typeface="Roboto" panose="02000000000000000000" pitchFamily="2" charset="0"/>
                          <a:ea typeface="Roboto" panose="02000000000000000000" pitchFamily="2" charset="0"/>
                        </a:rPr>
                        <a:t> and other stone circles are made of </a:t>
                      </a:r>
                      <a:r>
                        <a:rPr lang="en-US" sz="900" b="1" dirty="0">
                          <a:solidFill>
                            <a:schemeClr val="bg1"/>
                          </a:solidFill>
                          <a:latin typeface="Roboto" panose="02000000000000000000" pitchFamily="2" charset="0"/>
                          <a:ea typeface="Roboto" panose="02000000000000000000" pitchFamily="2" charset="0"/>
                        </a:rPr>
                        <a:t>sedimentary</a:t>
                      </a:r>
                      <a:r>
                        <a:rPr lang="en-US" sz="900" dirty="0">
                          <a:solidFill>
                            <a:schemeClr val="bg1"/>
                          </a:solidFill>
                          <a:latin typeface="Roboto" panose="02000000000000000000" pitchFamily="2" charset="0"/>
                          <a:ea typeface="Roboto" panose="02000000000000000000" pitchFamily="2" charset="0"/>
                        </a:rPr>
                        <a:t> and </a:t>
                      </a:r>
                      <a:r>
                        <a:rPr lang="en-US" sz="900" b="1" dirty="0">
                          <a:solidFill>
                            <a:schemeClr val="bg1"/>
                          </a:solidFill>
                          <a:latin typeface="Roboto" panose="02000000000000000000" pitchFamily="2" charset="0"/>
                          <a:ea typeface="Roboto" panose="02000000000000000000" pitchFamily="2" charset="0"/>
                        </a:rPr>
                        <a:t>igneous</a:t>
                      </a:r>
                      <a:r>
                        <a:rPr lang="en-US" sz="900" dirty="0">
                          <a:solidFill>
                            <a:schemeClr val="bg1"/>
                          </a:solidFill>
                          <a:latin typeface="Roboto" panose="02000000000000000000" pitchFamily="2" charset="0"/>
                          <a:ea typeface="Roboto" panose="02000000000000000000" pitchFamily="2" charset="0"/>
                        </a:rPr>
                        <a:t> rocks</a:t>
                      </a:r>
                    </a:p>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Burials and grave goods suggest that people believed in an </a:t>
                      </a:r>
                      <a:r>
                        <a:rPr lang="en-US" sz="900" b="1" dirty="0">
                          <a:solidFill>
                            <a:schemeClr val="bg1"/>
                          </a:solidFill>
                          <a:latin typeface="Roboto" panose="02000000000000000000" pitchFamily="2" charset="0"/>
                          <a:ea typeface="Roboto" panose="02000000000000000000" pitchFamily="2" charset="0"/>
                        </a:rPr>
                        <a:t>afterlife</a:t>
                      </a:r>
                    </a:p>
                    <a:p>
                      <a:pPr marL="72000" indent="-72000">
                        <a:lnSpc>
                          <a:spcPct val="100000"/>
                        </a:lnSpc>
                        <a:spcAft>
                          <a:spcPts val="200"/>
                        </a:spcAft>
                        <a:buFont typeface="Arial" panose="020B0604020202020204" pitchFamily="34" charset="0"/>
                        <a:buChar char="•"/>
                      </a:pPr>
                      <a:r>
                        <a:rPr lang="en-US" sz="900" dirty="0">
                          <a:solidFill>
                            <a:schemeClr val="bg1"/>
                          </a:solidFill>
                          <a:latin typeface="Roboto" panose="02000000000000000000" pitchFamily="2" charset="0"/>
                          <a:ea typeface="Roboto" panose="02000000000000000000" pitchFamily="2" charset="0"/>
                        </a:rPr>
                        <a:t>The role of women in prehistoric Britain changed over time</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lnSpc>
                          <a:spcPct val="100000"/>
                        </a:lnSpc>
                        <a:spcAft>
                          <a:spcPts val="200"/>
                        </a:spcAft>
                        <a:buFont typeface="Arial" panose="020B0604020202020204" pitchFamily="34" charset="0"/>
                        <a:buChar char="•"/>
                      </a:pPr>
                      <a:r>
                        <a:rPr lang="en-US" sz="900" b="0" dirty="0">
                          <a:solidFill>
                            <a:schemeClr val="bg1"/>
                          </a:solidFill>
                          <a:latin typeface="Roboto" panose="02000000000000000000" pitchFamily="2" charset="0"/>
                          <a:ea typeface="Roboto" panose="02000000000000000000" pitchFamily="2" charset="0"/>
                        </a:rPr>
                        <a:t>Comparing prehistoric Britain with the </a:t>
                      </a:r>
                      <a:r>
                        <a:rPr lang="en-US" sz="900" b="0" dirty="0" err="1">
                          <a:solidFill>
                            <a:schemeClr val="bg1"/>
                          </a:solidFill>
                          <a:latin typeface="Roboto" panose="02000000000000000000" pitchFamily="2" charset="0"/>
                          <a:ea typeface="Roboto" panose="02000000000000000000" pitchFamily="2" charset="0"/>
                        </a:rPr>
                        <a:t>civilisations</a:t>
                      </a:r>
                      <a:r>
                        <a:rPr lang="en-US" sz="900" b="0" dirty="0">
                          <a:solidFill>
                            <a:schemeClr val="bg1"/>
                          </a:solidFill>
                          <a:latin typeface="Roboto" panose="02000000000000000000" pitchFamily="2" charset="0"/>
                          <a:ea typeface="Roboto" panose="02000000000000000000" pitchFamily="2" charset="0"/>
                        </a:rPr>
                        <a:t> in Ancient Egypt, and </a:t>
                      </a:r>
                      <a:r>
                        <a:rPr lang="en-US" sz="900" b="0" dirty="0" err="1">
                          <a:solidFill>
                            <a:schemeClr val="bg1"/>
                          </a:solidFill>
                          <a:latin typeface="Roboto" panose="02000000000000000000" pitchFamily="2" charset="0"/>
                          <a:ea typeface="Roboto" panose="02000000000000000000" pitchFamily="2" charset="0"/>
                        </a:rPr>
                        <a:t>recognising</a:t>
                      </a:r>
                      <a:r>
                        <a:rPr lang="en-US" sz="900" b="0" dirty="0">
                          <a:solidFill>
                            <a:schemeClr val="bg1"/>
                          </a:solidFill>
                          <a:latin typeface="Roboto" panose="02000000000000000000" pitchFamily="2" charset="0"/>
                          <a:ea typeface="Roboto" panose="02000000000000000000" pitchFamily="2" charset="0"/>
                        </a:rPr>
                        <a:t> that the two units overlapped in time (Y3/4)</a:t>
                      </a:r>
                    </a:p>
                    <a:p>
                      <a:pPr marL="72000" indent="-72000">
                        <a:lnSpc>
                          <a:spcPct val="100000"/>
                        </a:lnSpc>
                        <a:spcAft>
                          <a:spcPts val="200"/>
                        </a:spcAft>
                        <a:buFont typeface="Arial" panose="020B0604020202020204" pitchFamily="34" charset="0"/>
                        <a:buChar char="•"/>
                      </a:pPr>
                      <a:r>
                        <a:rPr lang="en-US" sz="900" b="0" dirty="0">
                          <a:solidFill>
                            <a:schemeClr val="bg1"/>
                          </a:solidFill>
                          <a:latin typeface="Roboto" panose="02000000000000000000" pitchFamily="2" charset="0"/>
                          <a:ea typeface="Roboto" panose="02000000000000000000" pitchFamily="2" charset="0"/>
                        </a:rPr>
                        <a:t>The similarities and differences between prehistoric communities across the world (Y5/6)</a:t>
                      </a:r>
                    </a:p>
                    <a:p>
                      <a:pPr marL="72000" indent="-72000">
                        <a:lnSpc>
                          <a:spcPct val="100000"/>
                        </a:lnSpc>
                        <a:spcAft>
                          <a:spcPts val="200"/>
                        </a:spcAft>
                        <a:buFont typeface="Arial" panose="020B0604020202020204" pitchFamily="34" charset="0"/>
                        <a:buChar char="•"/>
                      </a:pPr>
                      <a:r>
                        <a:rPr lang="en-US" sz="900" b="1" dirty="0">
                          <a:solidFill>
                            <a:schemeClr val="accent1"/>
                          </a:solidFill>
                          <a:latin typeface="Roboto" panose="02000000000000000000" pitchFamily="2" charset="0"/>
                          <a:ea typeface="Roboto" panose="02000000000000000000" pitchFamily="2" charset="0"/>
                        </a:rPr>
                        <a:t>Geography: </a:t>
                      </a:r>
                      <a:r>
                        <a:rPr lang="en-US" sz="900" b="0" dirty="0">
                          <a:solidFill>
                            <a:schemeClr val="bg1"/>
                          </a:solidFill>
                          <a:latin typeface="Roboto" panose="02000000000000000000" pitchFamily="2" charset="0"/>
                          <a:ea typeface="Roboto" panose="02000000000000000000" pitchFamily="2" charset="0"/>
                        </a:rPr>
                        <a:t>Hunter-gatherer communities that live in the world today (Y3/4)</a:t>
                      </a:r>
                    </a:p>
                    <a:p>
                      <a:pPr marL="72000" indent="-72000">
                        <a:lnSpc>
                          <a:spcPct val="100000"/>
                        </a:lnSpc>
                        <a:spcAft>
                          <a:spcPts val="200"/>
                        </a:spcAft>
                        <a:buFont typeface="Arial" panose="020B0604020202020204" pitchFamily="34" charset="0"/>
                        <a:buChar char="•"/>
                      </a:pPr>
                      <a:r>
                        <a:rPr lang="en-US" sz="900" b="1" dirty="0">
                          <a:solidFill>
                            <a:schemeClr val="accent1"/>
                          </a:solidFill>
                          <a:latin typeface="Roboto" panose="02000000000000000000" pitchFamily="2" charset="0"/>
                          <a:ea typeface="Roboto" panose="02000000000000000000" pitchFamily="2" charset="0"/>
                        </a:rPr>
                        <a:t>Geography: </a:t>
                      </a:r>
                      <a:r>
                        <a:rPr lang="en-US" sz="900" b="0" dirty="0">
                          <a:solidFill>
                            <a:schemeClr val="bg1"/>
                          </a:solidFill>
                          <a:latin typeface="Roboto" panose="02000000000000000000" pitchFamily="2" charset="0"/>
                          <a:ea typeface="Roboto" panose="02000000000000000000" pitchFamily="2" charset="0"/>
                        </a:rPr>
                        <a:t>The development of agriculture from subsistence to commercial (Y5/6)</a:t>
                      </a:r>
                      <a:endParaRPr lang="en-US" sz="900" b="1" dirty="0">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96293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Disciplinary and 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evidence</a:t>
                      </a:r>
                      <a:r>
                        <a:rPr lang="en-US" sz="900" b="0" dirty="0">
                          <a:solidFill>
                            <a:schemeClr val="bg1"/>
                          </a:solidFill>
                          <a:latin typeface="Roboto" panose="02000000000000000000" pitchFamily="2" charset="0"/>
                          <a:ea typeface="Roboto" panose="02000000000000000000" pitchFamily="2" charset="0"/>
                        </a:rPr>
                        <a:t>: History is the study of humans who lived in the past (Y1/2)</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evidence</a:t>
                      </a:r>
                      <a:r>
                        <a:rPr lang="en-US" sz="900" b="0" dirty="0">
                          <a:solidFill>
                            <a:schemeClr val="bg1"/>
                          </a:solidFill>
                          <a:latin typeface="Roboto" panose="02000000000000000000" pitchFamily="2" charset="0"/>
                          <a:ea typeface="Roboto" panose="02000000000000000000" pitchFamily="2" charset="0"/>
                        </a:rPr>
                        <a:t>: Primary sources are sources that were created by someone who experienced the event firsthand. Secondary sources are about primary sources (Y1/2)</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Chronology</a:t>
                      </a:r>
                      <a:r>
                        <a:rPr lang="en-US" sz="900" b="0" dirty="0">
                          <a:solidFill>
                            <a:schemeClr val="bg1"/>
                          </a:solidFill>
                          <a:latin typeface="Roboto" panose="02000000000000000000" pitchFamily="2" charset="0"/>
                          <a:ea typeface="Roboto" panose="02000000000000000000" pitchFamily="2" charset="0"/>
                        </a:rPr>
                        <a:t>: Use vocabulary like now, before now, a long time before now to describe periods in time (Rec)</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Chronology</a:t>
                      </a:r>
                      <a:r>
                        <a:rPr lang="en-US" sz="900" b="0" dirty="0">
                          <a:solidFill>
                            <a:schemeClr val="bg1"/>
                          </a:solidFill>
                          <a:latin typeface="Roboto" panose="02000000000000000000" pitchFamily="2" charset="0"/>
                          <a:ea typeface="Roboto" panose="02000000000000000000" pitchFamily="2" charset="0"/>
                        </a:rPr>
                        <a:t>: </a:t>
                      </a:r>
                      <a:r>
                        <a:rPr lang="en-US" sz="900" b="0" dirty="0" err="1">
                          <a:solidFill>
                            <a:schemeClr val="bg1"/>
                          </a:solidFill>
                          <a:latin typeface="Roboto" panose="02000000000000000000" pitchFamily="2" charset="0"/>
                          <a:ea typeface="Roboto" panose="02000000000000000000" pitchFamily="2" charset="0"/>
                        </a:rPr>
                        <a:t>Recognise</a:t>
                      </a:r>
                      <a:r>
                        <a:rPr lang="en-US" sz="900" b="0" dirty="0">
                          <a:solidFill>
                            <a:schemeClr val="bg1"/>
                          </a:solidFill>
                          <a:latin typeface="Roboto" panose="02000000000000000000" pitchFamily="2" charset="0"/>
                          <a:ea typeface="Roboto" panose="02000000000000000000" pitchFamily="2" charset="0"/>
                        </a:rPr>
                        <a:t> historical periods or events using arrows on a blank timeline (Y1/2)</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Historical evidence</a:t>
                      </a:r>
                      <a:r>
                        <a:rPr lang="en-US" sz="900" b="0">
                          <a:solidFill>
                            <a:schemeClr val="bg1"/>
                          </a:solidFill>
                          <a:latin typeface="Roboto" panose="02000000000000000000" pitchFamily="2" charset="0"/>
                          <a:ea typeface="Roboto" panose="02000000000000000000" pitchFamily="2" charset="0"/>
                        </a:rPr>
                        <a:t>: Archaeology is the branch of history that deals with the remains of human life</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Historical evidence: </a:t>
                      </a:r>
                      <a:r>
                        <a:rPr lang="en-US" sz="900" b="0">
                          <a:solidFill>
                            <a:schemeClr val="bg1"/>
                          </a:solidFill>
                          <a:latin typeface="Roboto" panose="02000000000000000000" pitchFamily="2" charset="0"/>
                          <a:ea typeface="Roboto" panose="02000000000000000000" pitchFamily="2" charset="0"/>
                        </a:rPr>
                        <a:t>Archaeologists study artefacts, </a:t>
                      </a:r>
                      <a:r>
                        <a:rPr lang="en-US" sz="900" b="0" err="1">
                          <a:solidFill>
                            <a:schemeClr val="bg1"/>
                          </a:solidFill>
                          <a:latin typeface="Roboto" panose="02000000000000000000" pitchFamily="2" charset="0"/>
                          <a:ea typeface="Roboto" panose="02000000000000000000" pitchFamily="2" charset="0"/>
                        </a:rPr>
                        <a:t>ecofacts</a:t>
                      </a:r>
                      <a:r>
                        <a:rPr lang="en-US" sz="900" b="0">
                          <a:solidFill>
                            <a:schemeClr val="bg1"/>
                          </a:solidFill>
                          <a:latin typeface="Roboto" panose="02000000000000000000" pitchFamily="2" charset="0"/>
                          <a:ea typeface="Roboto" panose="02000000000000000000" pitchFamily="2" charset="0"/>
                        </a:rPr>
                        <a:t> and features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a:solidFill>
                            <a:schemeClr val="bg1"/>
                          </a:solidFill>
                          <a:latin typeface="Roboto" panose="02000000000000000000" pitchFamily="2" charset="0"/>
                          <a:ea typeface="Roboto" panose="02000000000000000000" pitchFamily="2" charset="0"/>
                        </a:rPr>
                        <a:t>Historical evidence</a:t>
                      </a:r>
                      <a:r>
                        <a:rPr lang="en-US" sz="900" b="0">
                          <a:solidFill>
                            <a:schemeClr val="bg1"/>
                          </a:solidFill>
                          <a:latin typeface="Roboto" panose="02000000000000000000" pitchFamily="2" charset="0"/>
                          <a:ea typeface="Roboto" panose="02000000000000000000" pitchFamily="2" charset="0"/>
                        </a:rPr>
                        <a:t>: There are limits to what historians can learn from any collection of sources</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evidence</a:t>
                      </a:r>
                      <a:r>
                        <a:rPr lang="en-US" sz="900" b="0" dirty="0">
                          <a:solidFill>
                            <a:schemeClr val="bg1"/>
                          </a:solidFill>
                          <a:latin typeface="Roboto" panose="02000000000000000000" pitchFamily="2" charset="0"/>
                          <a:ea typeface="Roboto" panose="02000000000000000000" pitchFamily="2" charset="0"/>
                        </a:rPr>
                        <a:t>: Sources do not always provide an objective account of what happened in history; historians need to consider the author and purpose and </a:t>
                      </a:r>
                      <a:r>
                        <a:rPr lang="en-US" sz="900" b="0" dirty="0" err="1">
                          <a:solidFill>
                            <a:schemeClr val="bg1"/>
                          </a:solidFill>
                          <a:latin typeface="Roboto" panose="02000000000000000000" pitchFamily="2" charset="0"/>
                          <a:ea typeface="Roboto" panose="02000000000000000000" pitchFamily="2" charset="0"/>
                        </a:rPr>
                        <a:t>analyse</a:t>
                      </a:r>
                      <a:r>
                        <a:rPr lang="en-US" sz="900" b="0" dirty="0">
                          <a:solidFill>
                            <a:schemeClr val="bg1"/>
                          </a:solidFill>
                          <a:latin typeface="Roboto" panose="02000000000000000000" pitchFamily="2" charset="0"/>
                          <a:ea typeface="Roboto" panose="02000000000000000000" pitchFamily="2" charset="0"/>
                        </a:rPr>
                        <a:t> it critically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Historical evidence</a:t>
                      </a:r>
                      <a:r>
                        <a:rPr lang="en-US" sz="900" b="0" dirty="0">
                          <a:solidFill>
                            <a:schemeClr val="bg1"/>
                          </a:solidFill>
                          <a:latin typeface="Roboto" panose="02000000000000000000" pitchFamily="2" charset="0"/>
                          <a:ea typeface="Roboto" panose="02000000000000000000" pitchFamily="2" charset="0"/>
                        </a:rPr>
                        <a:t>: Archaeologists follow a similar process to scientists: Planning; Measuring &amp; Observing; Recording &amp; Presenting; </a:t>
                      </a:r>
                      <a:r>
                        <a:rPr lang="en-US" sz="900" b="0" dirty="0" err="1">
                          <a:solidFill>
                            <a:schemeClr val="bg1"/>
                          </a:solidFill>
                          <a:latin typeface="Roboto" panose="02000000000000000000" pitchFamily="2" charset="0"/>
                          <a:ea typeface="Roboto" panose="02000000000000000000" pitchFamily="2" charset="0"/>
                        </a:rPr>
                        <a:t>Analysing</a:t>
                      </a:r>
                      <a:r>
                        <a:rPr lang="en-US" sz="900" b="0" dirty="0">
                          <a:solidFill>
                            <a:schemeClr val="bg1"/>
                          </a:solidFill>
                          <a:latin typeface="Roboto" panose="02000000000000000000" pitchFamily="2" charset="0"/>
                          <a:ea typeface="Roboto" panose="02000000000000000000" pitchFamily="2" charset="0"/>
                        </a:rPr>
                        <a:t> &amp; Evaluating (Y5/6)</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bl>
          </a:graphicData>
        </a:graphic>
      </p:graphicFrame>
    </p:spTree>
    <p:extLst>
      <p:ext uri="{BB962C8B-B14F-4D97-AF65-F5344CB8AC3E}">
        <p14:creationId xmlns:p14="http://schemas.microsoft.com/office/powerpoint/2010/main" val="4228226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a:xfrm>
            <a:off x="203201" y="234234"/>
            <a:ext cx="5619101" cy="458089"/>
          </a:xfrm>
        </p:spPr>
        <p:txBody>
          <a:bodyPr/>
          <a:lstStyle/>
          <a:p>
            <a:r>
              <a:rPr lang="en-US" altLang="en-US" dirty="0"/>
              <a:t>Year 3/4: Cycle A Autumn</a:t>
            </a:r>
            <a:endParaRPr lang="en-GB" dirty="0"/>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5122053" y="5189"/>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dirty="0">
                <a:ln w="12700">
                  <a:noFill/>
                </a:ln>
                <a:solidFill>
                  <a:schemeClr val="accent1"/>
                </a:solidFill>
                <a:latin typeface="United Curriculum" pitchFamily="2" charset="0"/>
              </a:rPr>
              <a:t>European History: </a:t>
            </a:r>
            <a:r>
              <a:rPr lang="en-US" sz="1600" dirty="0">
                <a:ln w="12700">
                  <a:solidFill>
                    <a:schemeClr val="accent1"/>
                  </a:solidFill>
                </a:ln>
                <a:solidFill>
                  <a:schemeClr val="accent1"/>
                </a:solidFill>
                <a:latin typeface="United Curriculum" pitchFamily="2" charset="0"/>
              </a:rPr>
              <a:t>Prehistoric Britain</a:t>
            </a:r>
            <a:endParaRPr lang="en-GB" sz="1600" dirty="0">
              <a:ln w="12700">
                <a:solidFill>
                  <a:schemeClr val="accent1"/>
                </a:solidFill>
              </a:ln>
              <a:solidFill>
                <a:schemeClr val="accent1"/>
              </a:solidFill>
              <a:latin typeface="United Curriculum" pitchFamily="2" charset="0"/>
            </a:endParaRPr>
          </a:p>
        </p:txBody>
      </p:sp>
      <p:graphicFrame>
        <p:nvGraphicFramePr>
          <p:cNvPr id="6" name="Table 25">
            <a:extLst>
              <a:ext uri="{FF2B5EF4-FFF2-40B4-BE49-F238E27FC236}">
                <a16:creationId xmlns:a16="http://schemas.microsoft.com/office/drawing/2014/main" id="{AECDFBA3-AEAE-4557-8534-5DE0C00BC5D7}"/>
              </a:ext>
            </a:extLst>
          </p:cNvPr>
          <p:cNvGraphicFramePr>
            <a:graphicFrameLocks noGrp="1"/>
          </p:cNvGraphicFramePr>
          <p:nvPr>
            <p:extLst>
              <p:ext uri="{D42A27DB-BD31-4B8C-83A1-F6EECF244321}">
                <p14:modId xmlns:p14="http://schemas.microsoft.com/office/powerpoint/2010/main" val="1817238821"/>
              </p:ext>
            </p:extLst>
          </p:nvPr>
        </p:nvGraphicFramePr>
        <p:xfrm>
          <a:off x="232410" y="908814"/>
          <a:ext cx="9180000" cy="2520186"/>
        </p:xfrm>
        <a:graphic>
          <a:graphicData uri="http://schemas.openxmlformats.org/drawingml/2006/table">
            <a:tbl>
              <a:tblPr firstRow="1" bandRow="1">
                <a:tableStyleId>{5940675A-B579-460E-94D1-54222C63F5DA}</a:tableStyleId>
              </a:tblPr>
              <a:tblGrid>
                <a:gridCol w="344365">
                  <a:extLst>
                    <a:ext uri="{9D8B030D-6E8A-4147-A177-3AD203B41FA5}">
                      <a16:colId xmlns:a16="http://schemas.microsoft.com/office/drawing/2014/main" val="1014669821"/>
                    </a:ext>
                  </a:extLst>
                </a:gridCol>
                <a:gridCol w="2166425">
                  <a:extLst>
                    <a:ext uri="{9D8B030D-6E8A-4147-A177-3AD203B41FA5}">
                      <a16:colId xmlns:a16="http://schemas.microsoft.com/office/drawing/2014/main" val="247776695"/>
                    </a:ext>
                  </a:extLst>
                </a:gridCol>
                <a:gridCol w="4429760">
                  <a:extLst>
                    <a:ext uri="{9D8B030D-6E8A-4147-A177-3AD203B41FA5}">
                      <a16:colId xmlns:a16="http://schemas.microsoft.com/office/drawing/2014/main" val="3380293508"/>
                    </a:ext>
                  </a:extLst>
                </a:gridCol>
                <a:gridCol w="2239450">
                  <a:extLst>
                    <a:ext uri="{9D8B030D-6E8A-4147-A177-3AD203B41FA5}">
                      <a16:colId xmlns:a16="http://schemas.microsoft.com/office/drawing/2014/main" val="2902844172"/>
                    </a:ext>
                  </a:extLst>
                </a:gridCol>
              </a:tblGrid>
              <a:tr h="319581">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6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220060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Community &amp; family: </a:t>
                      </a:r>
                      <a:r>
                        <a:rPr lang="en-US" sz="900" b="0" dirty="0">
                          <a:solidFill>
                            <a:schemeClr val="bg1"/>
                          </a:solidFill>
                          <a:latin typeface="Roboto" panose="02000000000000000000" pitchFamily="2" charset="0"/>
                          <a:ea typeface="Roboto" panose="02000000000000000000" pitchFamily="2" charset="0"/>
                        </a:rPr>
                        <a:t>People in history lived in communities that look different to ours today (Y1/2)</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Community &amp; family: </a:t>
                      </a:r>
                      <a:r>
                        <a:rPr lang="en-US" sz="900" b="0" dirty="0">
                          <a:solidFill>
                            <a:schemeClr val="bg1"/>
                          </a:solidFill>
                          <a:latin typeface="Roboto" panose="02000000000000000000" pitchFamily="2" charset="0"/>
                          <a:ea typeface="Roboto" panose="02000000000000000000" pitchFamily="2" charset="0"/>
                        </a:rPr>
                        <a:t>In communities in history, different people often had very defined roles. In the earliest communities, families had to be self-sufficient, and did everything (hunt, cook, clean, build, heal) themselves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Community &amp; family: </a:t>
                      </a:r>
                      <a:r>
                        <a:rPr lang="en-US" sz="900" b="0" dirty="0">
                          <a:solidFill>
                            <a:schemeClr val="bg1"/>
                          </a:solidFill>
                          <a:latin typeface="Roboto" panose="02000000000000000000" pitchFamily="2" charset="0"/>
                          <a:ea typeface="Roboto" panose="02000000000000000000" pitchFamily="2" charset="0"/>
                        </a:rPr>
                        <a:t>There are many factors which can cause communities to change over time </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Quest for knowledge: </a:t>
                      </a:r>
                      <a:r>
                        <a:rPr lang="en-US" sz="900" b="0" dirty="0">
                          <a:solidFill>
                            <a:schemeClr val="bg1"/>
                          </a:solidFill>
                          <a:latin typeface="Roboto" panose="02000000000000000000" pitchFamily="2" charset="0"/>
                          <a:ea typeface="Roboto" panose="02000000000000000000" pitchFamily="2" charset="0"/>
                        </a:rPr>
                        <a:t>Sometimes people’s knowledge and beliefs are based on the natural world around them. People in the past had different knowledge or beliefs to us; this does not mean that they are more ‘stupid’ than people today</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Quest for knowledge: </a:t>
                      </a:r>
                      <a:r>
                        <a:rPr lang="en-US" sz="900" b="0" dirty="0">
                          <a:solidFill>
                            <a:schemeClr val="bg1"/>
                          </a:solidFill>
                          <a:latin typeface="Roboto" panose="02000000000000000000" pitchFamily="2" charset="0"/>
                          <a:ea typeface="Roboto" panose="02000000000000000000" pitchFamily="2" charset="0"/>
                        </a:rPr>
                        <a:t>Animal sacrifices could be an important part of worship</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Quest for knowledge: </a:t>
                      </a:r>
                      <a:r>
                        <a:rPr lang="en-US" sz="900" b="0" dirty="0">
                          <a:solidFill>
                            <a:schemeClr val="bg1"/>
                          </a:solidFill>
                          <a:latin typeface="Roboto" panose="02000000000000000000" pitchFamily="2" charset="0"/>
                          <a:ea typeface="Roboto" panose="02000000000000000000" pitchFamily="2" charset="0"/>
                        </a:rPr>
                        <a:t>People held different beliefs about an afterlife.</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Community &amp; family: </a:t>
                      </a:r>
                      <a:r>
                        <a:rPr lang="en-US" sz="900" b="0" dirty="0">
                          <a:solidFill>
                            <a:schemeClr val="bg1"/>
                          </a:solidFill>
                          <a:latin typeface="Roboto" panose="02000000000000000000" pitchFamily="2" charset="0"/>
                          <a:ea typeface="Roboto" panose="02000000000000000000" pitchFamily="2" charset="0"/>
                        </a:rPr>
                        <a:t>Communities can be brought together by geographical location, or by a shared identity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Community &amp; family: </a:t>
                      </a:r>
                      <a:r>
                        <a:rPr lang="en-US" sz="900" b="0" dirty="0">
                          <a:solidFill>
                            <a:schemeClr val="bg1"/>
                          </a:solidFill>
                          <a:latin typeface="Roboto" panose="02000000000000000000" pitchFamily="2" charset="0"/>
                          <a:ea typeface="Roboto" panose="02000000000000000000" pitchFamily="2" charset="0"/>
                        </a:rPr>
                        <a:t>Trade can impact what a community looks like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Quest for knowledge: </a:t>
                      </a:r>
                      <a:r>
                        <a:rPr lang="en-US" sz="900" b="0" dirty="0">
                          <a:solidFill>
                            <a:schemeClr val="bg1"/>
                          </a:solidFill>
                          <a:latin typeface="Roboto" panose="02000000000000000000" pitchFamily="2" charset="0"/>
                          <a:ea typeface="Roboto" panose="02000000000000000000" pitchFamily="2" charset="0"/>
                        </a:rPr>
                        <a:t>Knowledge was developed and shared across different </a:t>
                      </a:r>
                      <a:r>
                        <a:rPr lang="en-US" sz="900" b="0" dirty="0" err="1">
                          <a:solidFill>
                            <a:schemeClr val="bg1"/>
                          </a:solidFill>
                          <a:latin typeface="Roboto" panose="02000000000000000000" pitchFamily="2" charset="0"/>
                          <a:ea typeface="Roboto" panose="02000000000000000000" pitchFamily="2" charset="0"/>
                        </a:rPr>
                        <a:t>civilisations</a:t>
                      </a:r>
                      <a:r>
                        <a:rPr lang="en-US" sz="900" b="0" dirty="0">
                          <a:solidFill>
                            <a:schemeClr val="bg1"/>
                          </a:solidFill>
                          <a:latin typeface="Roboto" panose="02000000000000000000" pitchFamily="2" charset="0"/>
                          <a:ea typeface="Roboto" panose="02000000000000000000" pitchFamily="2" charset="0"/>
                        </a:rPr>
                        <a:t> across many continents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900" b="1" dirty="0">
                          <a:solidFill>
                            <a:schemeClr val="bg1"/>
                          </a:solidFill>
                          <a:latin typeface="Roboto" panose="02000000000000000000" pitchFamily="2" charset="0"/>
                          <a:ea typeface="Roboto" panose="02000000000000000000" pitchFamily="2" charset="0"/>
                        </a:rPr>
                        <a:t>Quest for knowledge: </a:t>
                      </a:r>
                      <a:r>
                        <a:rPr lang="en-US" sz="900" b="0" dirty="0">
                          <a:solidFill>
                            <a:schemeClr val="bg1"/>
                          </a:solidFill>
                          <a:latin typeface="Roboto" panose="02000000000000000000" pitchFamily="2" charset="0"/>
                          <a:ea typeface="Roboto" panose="02000000000000000000" pitchFamily="2" charset="0"/>
                        </a:rPr>
                        <a:t>Some people believed in multiple Gods (Y3/4</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1137407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705EA5E-D758-47D5-961D-BB4BD654670B}"/>
              </a:ext>
            </a:extLst>
          </p:cNvPr>
          <p:cNvSpPr>
            <a:spLocks noGrp="1"/>
          </p:cNvSpPr>
          <p:nvPr>
            <p:ph type="body" sz="quarter" idx="10"/>
          </p:nvPr>
        </p:nvSpPr>
        <p:spPr/>
        <p:txBody>
          <a:bodyPr/>
          <a:lstStyle/>
          <a:p>
            <a:r>
              <a:rPr lang="en-US" altLang="en-US" dirty="0"/>
              <a:t>Year 3/4: Cycle A Spring</a:t>
            </a:r>
            <a:endParaRPr lang="en-GB" dirty="0"/>
          </a:p>
        </p:txBody>
      </p:sp>
      <p:sp>
        <p:nvSpPr>
          <p:cNvPr id="5" name="Text Placeholder 2">
            <a:extLst>
              <a:ext uri="{FF2B5EF4-FFF2-40B4-BE49-F238E27FC236}">
                <a16:creationId xmlns:a16="http://schemas.microsoft.com/office/drawing/2014/main" id="{9BB3427F-67FA-47B8-9A9E-F9C304236EC5}"/>
              </a:ext>
            </a:extLst>
          </p:cNvPr>
          <p:cNvSpPr txBox="1">
            <a:spLocks/>
          </p:cNvSpPr>
          <p:nvPr/>
        </p:nvSpPr>
        <p:spPr>
          <a:xfrm>
            <a:off x="4589417" y="234233"/>
            <a:ext cx="4580746" cy="458089"/>
          </a:xfrm>
          <a:prstGeom prst="rect">
            <a:avLst/>
          </a:prstGeom>
        </p:spPr>
        <p:txBody>
          <a:bodyPr anchor="ctr"/>
          <a:lstStyle>
            <a:lvl1pPr marL="0" indent="0" algn="l" defTabSz="914400" rtl="0" eaLnBrk="1" latinLnBrk="0" hangingPunct="1">
              <a:lnSpc>
                <a:spcPct val="100000"/>
              </a:lnSpc>
              <a:spcBef>
                <a:spcPts val="0"/>
              </a:spcBef>
              <a:buFont typeface="Arial" panose="020B0604020202020204" pitchFamily="34" charset="0"/>
              <a:buNone/>
              <a:defRPr sz="3000" b="0" kern="1200" baseline="0">
                <a:ln w="12700">
                  <a:solidFill>
                    <a:schemeClr val="bg2"/>
                  </a:solidFill>
                </a:ln>
                <a:solidFill>
                  <a:schemeClr val="bg2"/>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600">
                <a:ln w="12700">
                  <a:noFill/>
                </a:ln>
                <a:solidFill>
                  <a:schemeClr val="accent1"/>
                </a:solidFill>
                <a:latin typeface="United Curriculum" pitchFamily="2" charset="0"/>
              </a:rPr>
              <a:t>African History: </a:t>
            </a:r>
            <a:r>
              <a:rPr lang="en-US" sz="1600">
                <a:ln w="12700">
                  <a:solidFill>
                    <a:schemeClr val="accent1"/>
                  </a:solidFill>
                </a:ln>
                <a:solidFill>
                  <a:schemeClr val="accent1"/>
                </a:solidFill>
                <a:latin typeface="United Curriculum" pitchFamily="2" charset="0"/>
              </a:rPr>
              <a:t>Ancient Egypt</a:t>
            </a:r>
            <a:endParaRPr lang="en-GB" sz="1600">
              <a:ln w="12700">
                <a:solidFill>
                  <a:schemeClr val="accent1"/>
                </a:solidFill>
              </a:ln>
              <a:solidFill>
                <a:schemeClr val="accent1"/>
              </a:solidFill>
              <a:latin typeface="United Curriculum" pitchFamily="2" charset="0"/>
            </a:endParaRPr>
          </a:p>
        </p:txBody>
      </p:sp>
      <p:graphicFrame>
        <p:nvGraphicFramePr>
          <p:cNvPr id="6" name="Table 25">
            <a:extLst>
              <a:ext uri="{FF2B5EF4-FFF2-40B4-BE49-F238E27FC236}">
                <a16:creationId xmlns:a16="http://schemas.microsoft.com/office/drawing/2014/main" id="{AECDFBA3-AEAE-4557-8534-5DE0C00BC5D7}"/>
              </a:ext>
            </a:extLst>
          </p:cNvPr>
          <p:cNvGraphicFramePr>
            <a:graphicFrameLocks noGrp="1"/>
          </p:cNvGraphicFramePr>
          <p:nvPr>
            <p:extLst>
              <p:ext uri="{D42A27DB-BD31-4B8C-83A1-F6EECF244321}">
                <p14:modId xmlns:p14="http://schemas.microsoft.com/office/powerpoint/2010/main" val="605942552"/>
              </p:ext>
            </p:extLst>
          </p:nvPr>
        </p:nvGraphicFramePr>
        <p:xfrm>
          <a:off x="232410" y="908814"/>
          <a:ext cx="9180000" cy="5454360"/>
        </p:xfrm>
        <a:graphic>
          <a:graphicData uri="http://schemas.openxmlformats.org/drawingml/2006/table">
            <a:tbl>
              <a:tblPr firstRow="1" bandRow="1">
                <a:tableStyleId>{5940675A-B579-460E-94D1-54222C63F5DA}</a:tableStyleId>
              </a:tblPr>
              <a:tblGrid>
                <a:gridCol w="386568">
                  <a:extLst>
                    <a:ext uri="{9D8B030D-6E8A-4147-A177-3AD203B41FA5}">
                      <a16:colId xmlns:a16="http://schemas.microsoft.com/office/drawing/2014/main" val="1014669821"/>
                    </a:ext>
                  </a:extLst>
                </a:gridCol>
                <a:gridCol w="2163551">
                  <a:extLst>
                    <a:ext uri="{9D8B030D-6E8A-4147-A177-3AD203B41FA5}">
                      <a16:colId xmlns:a16="http://schemas.microsoft.com/office/drawing/2014/main" val="247776695"/>
                    </a:ext>
                  </a:extLst>
                </a:gridCol>
                <a:gridCol w="4404852">
                  <a:extLst>
                    <a:ext uri="{9D8B030D-6E8A-4147-A177-3AD203B41FA5}">
                      <a16:colId xmlns:a16="http://schemas.microsoft.com/office/drawing/2014/main" val="3380293508"/>
                    </a:ext>
                  </a:extLst>
                </a:gridCol>
                <a:gridCol w="2225029">
                  <a:extLst>
                    <a:ext uri="{9D8B030D-6E8A-4147-A177-3AD203B41FA5}">
                      <a16:colId xmlns:a16="http://schemas.microsoft.com/office/drawing/2014/main" val="2902844172"/>
                    </a:ext>
                  </a:extLst>
                </a:gridCol>
              </a:tblGrid>
              <a:tr h="216000">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600" b="1">
                        <a:solidFill>
                          <a:srgbClr val="FFFFFF"/>
                        </a:solidFill>
                        <a:latin typeface="Roboto" panose="02000000000000000000" pitchFamily="2" charset="0"/>
                        <a:ea typeface="Roboto" panose="02000000000000000000" pitchFamily="2" charset="0"/>
                        <a:cs typeface="Rubik" pitchFamily="2" charset="-79"/>
                      </a:endParaRPr>
                    </a:p>
                  </a:txBody>
                  <a:tcPr marL="36000" marR="36000" marT="36000" marB="36000" vert="vert27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Required prior knowledge</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Knowledge to be explicitly taught</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lvl1pPr marL="0" algn="l" defTabSz="914378" rtl="0" eaLnBrk="1" latinLnBrk="0" hangingPunct="1">
                        <a:defRPr sz="1800" b="1" kern="1200">
                          <a:solidFill>
                            <a:schemeClr val="lt1"/>
                          </a:solidFill>
                          <a:latin typeface="Calibri"/>
                        </a:defRPr>
                      </a:lvl1pPr>
                      <a:lvl2pPr marL="457189" algn="l" defTabSz="914378" rtl="0" eaLnBrk="1" latinLnBrk="0" hangingPunct="1">
                        <a:defRPr sz="1800" b="1" kern="1200">
                          <a:solidFill>
                            <a:schemeClr val="lt1"/>
                          </a:solidFill>
                          <a:latin typeface="Calibri"/>
                        </a:defRPr>
                      </a:lvl2pPr>
                      <a:lvl3pPr marL="914378" algn="l" defTabSz="914378" rtl="0" eaLnBrk="1" latinLnBrk="0" hangingPunct="1">
                        <a:defRPr sz="1800" b="1" kern="1200">
                          <a:solidFill>
                            <a:schemeClr val="lt1"/>
                          </a:solidFill>
                          <a:latin typeface="Calibri"/>
                        </a:defRPr>
                      </a:lvl3pPr>
                      <a:lvl4pPr marL="1371566" algn="l" defTabSz="914378" rtl="0" eaLnBrk="1" latinLnBrk="0" hangingPunct="1">
                        <a:defRPr sz="1800" b="1" kern="1200">
                          <a:solidFill>
                            <a:schemeClr val="lt1"/>
                          </a:solidFill>
                          <a:latin typeface="Calibri"/>
                        </a:defRPr>
                      </a:lvl4pPr>
                      <a:lvl5pPr marL="1828754" algn="l" defTabSz="914378" rtl="0" eaLnBrk="1" latinLnBrk="0" hangingPunct="1">
                        <a:defRPr sz="1800" b="1" kern="1200">
                          <a:solidFill>
                            <a:schemeClr val="lt1"/>
                          </a:solidFill>
                          <a:latin typeface="Calibri"/>
                        </a:defRPr>
                      </a:lvl5pPr>
                      <a:lvl6pPr marL="2285943" algn="l" defTabSz="914378" rtl="0" eaLnBrk="1" latinLnBrk="0" hangingPunct="1">
                        <a:defRPr sz="1800" b="1" kern="1200">
                          <a:solidFill>
                            <a:schemeClr val="lt1"/>
                          </a:solidFill>
                          <a:latin typeface="Calibri"/>
                        </a:defRPr>
                      </a:lvl6pPr>
                      <a:lvl7pPr marL="2743132" algn="l" defTabSz="914378" rtl="0" eaLnBrk="1" latinLnBrk="0" hangingPunct="1">
                        <a:defRPr sz="1800" b="1" kern="1200">
                          <a:solidFill>
                            <a:schemeClr val="lt1"/>
                          </a:solidFill>
                          <a:latin typeface="Calibri"/>
                        </a:defRPr>
                      </a:lvl7pPr>
                      <a:lvl8pPr marL="3200320" algn="l" defTabSz="914378" rtl="0" eaLnBrk="1" latinLnBrk="0" hangingPunct="1">
                        <a:defRPr sz="1800" b="1" kern="1200">
                          <a:solidFill>
                            <a:schemeClr val="lt1"/>
                          </a:solidFill>
                          <a:latin typeface="Calibri"/>
                        </a:defRPr>
                      </a:lvl8pPr>
                      <a:lvl9pPr marL="3657509" algn="l" defTabSz="914378" rtl="0" eaLnBrk="1" latinLnBrk="0" hangingPunct="1">
                        <a:defRPr sz="1800" b="1" kern="1200">
                          <a:solidFill>
                            <a:schemeClr val="lt1"/>
                          </a:solidFill>
                          <a:latin typeface="Calibri"/>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rgbClr val="323232"/>
                          </a:solidFill>
                          <a:latin typeface="United Curriculum" pitchFamily="2" charset="0"/>
                          <a:ea typeface="Roboto" panose="02000000000000000000" pitchFamily="2" charset="0"/>
                          <a:cs typeface="Rubik" pitchFamily="2" charset="-79"/>
                        </a:rPr>
                        <a:t>How knowledge will be built upon</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110688"/>
                  </a:ext>
                </a:extLst>
              </a:tr>
              <a:tr h="251455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Substantive</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indent="-72000">
                        <a:spcAft>
                          <a:spcPts val="200"/>
                        </a:spcAft>
                        <a:buFont typeface="Arial" panose="020B0604020202020204" pitchFamily="34" charset="0"/>
                        <a:buChar char="•"/>
                      </a:pPr>
                      <a:r>
                        <a:rPr lang="en-US" sz="800" b="1" dirty="0">
                          <a:solidFill>
                            <a:schemeClr val="accent1"/>
                          </a:solidFill>
                          <a:latin typeface="Roboto" panose="02000000000000000000" pitchFamily="2" charset="0"/>
                          <a:ea typeface="Roboto" panose="02000000000000000000" pitchFamily="2" charset="0"/>
                        </a:rPr>
                        <a:t>Geography</a:t>
                      </a:r>
                      <a:r>
                        <a:rPr lang="en-US" sz="800" b="0" dirty="0">
                          <a:solidFill>
                            <a:schemeClr val="accent1"/>
                          </a:solidFill>
                          <a:latin typeface="Roboto" panose="02000000000000000000" pitchFamily="2" charset="0"/>
                          <a:ea typeface="Roboto" panose="02000000000000000000" pitchFamily="2" charset="0"/>
                        </a:rPr>
                        <a:t>: </a:t>
                      </a:r>
                      <a:r>
                        <a:rPr lang="en-US" sz="800" b="0" dirty="0">
                          <a:solidFill>
                            <a:schemeClr val="bg1"/>
                          </a:solidFill>
                          <a:latin typeface="Roboto" panose="02000000000000000000" pitchFamily="2" charset="0"/>
                          <a:ea typeface="Roboto" panose="02000000000000000000" pitchFamily="2" charset="0"/>
                        </a:rPr>
                        <a:t>There are seven continents in the world, six of which people live on (Y1/2)</a:t>
                      </a:r>
                    </a:p>
                    <a:p>
                      <a:pPr marL="72000" indent="-72000">
                        <a:spcAft>
                          <a:spcPts val="200"/>
                        </a:spcAft>
                        <a:buFont typeface="Arial" panose="020B0604020202020204" pitchFamily="34" charset="0"/>
                        <a:buChar char="•"/>
                      </a:pPr>
                      <a:r>
                        <a:rPr lang="en-US" sz="800" b="1" dirty="0">
                          <a:solidFill>
                            <a:schemeClr val="accent1"/>
                          </a:solidFill>
                          <a:latin typeface="Roboto" panose="02000000000000000000" pitchFamily="2" charset="0"/>
                          <a:ea typeface="Roboto" panose="02000000000000000000" pitchFamily="2" charset="0"/>
                        </a:rPr>
                        <a:t>Geography</a:t>
                      </a:r>
                      <a:r>
                        <a:rPr lang="en-US" sz="800" b="0" dirty="0">
                          <a:solidFill>
                            <a:schemeClr val="accent1"/>
                          </a:solidFill>
                          <a:latin typeface="Roboto" panose="02000000000000000000" pitchFamily="2" charset="0"/>
                          <a:ea typeface="Roboto" panose="02000000000000000000" pitchFamily="2" charset="0"/>
                        </a:rPr>
                        <a:t>: </a:t>
                      </a:r>
                      <a:r>
                        <a:rPr lang="en-US" sz="800" b="0" dirty="0">
                          <a:solidFill>
                            <a:schemeClr val="bg1"/>
                          </a:solidFill>
                          <a:latin typeface="Roboto" panose="02000000000000000000" pitchFamily="2" charset="0"/>
                          <a:ea typeface="Roboto" panose="02000000000000000000" pitchFamily="2" charset="0"/>
                        </a:rPr>
                        <a:t>Hot deserts have a very hot and dry climate (Y1/2)</a:t>
                      </a:r>
                    </a:p>
                    <a:p>
                      <a:pPr marL="72000" indent="-72000">
                        <a:spcAft>
                          <a:spcPts val="200"/>
                        </a:spcAft>
                        <a:buFont typeface="Arial" panose="020B0604020202020204" pitchFamily="34" charset="0"/>
                        <a:buChar char="•"/>
                      </a:pPr>
                      <a:r>
                        <a:rPr lang="en-US" sz="800" b="0" dirty="0">
                          <a:solidFill>
                            <a:schemeClr val="bg1"/>
                          </a:solidFill>
                          <a:latin typeface="Roboto" panose="02000000000000000000" pitchFamily="2" charset="0"/>
                          <a:ea typeface="Roboto" panose="02000000000000000000" pitchFamily="2" charset="0"/>
                        </a:rPr>
                        <a:t>Stonehenge and other stone circles are made of sedimentary and igneous rocks (Y3/4)</a:t>
                      </a:r>
                    </a:p>
                    <a:p>
                      <a:pPr marL="72000" indent="-72000">
                        <a:spcAft>
                          <a:spcPts val="200"/>
                        </a:spcAft>
                        <a:buFont typeface="Arial" panose="020B0604020202020204" pitchFamily="34" charset="0"/>
                        <a:buChar char="•"/>
                      </a:pPr>
                      <a:r>
                        <a:rPr lang="en-US" sz="800" b="0" dirty="0">
                          <a:solidFill>
                            <a:schemeClr val="bg1"/>
                          </a:solidFill>
                          <a:latin typeface="Roboto" panose="02000000000000000000" pitchFamily="2" charset="0"/>
                          <a:ea typeface="Roboto" panose="02000000000000000000" pitchFamily="2" charset="0"/>
                        </a:rPr>
                        <a:t>Burials suggest that people believed in an afterlife, and reflect the lives they lived (Y3/4)</a:t>
                      </a:r>
                    </a:p>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lang="en-US" sz="800" dirty="0">
                          <a:solidFill>
                            <a:srgbClr val="FF0000"/>
                          </a:solidFill>
                          <a:latin typeface="Roboto" panose="02000000000000000000" pitchFamily="2" charset="0"/>
                          <a:ea typeface="Roboto" panose="02000000000000000000" pitchFamily="2" charset="0"/>
                        </a:rPr>
                        <a:t>(If not yet covered in the cycle, ensure children have been exposed to the ideas of )</a:t>
                      </a:r>
                    </a:p>
                    <a:p>
                      <a:pPr marL="0" indent="0">
                        <a:spcAft>
                          <a:spcPts val="200"/>
                        </a:spcAft>
                        <a:buFont typeface="Arial" panose="020B0604020202020204" pitchFamily="34" charset="0"/>
                        <a:buNone/>
                      </a:pPr>
                      <a:endParaRPr lang="en-US" sz="800" b="0" dirty="0">
                        <a:solidFill>
                          <a:schemeClr val="bg1"/>
                        </a:solidFill>
                        <a:latin typeface="Roboto" panose="02000000000000000000" pitchFamily="2" charset="0"/>
                        <a:ea typeface="Roboto" panose="02000000000000000000" pitchFamily="2" charset="0"/>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Ancient Egyptians lived in Egypt (Africa) at the same time as prehistoric Britons lived in Britain (Europe).</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The </a:t>
                      </a:r>
                      <a:r>
                        <a:rPr lang="en-US" sz="800" b="1" dirty="0">
                          <a:solidFill>
                            <a:schemeClr val="bg1"/>
                          </a:solidFill>
                          <a:latin typeface="Roboto" panose="02000000000000000000" pitchFamily="2" charset="0"/>
                          <a:ea typeface="Roboto" panose="02000000000000000000" pitchFamily="2" charset="0"/>
                        </a:rPr>
                        <a:t>Nile</a:t>
                      </a:r>
                      <a:r>
                        <a:rPr lang="en-US" sz="800" dirty="0">
                          <a:solidFill>
                            <a:schemeClr val="bg1"/>
                          </a:solidFill>
                          <a:latin typeface="Roboto" panose="02000000000000000000" pitchFamily="2" charset="0"/>
                          <a:ea typeface="Roboto" panose="02000000000000000000" pitchFamily="2" charset="0"/>
                        </a:rPr>
                        <a:t> is a river that flows through Egypt and other countries in Africa. The Ancient Egyptians relied on the Nile for farming and transport</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An </a:t>
                      </a:r>
                      <a:r>
                        <a:rPr lang="en-US" sz="800" b="1" dirty="0">
                          <a:solidFill>
                            <a:schemeClr val="bg1"/>
                          </a:solidFill>
                          <a:latin typeface="Roboto" panose="02000000000000000000" pitchFamily="2" charset="0"/>
                          <a:ea typeface="Roboto" panose="02000000000000000000" pitchFamily="2" charset="0"/>
                        </a:rPr>
                        <a:t>empire</a:t>
                      </a:r>
                      <a:r>
                        <a:rPr lang="en-US" sz="800" dirty="0">
                          <a:solidFill>
                            <a:schemeClr val="bg1"/>
                          </a:solidFill>
                          <a:latin typeface="Roboto" panose="02000000000000000000" pitchFamily="2" charset="0"/>
                          <a:ea typeface="Roboto" panose="02000000000000000000" pitchFamily="2" charset="0"/>
                        </a:rPr>
                        <a:t> is a group of countries or places ruled by one person</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An </a:t>
                      </a:r>
                      <a:r>
                        <a:rPr lang="en-US" sz="800" b="1" dirty="0">
                          <a:solidFill>
                            <a:schemeClr val="bg1"/>
                          </a:solidFill>
                          <a:latin typeface="Roboto" panose="02000000000000000000" pitchFamily="2" charset="0"/>
                          <a:ea typeface="Roboto" panose="02000000000000000000" pitchFamily="2" charset="0"/>
                        </a:rPr>
                        <a:t>autocracy</a:t>
                      </a:r>
                      <a:r>
                        <a:rPr lang="en-US" sz="800" dirty="0">
                          <a:solidFill>
                            <a:schemeClr val="bg1"/>
                          </a:solidFill>
                          <a:latin typeface="Roboto" panose="02000000000000000000" pitchFamily="2" charset="0"/>
                          <a:ea typeface="Roboto" panose="02000000000000000000" pitchFamily="2" charset="0"/>
                        </a:rPr>
                        <a:t> is a place where one person or one group can rule exactly as they want to forever</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Ancient Egypt was an empire, led by an autocratic </a:t>
                      </a:r>
                      <a:r>
                        <a:rPr lang="en-US" sz="800" b="1" dirty="0">
                          <a:solidFill>
                            <a:schemeClr val="bg1"/>
                          </a:solidFill>
                          <a:latin typeface="Roboto" panose="02000000000000000000" pitchFamily="2" charset="0"/>
                          <a:ea typeface="Roboto" panose="02000000000000000000" pitchFamily="2" charset="0"/>
                        </a:rPr>
                        <a:t>pharaoh</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Ancient Egyptians believed that the pharaoh was </a:t>
                      </a:r>
                      <a:r>
                        <a:rPr lang="en-US" sz="800" b="1" dirty="0">
                          <a:solidFill>
                            <a:schemeClr val="bg1"/>
                          </a:solidFill>
                          <a:latin typeface="Roboto" panose="02000000000000000000" pitchFamily="2" charset="0"/>
                          <a:ea typeface="Roboto" panose="02000000000000000000" pitchFamily="2" charset="0"/>
                        </a:rPr>
                        <a:t>half man</a:t>
                      </a:r>
                      <a:r>
                        <a:rPr lang="en-US" sz="800" dirty="0">
                          <a:solidFill>
                            <a:schemeClr val="bg1"/>
                          </a:solidFill>
                          <a:latin typeface="Roboto" panose="02000000000000000000" pitchFamily="2" charset="0"/>
                          <a:ea typeface="Roboto" panose="02000000000000000000" pitchFamily="2" charset="0"/>
                        </a:rPr>
                        <a:t>, </a:t>
                      </a:r>
                      <a:r>
                        <a:rPr lang="en-US" sz="800" b="1" dirty="0">
                          <a:solidFill>
                            <a:schemeClr val="bg1"/>
                          </a:solidFill>
                          <a:latin typeface="Roboto" panose="02000000000000000000" pitchFamily="2" charset="0"/>
                          <a:ea typeface="Roboto" panose="02000000000000000000" pitchFamily="2" charset="0"/>
                        </a:rPr>
                        <a:t>half god</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The Ancient Egyptians believed in an </a:t>
                      </a:r>
                      <a:r>
                        <a:rPr lang="en-US" sz="800" b="1" dirty="0">
                          <a:solidFill>
                            <a:schemeClr val="bg1"/>
                          </a:solidFill>
                          <a:latin typeface="Roboto" panose="02000000000000000000" pitchFamily="2" charset="0"/>
                          <a:ea typeface="Roboto" panose="02000000000000000000" pitchFamily="2" charset="0"/>
                        </a:rPr>
                        <a:t>afterlife</a:t>
                      </a:r>
                      <a:r>
                        <a:rPr lang="en-US" sz="800" dirty="0">
                          <a:solidFill>
                            <a:schemeClr val="bg1"/>
                          </a:solidFill>
                          <a:latin typeface="Roboto" panose="02000000000000000000" pitchFamily="2" charset="0"/>
                          <a:ea typeface="Roboto" panose="02000000000000000000" pitchFamily="2" charset="0"/>
                        </a:rPr>
                        <a:t> called the Field of Reeds. They used the Book of the Dead to navigate there</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The Ancient Egyptians </a:t>
                      </a:r>
                      <a:r>
                        <a:rPr lang="en-US" sz="800" b="1" dirty="0">
                          <a:solidFill>
                            <a:schemeClr val="bg1"/>
                          </a:solidFill>
                          <a:latin typeface="Roboto" panose="02000000000000000000" pitchFamily="2" charset="0"/>
                          <a:ea typeface="Roboto" panose="02000000000000000000" pitchFamily="2" charset="0"/>
                        </a:rPr>
                        <a:t>mummified</a:t>
                      </a:r>
                      <a:r>
                        <a:rPr lang="en-US" sz="800" dirty="0">
                          <a:solidFill>
                            <a:schemeClr val="bg1"/>
                          </a:solidFill>
                          <a:latin typeface="Roboto" panose="02000000000000000000" pitchFamily="2" charset="0"/>
                          <a:ea typeface="Roboto" panose="02000000000000000000" pitchFamily="2" charset="0"/>
                        </a:rPr>
                        <a:t> bodies to preserve them for the afterlife</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The Ancient Egyptians built and buried pharaohs inside huge </a:t>
                      </a:r>
                      <a:r>
                        <a:rPr lang="en-US" sz="800" b="1" dirty="0">
                          <a:solidFill>
                            <a:schemeClr val="bg1"/>
                          </a:solidFill>
                          <a:latin typeface="Roboto" panose="02000000000000000000" pitchFamily="2" charset="0"/>
                          <a:ea typeface="Roboto" panose="02000000000000000000" pitchFamily="2" charset="0"/>
                        </a:rPr>
                        <a:t>pyramids</a:t>
                      </a:r>
                      <a:r>
                        <a:rPr lang="en-US" sz="800" dirty="0">
                          <a:solidFill>
                            <a:schemeClr val="bg1"/>
                          </a:solidFill>
                          <a:latin typeface="Roboto" panose="02000000000000000000" pitchFamily="2" charset="0"/>
                          <a:ea typeface="Roboto" panose="02000000000000000000" pitchFamily="2" charset="0"/>
                        </a:rPr>
                        <a:t>, along with all the items they would need for the afterlife. Pyramids were built using sedimentary rock</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The Ancient Egyptians used </a:t>
                      </a:r>
                      <a:r>
                        <a:rPr lang="en-US" sz="800" b="1" dirty="0">
                          <a:solidFill>
                            <a:schemeClr val="bg1"/>
                          </a:solidFill>
                          <a:latin typeface="Roboto" panose="02000000000000000000" pitchFamily="2" charset="0"/>
                          <a:ea typeface="Roboto" panose="02000000000000000000" pitchFamily="2" charset="0"/>
                        </a:rPr>
                        <a:t>hieroglyphics</a:t>
                      </a:r>
                      <a:r>
                        <a:rPr lang="en-US" sz="800" dirty="0">
                          <a:solidFill>
                            <a:schemeClr val="bg1"/>
                          </a:solidFill>
                          <a:latin typeface="Roboto" panose="02000000000000000000" pitchFamily="2" charset="0"/>
                          <a:ea typeface="Roboto" panose="02000000000000000000" pitchFamily="2" charset="0"/>
                        </a:rPr>
                        <a:t> to share stories with future generations</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The Ancient Egyptians made a range of developments in surgery and science</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Pharaohs fought battles outside of Egypt and received </a:t>
                      </a:r>
                      <a:r>
                        <a:rPr lang="en-US" sz="800" b="1" dirty="0">
                          <a:solidFill>
                            <a:schemeClr val="bg1"/>
                          </a:solidFill>
                          <a:latin typeface="Roboto" panose="02000000000000000000" pitchFamily="2" charset="0"/>
                          <a:ea typeface="Roboto" panose="02000000000000000000" pitchFamily="2" charset="0"/>
                        </a:rPr>
                        <a:t>tributes</a:t>
                      </a:r>
                      <a:r>
                        <a:rPr lang="en-US" sz="800" dirty="0">
                          <a:solidFill>
                            <a:schemeClr val="bg1"/>
                          </a:solidFill>
                          <a:latin typeface="Roboto" panose="02000000000000000000" pitchFamily="2" charset="0"/>
                          <a:ea typeface="Roboto" panose="02000000000000000000" pitchFamily="2" charset="0"/>
                        </a:rPr>
                        <a:t> and riches from the people they conquered, like the Kingdom of Kush at some points</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Working class people held many important jobs in Ancient Egypt, but they had little personal power</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Ancient Maya also built pyramids to </a:t>
                      </a:r>
                      <a:r>
                        <a:rPr lang="en-US" sz="800" dirty="0" err="1">
                          <a:solidFill>
                            <a:schemeClr val="bg1"/>
                          </a:solidFill>
                          <a:latin typeface="Roboto" panose="02000000000000000000" pitchFamily="2" charset="0"/>
                          <a:ea typeface="Roboto" panose="02000000000000000000" pitchFamily="2" charset="0"/>
                        </a:rPr>
                        <a:t>honour</a:t>
                      </a:r>
                      <a:r>
                        <a:rPr lang="en-US" sz="800" dirty="0">
                          <a:solidFill>
                            <a:schemeClr val="bg1"/>
                          </a:solidFill>
                          <a:latin typeface="Roboto" panose="02000000000000000000" pitchFamily="2" charset="0"/>
                          <a:ea typeface="Roboto" panose="02000000000000000000" pitchFamily="2" charset="0"/>
                        </a:rPr>
                        <a:t> their gods but, unlike Egyptians, built temples on top of them (Y3/4)</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Ancient Maya also used hieroglyphics to write (Y3/4)</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Ancient Greeks (Y3/4) and Romans (Y5/6) worshipped gods who were responsible for different parts of life.</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In the Roman Empire, the Imperial Cult elevated the emperor to having a god status after he died (Y5/6).</a:t>
                      </a:r>
                    </a:p>
                    <a:p>
                      <a:pPr marL="72000" indent="-72000">
                        <a:spcAft>
                          <a:spcPts val="200"/>
                        </a:spcAft>
                        <a:buFont typeface="Arial" panose="020B0604020202020204" pitchFamily="34" charset="0"/>
                        <a:buChar char="•"/>
                      </a:pPr>
                      <a:r>
                        <a:rPr lang="en-US" sz="800" dirty="0">
                          <a:solidFill>
                            <a:schemeClr val="bg1"/>
                          </a:solidFill>
                          <a:latin typeface="Roboto" panose="02000000000000000000" pitchFamily="2" charset="0"/>
                          <a:ea typeface="Roboto" panose="02000000000000000000" pitchFamily="2" charset="0"/>
                        </a:rPr>
                        <a:t>The Ancient Maya </a:t>
                      </a:r>
                      <a:r>
                        <a:rPr lang="en-US" sz="800" dirty="0" err="1">
                          <a:solidFill>
                            <a:schemeClr val="bg1"/>
                          </a:solidFill>
                          <a:latin typeface="Roboto" panose="02000000000000000000" pitchFamily="2" charset="0"/>
                          <a:ea typeface="Roboto" panose="02000000000000000000" pitchFamily="2" charset="0"/>
                        </a:rPr>
                        <a:t>civilisation</a:t>
                      </a:r>
                      <a:r>
                        <a:rPr lang="en-US" sz="800" dirty="0">
                          <a:solidFill>
                            <a:schemeClr val="bg1"/>
                          </a:solidFill>
                          <a:latin typeface="Roboto" panose="02000000000000000000" pitchFamily="2" charset="0"/>
                          <a:ea typeface="Roboto" panose="02000000000000000000" pitchFamily="2" charset="0"/>
                        </a:rPr>
                        <a:t> (Y3/4) and the Roman Empire (Y5/6) were relatively autocratic </a:t>
                      </a:r>
                      <a:r>
                        <a:rPr lang="en-US" sz="800" dirty="0" err="1">
                          <a:solidFill>
                            <a:schemeClr val="bg1"/>
                          </a:solidFill>
                          <a:latin typeface="Roboto" panose="02000000000000000000" pitchFamily="2" charset="0"/>
                          <a:ea typeface="Roboto" panose="02000000000000000000" pitchFamily="2" charset="0"/>
                        </a:rPr>
                        <a:t>civilisations</a:t>
                      </a:r>
                      <a:r>
                        <a:rPr lang="en-US" sz="800" dirty="0">
                          <a:solidFill>
                            <a:schemeClr val="bg1"/>
                          </a:solidFill>
                          <a:latin typeface="Roboto" panose="02000000000000000000" pitchFamily="2" charset="0"/>
                          <a:ea typeface="Roboto" panose="02000000000000000000" pitchFamily="2" charset="0"/>
                        </a:rPr>
                        <a:t>.</a:t>
                      </a:r>
                    </a:p>
                    <a:p>
                      <a:pPr marL="72000" indent="-72000">
                        <a:spcAft>
                          <a:spcPts val="200"/>
                        </a:spcAft>
                        <a:buFont typeface="Arial" panose="020B0604020202020204" pitchFamily="34" charset="0"/>
                        <a:buChar char="•"/>
                      </a:pPr>
                      <a:endParaRPr lang="en-US" sz="800" dirty="0">
                        <a:solidFill>
                          <a:schemeClr val="bg1"/>
                        </a:solidFill>
                        <a:latin typeface="Roboto" panose="02000000000000000000" pitchFamily="2" charset="0"/>
                        <a:ea typeface="Roboto" panose="02000000000000000000" pitchFamily="2" charset="0"/>
                      </a:endParaRPr>
                    </a:p>
                    <a:p>
                      <a:pPr marL="0" indent="0">
                        <a:spcAft>
                          <a:spcPts val="200"/>
                        </a:spcAft>
                        <a:buFont typeface="Arial" panose="020B0604020202020204" pitchFamily="34" charset="0"/>
                        <a:buNone/>
                      </a:pPr>
                      <a:r>
                        <a:rPr lang="en-US" sz="800" dirty="0">
                          <a:solidFill>
                            <a:srgbClr val="FF0000"/>
                          </a:solidFill>
                          <a:latin typeface="Roboto" panose="02000000000000000000" pitchFamily="2" charset="0"/>
                          <a:ea typeface="Roboto" panose="02000000000000000000" pitchFamily="2" charset="0"/>
                        </a:rPr>
                        <a:t>Depending on the cycle, some knowledge will be built on in reverse. </a:t>
                      </a:r>
                      <a:r>
                        <a:rPr lang="en-US" sz="800" dirty="0" err="1">
                          <a:solidFill>
                            <a:srgbClr val="FF0000"/>
                          </a:solidFill>
                          <a:latin typeface="Roboto" panose="02000000000000000000" pitchFamily="2" charset="0"/>
                          <a:ea typeface="Roboto" panose="02000000000000000000" pitchFamily="2" charset="0"/>
                        </a:rPr>
                        <a:t>E.g</a:t>
                      </a:r>
                      <a:r>
                        <a:rPr lang="en-US" sz="800" dirty="0">
                          <a:solidFill>
                            <a:srgbClr val="FF0000"/>
                          </a:solidFill>
                          <a:latin typeface="Roboto" panose="02000000000000000000" pitchFamily="2" charset="0"/>
                          <a:ea typeface="Roboto" panose="02000000000000000000" pitchFamily="2" charset="0"/>
                        </a:rPr>
                        <a:t> When studying the this topic, children may have already understood knowledge such as hieroglyphics, from the Maya.</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910873915"/>
                  </a:ext>
                </a:extLst>
              </a:tr>
              <a:tr h="114732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Disciplinary and procedural</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Historical evidence</a:t>
                      </a:r>
                      <a:r>
                        <a:rPr lang="en-US" sz="800" b="0" dirty="0">
                          <a:solidFill>
                            <a:schemeClr val="bg1"/>
                          </a:solidFill>
                          <a:latin typeface="Roboto" panose="02000000000000000000" pitchFamily="2" charset="0"/>
                          <a:ea typeface="Roboto" panose="02000000000000000000" pitchFamily="2" charset="0"/>
                        </a:rPr>
                        <a:t>: Primary sources are sources that were created by someone who experienced the event firsthand. Secondary sources are about primary sources (Y1/2)</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Historical evidence</a:t>
                      </a:r>
                      <a:r>
                        <a:rPr lang="en-US" sz="800" b="0" dirty="0">
                          <a:solidFill>
                            <a:schemeClr val="bg1"/>
                          </a:solidFill>
                          <a:latin typeface="Roboto" panose="02000000000000000000" pitchFamily="2" charset="0"/>
                          <a:ea typeface="Roboto" panose="02000000000000000000" pitchFamily="2" charset="0"/>
                        </a:rPr>
                        <a:t>: Archaeology is the branch of history that deals with the remains of human life (Y3/4)</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Causation</a:t>
                      </a:r>
                      <a:r>
                        <a:rPr lang="en-US" sz="800" b="0" dirty="0">
                          <a:solidFill>
                            <a:schemeClr val="bg1"/>
                          </a:solidFill>
                          <a:latin typeface="Roboto" panose="02000000000000000000" pitchFamily="2" charset="0"/>
                          <a:ea typeface="Roboto" panose="02000000000000000000" pitchFamily="2" charset="0"/>
                        </a:rPr>
                        <a:t>: Some things have lots of causes (Y1/2)</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Historical evidence</a:t>
                      </a:r>
                      <a:r>
                        <a:rPr lang="en-US" sz="800" b="0" dirty="0">
                          <a:solidFill>
                            <a:schemeClr val="bg1"/>
                          </a:solidFill>
                          <a:latin typeface="Roboto" panose="02000000000000000000" pitchFamily="2" charset="0"/>
                          <a:ea typeface="Roboto" panose="02000000000000000000" pitchFamily="2" charset="0"/>
                        </a:rPr>
                        <a:t>: Sources do not provide an objective account of what happened in history; historians need to consider the author and purpose and </a:t>
                      </a:r>
                      <a:r>
                        <a:rPr lang="en-US" sz="800" b="0" dirty="0" err="1">
                          <a:solidFill>
                            <a:schemeClr val="bg1"/>
                          </a:solidFill>
                          <a:latin typeface="Roboto" panose="02000000000000000000" pitchFamily="2" charset="0"/>
                          <a:ea typeface="Roboto" panose="02000000000000000000" pitchFamily="2" charset="0"/>
                        </a:rPr>
                        <a:t>analyse</a:t>
                      </a:r>
                      <a:r>
                        <a:rPr lang="en-US" sz="800" b="0" dirty="0">
                          <a:solidFill>
                            <a:schemeClr val="bg1"/>
                          </a:solidFill>
                          <a:latin typeface="Roboto" panose="02000000000000000000" pitchFamily="2" charset="0"/>
                          <a:ea typeface="Roboto" panose="02000000000000000000" pitchFamily="2" charset="0"/>
                        </a:rPr>
                        <a:t> it critically</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Causation</a:t>
                      </a:r>
                      <a:r>
                        <a:rPr lang="en-US" sz="800" b="0" dirty="0">
                          <a:solidFill>
                            <a:schemeClr val="bg1"/>
                          </a:solidFill>
                          <a:latin typeface="Roboto" panose="02000000000000000000" pitchFamily="2" charset="0"/>
                          <a:ea typeface="Roboto" panose="02000000000000000000" pitchFamily="2" charset="0"/>
                        </a:rPr>
                        <a:t>: Some things have lots of causes that are connected in some way</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Historical evidence</a:t>
                      </a:r>
                      <a:r>
                        <a:rPr lang="en-US" sz="800" b="0" dirty="0">
                          <a:solidFill>
                            <a:schemeClr val="bg1"/>
                          </a:solidFill>
                          <a:latin typeface="Roboto" panose="02000000000000000000" pitchFamily="2" charset="0"/>
                          <a:ea typeface="Roboto" panose="02000000000000000000" pitchFamily="2" charset="0"/>
                        </a:rPr>
                        <a:t>: Historians cross-reference sources in order to build confidence (Y5/6)</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Causation</a:t>
                      </a:r>
                      <a:r>
                        <a:rPr lang="en-US" sz="800" b="0" dirty="0">
                          <a:solidFill>
                            <a:schemeClr val="bg1"/>
                          </a:solidFill>
                          <a:latin typeface="Roboto" panose="02000000000000000000" pitchFamily="2" charset="0"/>
                          <a:ea typeface="Roboto" panose="02000000000000000000" pitchFamily="2" charset="0"/>
                        </a:rPr>
                        <a:t>: Causes can be </a:t>
                      </a:r>
                      <a:r>
                        <a:rPr lang="en-US" sz="800" b="0" dirty="0" err="1">
                          <a:solidFill>
                            <a:schemeClr val="bg1"/>
                          </a:solidFill>
                          <a:latin typeface="Roboto" panose="02000000000000000000" pitchFamily="2" charset="0"/>
                          <a:ea typeface="Roboto" panose="02000000000000000000" pitchFamily="2" charset="0"/>
                        </a:rPr>
                        <a:t>categorised</a:t>
                      </a:r>
                      <a:r>
                        <a:rPr lang="en-US" sz="800" b="0" dirty="0">
                          <a:solidFill>
                            <a:schemeClr val="bg1"/>
                          </a:solidFill>
                          <a:latin typeface="Roboto" panose="02000000000000000000" pitchFamily="2" charset="0"/>
                          <a:ea typeface="Roboto" panose="02000000000000000000" pitchFamily="2" charset="0"/>
                        </a:rPr>
                        <a:t> as economic, physical, institutional, social, environmental or others (Y5/6)</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3072348671"/>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United Curriculum" pitchFamily="2" charset="0"/>
                          <a:ea typeface="Roboto" panose="02000000000000000000" pitchFamily="2" charset="0"/>
                          <a:cs typeface="Rubik" pitchFamily="2" charset="-79"/>
                        </a:rPr>
                        <a:t>VCs</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alpha val="60000"/>
                      </a:schemeClr>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Power, empire &amp; democracy: </a:t>
                      </a:r>
                      <a:r>
                        <a:rPr lang="en-US" sz="800" b="0" dirty="0">
                          <a:solidFill>
                            <a:schemeClr val="bg1"/>
                          </a:solidFill>
                          <a:latin typeface="Roboto" panose="02000000000000000000" pitchFamily="2" charset="0"/>
                          <a:ea typeface="Roboto" panose="02000000000000000000" pitchFamily="2" charset="0"/>
                        </a:rPr>
                        <a:t>The King or Queen in England has power to make new rules or laws  (Y1/2)</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Quest for knowledge: </a:t>
                      </a:r>
                      <a:r>
                        <a:rPr lang="en-US" sz="800" b="0" dirty="0">
                          <a:solidFill>
                            <a:schemeClr val="bg1"/>
                          </a:solidFill>
                          <a:latin typeface="Roboto" panose="02000000000000000000" pitchFamily="2" charset="0"/>
                          <a:ea typeface="Roboto" panose="02000000000000000000" pitchFamily="2" charset="0"/>
                        </a:rPr>
                        <a:t>Sometimes people’s knowledge and beliefs are based on the natural world around them. People in the past had different knowledge or beliefs to us; this does not mean that they are more ‘stupid’ than people today (Y3/4)</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Power, empire &amp; democracy: </a:t>
                      </a:r>
                      <a:r>
                        <a:rPr lang="en-US" sz="800" b="0" dirty="0">
                          <a:solidFill>
                            <a:schemeClr val="bg1"/>
                          </a:solidFill>
                          <a:latin typeface="Roboto" panose="02000000000000000000" pitchFamily="2" charset="0"/>
                          <a:ea typeface="Roboto" panose="02000000000000000000" pitchFamily="2" charset="0"/>
                        </a:rPr>
                        <a:t>Different places have different systems of government. Some can be autocratic</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Power, empire &amp; democracy: </a:t>
                      </a:r>
                      <a:r>
                        <a:rPr lang="en-US" sz="800" b="0" dirty="0">
                          <a:solidFill>
                            <a:schemeClr val="bg1"/>
                          </a:solidFill>
                          <a:latin typeface="Roboto" panose="02000000000000000000" pitchFamily="2" charset="0"/>
                          <a:ea typeface="Roboto" panose="02000000000000000000" pitchFamily="2" charset="0"/>
                        </a:rPr>
                        <a:t>Empires are large areas of land that are controlled by one person or group of people</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Power, empire &amp; democracy: </a:t>
                      </a:r>
                      <a:r>
                        <a:rPr lang="en-US" sz="800" b="0" dirty="0">
                          <a:solidFill>
                            <a:schemeClr val="bg1"/>
                          </a:solidFill>
                          <a:latin typeface="Roboto" panose="02000000000000000000" pitchFamily="2" charset="0"/>
                          <a:ea typeface="Roboto" panose="02000000000000000000" pitchFamily="2" charset="0"/>
                        </a:rPr>
                        <a:t>People get their power in different ways. For example, some are powerful because they have divine status, i.e. seen as half man or half god; some are rich; some have powerful armies</a:t>
                      </a:r>
                    </a:p>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Quest for knowledge: </a:t>
                      </a:r>
                      <a:r>
                        <a:rPr lang="en-US" sz="800" b="0" dirty="0">
                          <a:solidFill>
                            <a:schemeClr val="bg1"/>
                          </a:solidFill>
                          <a:latin typeface="Roboto" panose="02000000000000000000" pitchFamily="2" charset="0"/>
                          <a:ea typeface="Roboto" panose="02000000000000000000" pitchFamily="2" charset="0"/>
                        </a:rPr>
                        <a:t>Some people believed in multiple Gods</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tc>
                  <a:txBody>
                    <a:bodyPr/>
                    <a:lstStyle/>
                    <a:p>
                      <a:pPr marL="72000" marR="0" lvl="0" indent="-72000"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lang="en-US" sz="800" b="1" dirty="0">
                          <a:solidFill>
                            <a:schemeClr val="bg1"/>
                          </a:solidFill>
                          <a:latin typeface="Roboto" panose="02000000000000000000" pitchFamily="2" charset="0"/>
                          <a:ea typeface="Roboto" panose="02000000000000000000" pitchFamily="2" charset="0"/>
                        </a:rPr>
                        <a:t>Power, empire &amp; democracy: </a:t>
                      </a:r>
                      <a:r>
                        <a:rPr lang="en-US" sz="800" b="0" dirty="0">
                          <a:solidFill>
                            <a:schemeClr val="bg1"/>
                          </a:solidFill>
                          <a:latin typeface="Roboto" panose="02000000000000000000" pitchFamily="2" charset="0"/>
                          <a:ea typeface="Roboto" panose="02000000000000000000" pitchFamily="2" charset="0"/>
                        </a:rPr>
                        <a:t>Some places have a democracy. Not all democracies are the same. The UK has a democracy</a:t>
                      </a: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FFFF"/>
                    </a:solidFill>
                  </a:tcPr>
                </a:tc>
                <a:extLst>
                  <a:ext uri="{0D108BD9-81ED-4DB2-BD59-A6C34878D82A}">
                    <a16:rowId xmlns:a16="http://schemas.microsoft.com/office/drawing/2014/main" val="2217398525"/>
                  </a:ext>
                </a:extLst>
              </a:tr>
            </a:tbl>
          </a:graphicData>
        </a:graphic>
      </p:graphicFrame>
    </p:spTree>
    <p:extLst>
      <p:ext uri="{BB962C8B-B14F-4D97-AF65-F5344CB8AC3E}">
        <p14:creationId xmlns:p14="http://schemas.microsoft.com/office/powerpoint/2010/main" val="3190033695"/>
      </p:ext>
    </p:extLst>
  </p:cSld>
  <p:clrMapOvr>
    <a:masterClrMapping/>
  </p:clrMapOvr>
</p:sld>
</file>

<file path=ppt/theme/theme1.xml><?xml version="1.0" encoding="utf-8"?>
<a:theme xmlns:a="http://schemas.openxmlformats.org/drawingml/2006/main" name="Title Slide">
  <a:themeElements>
    <a:clrScheme name="UL Humanities (Teacher Facing)">
      <a:dk1>
        <a:srgbClr val="FFFFFF"/>
      </a:dk1>
      <a:lt1>
        <a:srgbClr val="000000"/>
      </a:lt1>
      <a:dk2>
        <a:srgbClr val="E6E6E6"/>
      </a:dk2>
      <a:lt2>
        <a:srgbClr val="565656"/>
      </a:lt2>
      <a:accent1>
        <a:srgbClr val="8262A6"/>
      </a:accent1>
      <a:accent2>
        <a:srgbClr val="D17E3F"/>
      </a:accent2>
      <a:accent3>
        <a:srgbClr val="3E9C64"/>
      </a:accent3>
      <a:accent4>
        <a:srgbClr val="4E83BE"/>
      </a:accent4>
      <a:accent5>
        <a:srgbClr val="C35993"/>
      </a:accent5>
      <a:accent6>
        <a:srgbClr val="88A442"/>
      </a:accent6>
      <a:hlink>
        <a:srgbClr val="D55D5D"/>
      </a:hlink>
      <a:folHlink>
        <a:srgbClr val="40A6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acher Resources">
  <a:themeElements>
    <a:clrScheme name="UL Humanities (Teacher Facing)">
      <a:dk1>
        <a:srgbClr val="FFFFFF"/>
      </a:dk1>
      <a:lt1>
        <a:srgbClr val="000000"/>
      </a:lt1>
      <a:dk2>
        <a:srgbClr val="E6E6E6"/>
      </a:dk2>
      <a:lt2>
        <a:srgbClr val="565656"/>
      </a:lt2>
      <a:accent1>
        <a:srgbClr val="8262A6"/>
      </a:accent1>
      <a:accent2>
        <a:srgbClr val="D17E3F"/>
      </a:accent2>
      <a:accent3>
        <a:srgbClr val="3E9C64"/>
      </a:accent3>
      <a:accent4>
        <a:srgbClr val="4E83BE"/>
      </a:accent4>
      <a:accent5>
        <a:srgbClr val="C35993"/>
      </a:accent5>
      <a:accent6>
        <a:srgbClr val="88A442"/>
      </a:accent6>
      <a:hlink>
        <a:srgbClr val="D55D5D"/>
      </a:hlink>
      <a:folHlink>
        <a:srgbClr val="40A6BA"/>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8_Teacher Resources">
  <a:themeElements>
    <a:clrScheme name="UL Humanities (Teacher Facing)">
      <a:dk1>
        <a:srgbClr val="FFFFFF"/>
      </a:dk1>
      <a:lt1>
        <a:srgbClr val="000000"/>
      </a:lt1>
      <a:dk2>
        <a:srgbClr val="E6E6E6"/>
      </a:dk2>
      <a:lt2>
        <a:srgbClr val="565656"/>
      </a:lt2>
      <a:accent1>
        <a:srgbClr val="8262A6"/>
      </a:accent1>
      <a:accent2>
        <a:srgbClr val="D17E3F"/>
      </a:accent2>
      <a:accent3>
        <a:srgbClr val="3E9C64"/>
      </a:accent3>
      <a:accent4>
        <a:srgbClr val="4E83BE"/>
      </a:accent4>
      <a:accent5>
        <a:srgbClr val="C35993"/>
      </a:accent5>
      <a:accent6>
        <a:srgbClr val="88A442"/>
      </a:accent6>
      <a:hlink>
        <a:srgbClr val="D55D5D"/>
      </a:hlink>
      <a:folHlink>
        <a:srgbClr val="40A6BA"/>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9E6177357FBCE499A411D5506B1466F" ma:contentTypeVersion="15" ma:contentTypeDescription="Create a new document." ma:contentTypeScope="" ma:versionID="485b6253e4f8d027adcc942513736f3f">
  <xsd:schema xmlns:xsd="http://www.w3.org/2001/XMLSchema" xmlns:xs="http://www.w3.org/2001/XMLSchema" xmlns:p="http://schemas.microsoft.com/office/2006/metadata/properties" xmlns:ns2="eb27f817-6f62-42a5-b97e-5e5876e68540" xmlns:ns3="bdd40a26-798e-4419-82cd-8bafc402cc20" targetNamespace="http://schemas.microsoft.com/office/2006/metadata/properties" ma:root="true" ma:fieldsID="414848faa2ab9a2e8b2780e3cf74f8d7" ns2:_="" ns3:_="">
    <xsd:import namespace="eb27f817-6f62-42a5-b97e-5e5876e68540"/>
    <xsd:import namespace="bdd40a26-798e-4419-82cd-8bafc402cc2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27f817-6f62-42a5-b97e-5e5876e6854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a547d1d0-3da5-4772-b279-2d11b77b4c5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dd40a26-798e-4419-82cd-8bafc402cc20"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6a694a5-b75d-4606-a410-cac4d626996e}" ma:internalName="TaxCatchAll" ma:showField="CatchAllData" ma:web="bdd40a26-798e-4419-82cd-8bafc402cc20">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bdd40a26-798e-4419-82cd-8bafc402cc20">
      <UserInfo>
        <DisplayName>Holly Caston</DisplayName>
        <AccountId>90</AccountId>
        <AccountType/>
      </UserInfo>
      <UserInfo>
        <DisplayName>Charlie Cutler</DisplayName>
        <AccountId>86</AccountId>
        <AccountType/>
      </UserInfo>
      <UserInfo>
        <DisplayName>Mariu Hurriaga</DisplayName>
        <AccountId>804</AccountId>
        <AccountType/>
      </UserInfo>
      <UserInfo>
        <DisplayName>Jessica Quinn</DisplayName>
        <AccountId>1167</AccountId>
        <AccountType/>
      </UserInfo>
      <UserInfo>
        <DisplayName>Vikki Kular</DisplayName>
        <AccountId>492</AccountId>
        <AccountType/>
      </UserInfo>
      <UserInfo>
        <DisplayName>Mark Stephenson</DisplayName>
        <AccountId>1172</AccountId>
        <AccountType/>
      </UserInfo>
      <UserInfo>
        <DisplayName>Euan Graham</DisplayName>
        <AccountId>349</AccountId>
        <AccountType/>
      </UserInfo>
      <UserInfo>
        <DisplayName>Jackie Wright</DisplayName>
        <AccountId>450</AccountId>
        <AccountType/>
      </UserInfo>
    </SharedWithUsers>
    <TaxCatchAll xmlns="bdd40a26-798e-4419-82cd-8bafc402cc20" xsi:nil="true"/>
    <lcf76f155ced4ddcb4097134ff3c332f xmlns="eb27f817-6f62-42a5-b97e-5e5876e6854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F2A31F0-0284-4FFD-850E-478562CD718B}">
  <ds:schemaRefs>
    <ds:schemaRef ds:uri="http://schemas.microsoft.com/sharepoint/v3/contenttype/forms"/>
  </ds:schemaRefs>
</ds:datastoreItem>
</file>

<file path=customXml/itemProps2.xml><?xml version="1.0" encoding="utf-8"?>
<ds:datastoreItem xmlns:ds="http://schemas.openxmlformats.org/officeDocument/2006/customXml" ds:itemID="{36A0409F-AC56-4131-8A62-8728164DD5F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27f817-6f62-42a5-b97e-5e5876e68540"/>
    <ds:schemaRef ds:uri="bdd40a26-798e-4419-82cd-8bafc402cc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F20F8DA-C4FB-4450-BACC-F5A742E79B9F}">
  <ds:schemaRefs>
    <ds:schemaRef ds:uri="http://schemas.microsoft.com/sharepoint/v3"/>
    <ds:schemaRef ds:uri="http://purl.org/dc/terms/"/>
    <ds:schemaRef ds:uri="http://schemas.microsoft.com/office/infopath/2007/PartnerControls"/>
    <ds:schemaRef ds:uri="http://schemas.openxmlformats.org/package/2006/metadata/core-properties"/>
    <ds:schemaRef ds:uri="http://purl.org/dc/dcmitype/"/>
    <ds:schemaRef ds:uri="http://schemas.microsoft.com/office/2006/metadata/properties"/>
    <ds:schemaRef ds:uri="http://purl.org/dc/elements/1.1/"/>
    <ds:schemaRef ds:uri="http://schemas.microsoft.com/office/2006/documentManagement/types"/>
    <ds:schemaRef ds:uri="84283a62-dbf0-4bf3-9286-04d2ea05a3ac"/>
    <ds:schemaRef ds:uri="7cdbce52-7c58-4c49-97cb-d953267058b2"/>
    <ds:schemaRef ds:uri="http://www.w3.org/XML/1998/namespace"/>
    <ds:schemaRef ds:uri="bdd40a26-798e-4419-82cd-8bafc402cc20"/>
    <ds:schemaRef ds:uri="eb27f817-6f62-42a5-b97e-5e5876e68540"/>
  </ds:schemaRefs>
</ds:datastoreItem>
</file>

<file path=docProps/app.xml><?xml version="1.0" encoding="utf-8"?>
<Properties xmlns="http://schemas.openxmlformats.org/officeDocument/2006/extended-properties" xmlns:vt="http://schemas.openxmlformats.org/officeDocument/2006/docPropsVTypes">
  <Template>Office Theme</Template>
  <TotalTime>2499</TotalTime>
  <Words>14672</Words>
  <Application>Microsoft Office PowerPoint</Application>
  <PresentationFormat>A4 Paper (210x297 mm)</PresentationFormat>
  <Paragraphs>984</Paragraphs>
  <Slides>32</Slides>
  <Notes>1</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32</vt:i4>
      </vt:variant>
    </vt:vector>
  </HeadingPairs>
  <TitlesOfParts>
    <vt:vector size="39" baseType="lpstr">
      <vt:lpstr>Calibri</vt:lpstr>
      <vt:lpstr>Roboto</vt:lpstr>
      <vt:lpstr>United Curriculum</vt:lpstr>
      <vt:lpstr>Arial</vt:lpstr>
      <vt:lpstr>Title Slide</vt:lpstr>
      <vt:lpstr>Teacher Resources</vt:lpstr>
      <vt:lpstr>8_Teacher Resources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Quinn</dc:creator>
  <cp:lastModifiedBy>Jack Rutterford</cp:lastModifiedBy>
  <cp:revision>23</cp:revision>
  <dcterms:created xsi:type="dcterms:W3CDTF">2021-04-22T13:12:58Z</dcterms:created>
  <dcterms:modified xsi:type="dcterms:W3CDTF">2025-07-29T06:31:19Z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0x01010069E6177357FBCE499A411D5506B1466F</vt:lpwstr>
  </property>
  <property fmtid="{D5CDD505-2E9C-101B-9397-08002B2CF9AE}" pid="3" name="MediaServiceImageTags">
    <vt:lpwstr/>
  </property>
  <property fmtid="{D5CDD505-2E9C-101B-9397-08002B2CF9AE}" pid="4" name="Order">
    <vt:r8>3900700</vt:r8>
  </property>
  <property fmtid="{D5CDD505-2E9C-101B-9397-08002B2CF9AE}" pid="5" name="_SourceUrl">
    <vt:lpwstr/>
  </property>
  <property fmtid="{D5CDD505-2E9C-101B-9397-08002B2CF9AE}" pid="6" name="_SharedFileIndex">
    <vt:lpwstr/>
  </property>
  <property fmtid="{D5CDD505-2E9C-101B-9397-08002B2CF9AE}" pid="7" name="ComplianceAssetId">
    <vt:lpwstr/>
  </property>
  <property fmtid="{D5CDD505-2E9C-101B-9397-08002B2CF9AE}" pid="8" name="_ExtendedDescription">
    <vt:lpwstr/>
  </property>
  <property fmtid="{D5CDD505-2E9C-101B-9397-08002B2CF9AE}" pid="9" name="_activity">
    <vt:lpwstr>{"FileActivityType":"8","FileActivityTimeStamp":"2024-08-06T20:08:48.040Z","FileActivityUsersOnPage":[{"DisplayName":"Lucy Hawker","Id":"lucy.hawker@unitedlearning.org.uk"}],"FileActivityNavigationId":null}</vt:lpwstr>
  </property>
  <property fmtid="{D5CDD505-2E9C-101B-9397-08002B2CF9AE}" pid="10" name="TriggerFlowInfo">
    <vt:lpwstr/>
  </property>
</Properties>
</file>