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4" r:id="rId4"/>
    <p:sldMasterId id="2147483667" r:id="rId5"/>
    <p:sldMasterId id="2147483675" r:id="rId6"/>
    <p:sldMasterId id="2147483681" r:id="rId7"/>
  </p:sldMasterIdLst>
  <p:notesMasterIdLst>
    <p:notesMasterId r:id="rId28"/>
  </p:notesMasterIdLst>
  <p:handoutMasterIdLst>
    <p:handoutMasterId r:id="rId29"/>
  </p:handoutMasterIdLst>
  <p:sldIdLst>
    <p:sldId id="479" r:id="rId8"/>
    <p:sldId id="564" r:id="rId9"/>
    <p:sldId id="477" r:id="rId10"/>
    <p:sldId id="449" r:id="rId11"/>
    <p:sldId id="451" r:id="rId12"/>
    <p:sldId id="450" r:id="rId13"/>
    <p:sldId id="448" r:id="rId14"/>
    <p:sldId id="452" r:id="rId15"/>
    <p:sldId id="453" r:id="rId16"/>
    <p:sldId id="454" r:id="rId17"/>
    <p:sldId id="458" r:id="rId18"/>
    <p:sldId id="456" r:id="rId19"/>
    <p:sldId id="457" r:id="rId20"/>
    <p:sldId id="455" r:id="rId21"/>
    <p:sldId id="459" r:id="rId22"/>
    <p:sldId id="460" r:id="rId23"/>
    <p:sldId id="463" r:id="rId24"/>
    <p:sldId id="461" r:id="rId25"/>
    <p:sldId id="464" r:id="rId26"/>
    <p:sldId id="466" r:id="rId27"/>
  </p:sldIdLst>
  <p:sldSz cx="9906000" cy="6858000" type="A4"/>
  <p:notesSz cx="6858000" cy="9144000"/>
  <p:embeddedFontLst>
    <p:embeddedFont>
      <p:font typeface="Roboto" panose="02000000000000000000" pitchFamily="2" charset="0"/>
      <p:regular r:id="rId30"/>
      <p:bold r:id="rId31"/>
      <p:italic r:id="rId32"/>
      <p:boldItalic r:id="rId33"/>
    </p:embeddedFont>
    <p:embeddedFont>
      <p:font typeface="United Curriculum" panose="020B0604020202020204" charset="0"/>
      <p:regular r:id="rId34"/>
      <p:bold r:id="rId35"/>
      <p:italic r:id="rId36"/>
      <p:boldItalic r:id="rId37"/>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ent" id="{88D6213F-0903-447C-9C64-F591F3A6444B}">
          <p14:sldIdLst>
            <p14:sldId id="479"/>
            <p14:sldId id="564"/>
            <p14:sldId id="477"/>
            <p14:sldId id="449"/>
            <p14:sldId id="451"/>
            <p14:sldId id="450"/>
            <p14:sldId id="448"/>
            <p14:sldId id="452"/>
            <p14:sldId id="453"/>
            <p14:sldId id="454"/>
            <p14:sldId id="458"/>
            <p14:sldId id="456"/>
            <p14:sldId id="457"/>
            <p14:sldId id="455"/>
            <p14:sldId id="459"/>
            <p14:sldId id="460"/>
            <p14:sldId id="463"/>
            <p14:sldId id="461"/>
            <p14:sldId id="464"/>
            <p14:sldId id="466"/>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B278041-E16E-856C-1960-95C6683263CF}" name="Lucy Hawker" initials="LH" userId="S::lucy.hawker@unitedlearning.org.uk::1ef25c0a-c1f6-440b-b33b-783bdcbee9d5" providerId="AD"/>
  <p188:author id="{7B651E48-D5C3-87F2-7475-CCABFCDA340A}" name="Rachel Knox" initials="RK" userId="S::Rachel.Knox@unitedlearning.org.uk::a642c6bc-0c1b-46d4-b5f4-7ced96c57385" providerId="AD"/>
  <p188:author id="{2BCB79A2-BE31-F08A-2B37-7E70E13CC493}" name="Hannah Lewis" initials="HL" userId="S::Hannah.Lewis@unitedlearning.org.uk::ec7f32bc-6f8d-49d4-813c-f1068aa6397c" providerId="AD"/>
  <p188:author id="{C833E4BA-E012-CD07-1FD3-0F30CCFF34BF}" name="Charlie Cutler" initials="CC" userId="S::Charlie.Cutler@unitedlearning.org.uk::c5b094de-3707-4aae-994d-70175e9a1467" providerId="AD"/>
  <p188:author id="{32AA7ADC-87CF-3F49-9FEA-55DCADC3FCF7}" name="Proofreader – HS" initials="HS" userId="Proofreader – HS" providerId="None"/>
  <p188:author id="{9B6C05EF-D765-17B8-D04B-A0B09002F9AA}" name="Hannah Whaites" initials="HW" userId="S::Hannah.Whaites@unitedlearning.org.uk::ec7f32bc-6f8d-49d4-813c-f1068aa6397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arlie Cutler" initials="CC" lastIdx="15" clrIdx="0">
    <p:extLst>
      <p:ext uri="{19B8F6BF-5375-455C-9EA6-DF929625EA0E}">
        <p15:presenceInfo xmlns:p15="http://schemas.microsoft.com/office/powerpoint/2012/main" userId="S::Charlie.Cutler@unitedlearning.org.uk::c5b094de-3707-4aae-994d-70175e9a1467" providerId="AD"/>
      </p:ext>
    </p:extLst>
  </p:cmAuthor>
  <p:cmAuthor id="2" name="Jessica Quinn" initials="JQ" lastIdx="7" clrIdx="1">
    <p:extLst>
      <p:ext uri="{19B8F6BF-5375-455C-9EA6-DF929625EA0E}">
        <p15:presenceInfo xmlns:p15="http://schemas.microsoft.com/office/powerpoint/2012/main" userId="S::Jessica.Quinn@unitedlearning.org.uk::8a95f2e1-9608-4c55-8128-be797539c75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C4E2"/>
    <a:srgbClr val="8262A6"/>
    <a:srgbClr val="B4A1CA"/>
    <a:srgbClr val="732F59"/>
    <a:srgbClr val="FCE1C3"/>
    <a:srgbClr val="C2C2C2"/>
    <a:srgbClr val="E6E6E6"/>
    <a:srgbClr val="48355B"/>
    <a:srgbClr val="9D9D9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0550FA-1330-418C-DE80-E87B41AE0744}" v="1" dt="2024-08-29T08:51:47.931"/>
    <p1510:client id="{B543CE9A-32D5-4F4A-84AC-8106BD1D0EC0}" v="16" dt="2024-08-29T09:51:48.61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p:scale>
          <a:sx n="100" d="100"/>
          <a:sy n="100" d="100"/>
        </p:scale>
        <p:origin x="691" y="-610"/>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presProps" Target="presProps.xml"/><Relationship Id="rId21" Type="http://schemas.openxmlformats.org/officeDocument/2006/relationships/slide" Target="slides/slide14.xml"/><Relationship Id="rId34" Type="http://schemas.openxmlformats.org/officeDocument/2006/relationships/font" Target="fonts/font5.fntdata"/><Relationship Id="rId42" Type="http://schemas.openxmlformats.org/officeDocument/2006/relationships/tableStyles" Target="tableStyles.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handoutMaster" Target="handoutMasters/handoutMaster1.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font" Target="fonts/font3.fntdata"/><Relationship Id="rId37" Type="http://schemas.openxmlformats.org/officeDocument/2006/relationships/font" Target="fonts/font8.fntdata"/><Relationship Id="rId40"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notesMaster" Target="notesMasters/notesMaster1.xml"/><Relationship Id="rId36" Type="http://schemas.openxmlformats.org/officeDocument/2006/relationships/font" Target="fonts/font7.fntdata"/><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font" Target="fonts/font2.fntdata"/><Relationship Id="rId44"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font" Target="fonts/font1.fntdata"/><Relationship Id="rId35" Type="http://schemas.openxmlformats.org/officeDocument/2006/relationships/font" Target="fonts/font6.fntdata"/><Relationship Id="rId43" Type="http://schemas.microsoft.com/office/2015/10/relationships/revisionInfo" Target="revisionInfo.xml"/><Relationship Id="rId8" Type="http://schemas.openxmlformats.org/officeDocument/2006/relationships/slide" Target="slides/slide1.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font" Target="fonts/font4.fntdata"/><Relationship Id="rId38"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C042433-7471-4BF9-9454-362971E0832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910426AA-D9C7-4D34-926F-EEDA1CC2473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4BB0CAA-05EE-4C9B-87E1-B84DD3F9BCC4}" type="datetimeFigureOut">
              <a:rPr lang="en-GB" smtClean="0"/>
              <a:t>20/11/2025</a:t>
            </a:fld>
            <a:endParaRPr lang="en-GB"/>
          </a:p>
        </p:txBody>
      </p:sp>
      <p:sp>
        <p:nvSpPr>
          <p:cNvPr id="4" name="Footer Placeholder 3">
            <a:extLst>
              <a:ext uri="{FF2B5EF4-FFF2-40B4-BE49-F238E27FC236}">
                <a16:creationId xmlns:a16="http://schemas.microsoft.com/office/drawing/2014/main" id="{364AA67F-0E09-493E-B802-2C4BF9A8D3D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AF40010E-F8C8-404A-82FF-B1A0AE7B82E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47F0B46-7623-4305-AEF1-309F386B26D6}" type="slidenum">
              <a:rPr lang="en-GB" smtClean="0"/>
              <a:t>‹#›</a:t>
            </a:fld>
            <a:endParaRPr lang="en-GB"/>
          </a:p>
        </p:txBody>
      </p:sp>
    </p:spTree>
    <p:extLst>
      <p:ext uri="{BB962C8B-B14F-4D97-AF65-F5344CB8AC3E}">
        <p14:creationId xmlns:p14="http://schemas.microsoft.com/office/powerpoint/2010/main" val="2616461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CD3110-32D0-4452-834B-9411AA728368}" type="datetimeFigureOut">
              <a:rPr lang="en-GB" smtClean="0"/>
              <a:t>20/11/2025</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CF7F3D-A76E-462C-91BC-6AD2B2EFE72A}" type="slidenum">
              <a:rPr lang="en-GB" smtClean="0"/>
              <a:t>‹#›</a:t>
            </a:fld>
            <a:endParaRPr lang="en-GB"/>
          </a:p>
        </p:txBody>
      </p:sp>
    </p:spTree>
    <p:extLst>
      <p:ext uri="{BB962C8B-B14F-4D97-AF65-F5344CB8AC3E}">
        <p14:creationId xmlns:p14="http://schemas.microsoft.com/office/powerpoint/2010/main" val="21231353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2CF7F3D-A76E-462C-91BC-6AD2B2EFE72A}" type="slidenum">
              <a:rPr lang="en-GB" smtClean="0"/>
              <a:t>9</a:t>
            </a:fld>
            <a:endParaRPr lang="en-GB"/>
          </a:p>
        </p:txBody>
      </p:sp>
    </p:spTree>
    <p:extLst>
      <p:ext uri="{BB962C8B-B14F-4D97-AF65-F5344CB8AC3E}">
        <p14:creationId xmlns:p14="http://schemas.microsoft.com/office/powerpoint/2010/main" val="9480764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2CF7F3D-A76E-462C-91BC-6AD2B2EFE72A}" type="slidenum">
              <a:rPr lang="en-GB" smtClean="0"/>
              <a:t>12</a:t>
            </a:fld>
            <a:endParaRPr lang="en-GB"/>
          </a:p>
        </p:txBody>
      </p:sp>
    </p:spTree>
    <p:extLst>
      <p:ext uri="{BB962C8B-B14F-4D97-AF65-F5344CB8AC3E}">
        <p14:creationId xmlns:p14="http://schemas.microsoft.com/office/powerpoint/2010/main" val="39458502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2CF7F3D-A76E-462C-91BC-6AD2B2EFE72A}" type="slidenum">
              <a:rPr lang="en-GB" smtClean="0"/>
              <a:t>17</a:t>
            </a:fld>
            <a:endParaRPr lang="en-GB"/>
          </a:p>
        </p:txBody>
      </p:sp>
    </p:spTree>
    <p:extLst>
      <p:ext uri="{BB962C8B-B14F-4D97-AF65-F5344CB8AC3E}">
        <p14:creationId xmlns:p14="http://schemas.microsoft.com/office/powerpoint/2010/main" val="33845358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2CF7F3D-A76E-462C-91BC-6AD2B2EFE72A}" type="slidenum">
              <a:rPr lang="en-GB" smtClean="0"/>
              <a:t>18</a:t>
            </a:fld>
            <a:endParaRPr lang="en-GB"/>
          </a:p>
        </p:txBody>
      </p:sp>
    </p:spTree>
    <p:extLst>
      <p:ext uri="{BB962C8B-B14F-4D97-AF65-F5344CB8AC3E}">
        <p14:creationId xmlns:p14="http://schemas.microsoft.com/office/powerpoint/2010/main" val="36989583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B9838CD0-0626-4A28-B004-F509C6BF3056}"/>
              </a:ext>
            </a:extLst>
          </p:cNvPr>
          <p:cNvSpPr/>
          <p:nvPr userDrawn="1"/>
        </p:nvSpPr>
        <p:spPr>
          <a:xfrm>
            <a:off x="-15314" y="275918"/>
            <a:ext cx="9271074" cy="933964"/>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12" name="Rectangle 11">
            <a:extLst>
              <a:ext uri="{FF2B5EF4-FFF2-40B4-BE49-F238E27FC236}">
                <a16:creationId xmlns:a16="http://schemas.microsoft.com/office/drawing/2014/main" id="{2B780003-00DD-4595-9E44-33DCE8987FF6}"/>
              </a:ext>
            </a:extLst>
          </p:cNvPr>
          <p:cNvSpPr/>
          <p:nvPr userDrawn="1"/>
        </p:nvSpPr>
        <p:spPr>
          <a:xfrm rot="5400000">
            <a:off x="6309621" y="3247908"/>
            <a:ext cx="6866877"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6" name="Rectangle 2">
            <a:extLst>
              <a:ext uri="{FF2B5EF4-FFF2-40B4-BE49-F238E27FC236}">
                <a16:creationId xmlns:a16="http://schemas.microsoft.com/office/drawing/2014/main" id="{333A7B9E-DC17-43CF-8093-3192937D4031}"/>
              </a:ext>
            </a:extLst>
          </p:cNvPr>
          <p:cNvSpPr/>
          <p:nvPr userDrawn="1"/>
        </p:nvSpPr>
        <p:spPr>
          <a:xfrm rot="10800000" flipH="1" flipV="1">
            <a:off x="-10158" y="5276446"/>
            <a:ext cx="3139438" cy="866547"/>
          </a:xfrm>
          <a:custGeom>
            <a:avLst/>
            <a:gdLst>
              <a:gd name="connsiteX0" fmla="*/ 0 w 6901416"/>
              <a:gd name="connsiteY0" fmla="*/ 0 h 866547"/>
              <a:gd name="connsiteX1" fmla="*/ 690141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85569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83664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751443 w 6901416"/>
              <a:gd name="connsiteY1" fmla="*/ 0 h 866547"/>
              <a:gd name="connsiteX2" fmla="*/ 6901416 w 6901416"/>
              <a:gd name="connsiteY2" fmla="*/ 866547 h 866547"/>
              <a:gd name="connsiteX3" fmla="*/ 0 w 6901416"/>
              <a:gd name="connsiteY3" fmla="*/ 866547 h 866547"/>
              <a:gd name="connsiteX4" fmla="*/ 0 w 6901416"/>
              <a:gd name="connsiteY4" fmla="*/ 0 h 8665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01416" h="866547">
                <a:moveTo>
                  <a:pt x="0" y="0"/>
                </a:moveTo>
                <a:lnTo>
                  <a:pt x="6751443" y="0"/>
                </a:lnTo>
                <a:lnTo>
                  <a:pt x="6901416" y="866547"/>
                </a:lnTo>
                <a:lnTo>
                  <a:pt x="0" y="866547"/>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pic>
        <p:nvPicPr>
          <p:cNvPr id="7" name="Picture 6">
            <a:extLst>
              <a:ext uri="{FF2B5EF4-FFF2-40B4-BE49-F238E27FC236}">
                <a16:creationId xmlns:a16="http://schemas.microsoft.com/office/drawing/2014/main" id="{304EEB8C-27D4-467D-A071-6C028CDF1CD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2811" y="5381440"/>
            <a:ext cx="2493010" cy="636237"/>
          </a:xfrm>
          <a:prstGeom prst="rect">
            <a:avLst/>
          </a:prstGeom>
        </p:spPr>
      </p:pic>
      <p:sp>
        <p:nvSpPr>
          <p:cNvPr id="14" name="Freeform: Shape 13">
            <a:extLst>
              <a:ext uri="{FF2B5EF4-FFF2-40B4-BE49-F238E27FC236}">
                <a16:creationId xmlns:a16="http://schemas.microsoft.com/office/drawing/2014/main" id="{0EFCA842-1115-4049-BCE7-1E58DFD1215B}"/>
              </a:ext>
            </a:extLst>
          </p:cNvPr>
          <p:cNvSpPr/>
          <p:nvPr userDrawn="1"/>
        </p:nvSpPr>
        <p:spPr>
          <a:xfrm>
            <a:off x="0" y="2359626"/>
            <a:ext cx="2407920" cy="45127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237159" y="55977"/>
                </a:lnTo>
                <a:lnTo>
                  <a:pt x="1435"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8000"/>
            <a:r>
              <a:rPr lang="en-US" sz="2000" b="1">
                <a:solidFill>
                  <a:srgbClr val="FFFFFF"/>
                </a:solidFill>
                <a:latin typeface="United Curriculum" pitchFamily="2" charset="0"/>
                <a:ea typeface="Roboto Slab" pitchFamily="2" charset="0"/>
              </a:rPr>
              <a:t>For Teachers</a:t>
            </a:r>
            <a:endParaRPr lang="en-GB" sz="2400" b="1">
              <a:solidFill>
                <a:srgbClr val="FFFFFF"/>
              </a:solidFill>
              <a:latin typeface="United Curriculum" pitchFamily="2" charset="0"/>
              <a:ea typeface="Roboto Slab" pitchFamily="2" charset="0"/>
            </a:endParaRPr>
          </a:p>
        </p:txBody>
      </p:sp>
      <p:sp>
        <p:nvSpPr>
          <p:cNvPr id="8" name="Freeform: Shape 7">
            <a:extLst>
              <a:ext uri="{FF2B5EF4-FFF2-40B4-BE49-F238E27FC236}">
                <a16:creationId xmlns:a16="http://schemas.microsoft.com/office/drawing/2014/main" id="{0C20CABD-5FA7-4156-B213-F0CA6BA96FAC}"/>
              </a:ext>
            </a:extLst>
          </p:cNvPr>
          <p:cNvSpPr/>
          <p:nvPr userDrawn="1"/>
        </p:nvSpPr>
        <p:spPr>
          <a:xfrm>
            <a:off x="0" y="1420852"/>
            <a:ext cx="4645891" cy="685039"/>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 name="connsiteX0" fmla="*/ 1435 w 8566014"/>
              <a:gd name="connsiteY0" fmla="*/ 7820 h 6431769"/>
              <a:gd name="connsiteX1" fmla="*/ 2567 w 8566014"/>
              <a:gd name="connsiteY1" fmla="*/ 6431769 h 6431769"/>
              <a:gd name="connsiteX2" fmla="*/ 8566014 w 8566014"/>
              <a:gd name="connsiteY2" fmla="*/ 6398949 h 6431769"/>
              <a:gd name="connsiteX3" fmla="*/ 8368737 w 8566014"/>
              <a:gd name="connsiteY3" fmla="*/ 0 h 6431769"/>
              <a:gd name="connsiteX4" fmla="*/ 1435 w 8566014"/>
              <a:gd name="connsiteY4" fmla="*/ 7820 h 64317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31769">
                <a:moveTo>
                  <a:pt x="1435" y="7820"/>
                </a:moveTo>
                <a:cubicBezTo>
                  <a:pt x="-3951" y="2149136"/>
                  <a:pt x="7953" y="4290453"/>
                  <a:pt x="2567" y="6431769"/>
                </a:cubicBezTo>
                <a:lnTo>
                  <a:pt x="8566014" y="6398949"/>
                </a:lnTo>
                <a:lnTo>
                  <a:pt x="8368737" y="0"/>
                </a:lnTo>
                <a:lnTo>
                  <a:pt x="1435" y="782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3232"/>
            <a:endParaRPr lang="en-GB">
              <a:solidFill>
                <a:srgbClr val="565656"/>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538964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Layout 3: Autumn">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4957C279-D0FE-4860-935F-C55F4C9B8DA2}"/>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30" name="Rectangle 29">
            <a:extLst>
              <a:ext uri="{FF2B5EF4-FFF2-40B4-BE49-F238E27FC236}">
                <a16:creationId xmlns:a16="http://schemas.microsoft.com/office/drawing/2014/main" id="{E3AAD540-1946-4354-A148-CE8D031A048B}"/>
              </a:ext>
            </a:extLst>
          </p:cNvPr>
          <p:cNvSpPr/>
          <p:nvPr userDrawn="1"/>
        </p:nvSpPr>
        <p:spPr>
          <a:xfrm rot="5400000">
            <a:off x="6522310" y="3168893"/>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1" name="Rectangle 30">
            <a:extLst>
              <a:ext uri="{FF2B5EF4-FFF2-40B4-BE49-F238E27FC236}">
                <a16:creationId xmlns:a16="http://schemas.microsoft.com/office/drawing/2014/main" id="{2D88A2C8-001F-4418-BEF4-1F3EA8701DE2}"/>
              </a:ext>
            </a:extLst>
          </p:cNvPr>
          <p:cNvSpPr/>
          <p:nvPr userDrawn="1"/>
        </p:nvSpPr>
        <p:spPr>
          <a:xfrm rot="5400000">
            <a:off x="6522017" y="3169410"/>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3" name="Rectangle 32">
            <a:extLst>
              <a:ext uri="{FF2B5EF4-FFF2-40B4-BE49-F238E27FC236}">
                <a16:creationId xmlns:a16="http://schemas.microsoft.com/office/drawing/2014/main" id="{9E11304F-8817-4BE7-98BB-236BA6600322}"/>
              </a:ext>
            </a:extLst>
          </p:cNvPr>
          <p:cNvSpPr/>
          <p:nvPr userDrawn="1"/>
        </p:nvSpPr>
        <p:spPr>
          <a:xfrm rot="5400000">
            <a:off x="8650085" y="903193"/>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pc="50" baseline="0">
              <a:latin typeface="Roboto" panose="02000000000000000000" pitchFamily="2" charset="0"/>
              <a:ea typeface="Roboto" panose="02000000000000000000" pitchFamily="2" charset="0"/>
            </a:endParaRPr>
          </a:p>
        </p:txBody>
      </p:sp>
      <p:sp>
        <p:nvSpPr>
          <p:cNvPr id="15" name="Text Placeholder 2">
            <a:extLst>
              <a:ext uri="{FF2B5EF4-FFF2-40B4-BE49-F238E27FC236}">
                <a16:creationId xmlns:a16="http://schemas.microsoft.com/office/drawing/2014/main" id="{F63A3CC8-2FBD-4435-B4BD-4B71380E8B37}"/>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2" name="Subtitle 8">
            <a:extLst>
              <a:ext uri="{FF2B5EF4-FFF2-40B4-BE49-F238E27FC236}">
                <a16:creationId xmlns:a16="http://schemas.microsoft.com/office/drawing/2014/main" id="{BC87AE7C-E272-4C92-877F-7950AA0D31F8}"/>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grpSp>
        <p:nvGrpSpPr>
          <p:cNvPr id="16" name="Group 15">
            <a:extLst>
              <a:ext uri="{FF2B5EF4-FFF2-40B4-BE49-F238E27FC236}">
                <a16:creationId xmlns:a16="http://schemas.microsoft.com/office/drawing/2014/main" id="{3F013E2B-DA64-44C8-95C3-8F7889E6CDF1}"/>
              </a:ext>
            </a:extLst>
          </p:cNvPr>
          <p:cNvGrpSpPr/>
          <p:nvPr userDrawn="1"/>
        </p:nvGrpSpPr>
        <p:grpSpPr>
          <a:xfrm>
            <a:off x="8354347" y="-9236"/>
            <a:ext cx="1065321" cy="748952"/>
            <a:chOff x="7607201" y="-8675"/>
            <a:chExt cx="1065321" cy="748952"/>
          </a:xfrm>
        </p:grpSpPr>
        <p:grpSp>
          <p:nvGrpSpPr>
            <p:cNvPr id="17" name="Group 16">
              <a:extLst>
                <a:ext uri="{FF2B5EF4-FFF2-40B4-BE49-F238E27FC236}">
                  <a16:creationId xmlns:a16="http://schemas.microsoft.com/office/drawing/2014/main" id="{FA4AF540-461E-4C74-AB56-6D7AE3C35367}"/>
                </a:ext>
              </a:extLst>
            </p:cNvPr>
            <p:cNvGrpSpPr/>
            <p:nvPr userDrawn="1"/>
          </p:nvGrpSpPr>
          <p:grpSpPr>
            <a:xfrm>
              <a:off x="7607201" y="-8675"/>
              <a:ext cx="1065321" cy="748952"/>
              <a:chOff x="8354346" y="-8675"/>
              <a:chExt cx="1065321" cy="748952"/>
            </a:xfrm>
          </p:grpSpPr>
          <p:sp>
            <p:nvSpPr>
              <p:cNvPr id="19" name="Freeform: Shape 18">
                <a:extLst>
                  <a:ext uri="{FF2B5EF4-FFF2-40B4-BE49-F238E27FC236}">
                    <a16:creationId xmlns:a16="http://schemas.microsoft.com/office/drawing/2014/main" id="{1CB0DB5C-2E91-487E-AF2E-8F7BB1577162}"/>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0" name="Oval 19">
                <a:extLst>
                  <a:ext uri="{FF2B5EF4-FFF2-40B4-BE49-F238E27FC236}">
                    <a16:creationId xmlns:a16="http://schemas.microsoft.com/office/drawing/2014/main" id="{14609081-4BB6-4192-8ADE-7BB3F8AC58D8}"/>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1" name="Oval 20">
                <a:extLst>
                  <a:ext uri="{FF2B5EF4-FFF2-40B4-BE49-F238E27FC236}">
                    <a16:creationId xmlns:a16="http://schemas.microsoft.com/office/drawing/2014/main" id="{2AD09F17-D6D4-44CB-ABD5-ECFCC4CE2681}"/>
                  </a:ext>
                </a:extLst>
              </p:cNvPr>
              <p:cNvSpPr/>
              <p:nvPr userDrawn="1"/>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18" name="Picture 17" descr="Icon&#10;&#10;Description automatically generated">
              <a:extLst>
                <a:ext uri="{FF2B5EF4-FFF2-40B4-BE49-F238E27FC236}">
                  <a16:creationId xmlns:a16="http://schemas.microsoft.com/office/drawing/2014/main" id="{96C2724A-B545-4FE3-A165-79F59BCC868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76880" y="153200"/>
              <a:ext cx="333380" cy="445432"/>
            </a:xfrm>
            <a:prstGeom prst="rect">
              <a:avLst/>
            </a:prstGeom>
          </p:spPr>
        </p:pic>
      </p:grpSp>
      <p:sp>
        <p:nvSpPr>
          <p:cNvPr id="25" name="Text Placeholder 2">
            <a:extLst>
              <a:ext uri="{FF2B5EF4-FFF2-40B4-BE49-F238E27FC236}">
                <a16:creationId xmlns:a16="http://schemas.microsoft.com/office/drawing/2014/main" id="{48E3DC44-F9AE-4744-B5AB-06F3E6E80914}"/>
              </a:ext>
            </a:extLst>
          </p:cNvPr>
          <p:cNvSpPr>
            <a:spLocks noGrp="1"/>
          </p:cNvSpPr>
          <p:nvPr>
            <p:ph type="body" sz="quarter" idx="11" hasCustomPrompt="1"/>
          </p:nvPr>
        </p:nvSpPr>
        <p:spPr>
          <a:xfrm rot="16200000">
            <a:off x="8650096" y="933611"/>
            <a:ext cx="2177126" cy="309904"/>
          </a:xfrm>
          <a:prstGeom prst="rect">
            <a:avLst/>
          </a:prstGeom>
        </p:spPr>
        <p:txBody>
          <a:bodyPr anchor="ctr"/>
          <a:lstStyle>
            <a:lvl1pPr marL="0" indent="0" algn="ctr">
              <a:lnSpc>
                <a:spcPct val="100000"/>
              </a:lnSpc>
              <a:spcBef>
                <a:spcPts val="0"/>
              </a:spcBef>
              <a:buNone/>
              <a:defRPr sz="1600" b="1" baseline="0">
                <a:ln w="12700">
                  <a:noFill/>
                </a:ln>
                <a:solidFill>
                  <a:schemeClr val="tx1"/>
                </a:solidFill>
                <a:latin typeface="United Curriculum" pitchFamily="2" charset="0"/>
              </a:defRPr>
            </a:lvl1pPr>
            <a:lvl5pPr>
              <a:defRPr/>
            </a:lvl5pPr>
          </a:lstStyle>
          <a:p>
            <a:pPr lvl="0"/>
            <a:r>
              <a:rPr lang="en-US"/>
              <a:t>Year [X]: Autumn</a:t>
            </a:r>
            <a:endParaRPr lang="en-GB"/>
          </a:p>
        </p:txBody>
      </p:sp>
    </p:spTree>
    <p:extLst>
      <p:ext uri="{BB962C8B-B14F-4D97-AF65-F5344CB8AC3E}">
        <p14:creationId xmlns:p14="http://schemas.microsoft.com/office/powerpoint/2010/main" val="1010979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Layout 3: Spring">
    <p:spTree>
      <p:nvGrpSpPr>
        <p:cNvPr id="1" name=""/>
        <p:cNvGrpSpPr/>
        <p:nvPr/>
      </p:nvGrpSpPr>
      <p:grpSpPr>
        <a:xfrm>
          <a:off x="0" y="0"/>
          <a:ext cx="0" cy="0"/>
          <a:chOff x="0" y="0"/>
          <a:chExt cx="0" cy="0"/>
        </a:xfrm>
      </p:grpSpPr>
      <p:sp>
        <p:nvSpPr>
          <p:cNvPr id="16" name="Freeform: Shape 15">
            <a:extLst>
              <a:ext uri="{FF2B5EF4-FFF2-40B4-BE49-F238E27FC236}">
                <a16:creationId xmlns:a16="http://schemas.microsoft.com/office/drawing/2014/main" id="{364F7F9D-7FFB-431D-AF2F-AAC6CC568196}"/>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29" name="Rectangle 28">
            <a:extLst>
              <a:ext uri="{FF2B5EF4-FFF2-40B4-BE49-F238E27FC236}">
                <a16:creationId xmlns:a16="http://schemas.microsoft.com/office/drawing/2014/main" id="{D4262747-9B13-463B-BAA6-FE10F988C00A}"/>
              </a:ext>
            </a:extLst>
          </p:cNvPr>
          <p:cNvSpPr/>
          <p:nvPr userDrawn="1"/>
        </p:nvSpPr>
        <p:spPr>
          <a:xfrm rot="5400000">
            <a:off x="6522310" y="3168893"/>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0" name="Rectangle 29">
            <a:extLst>
              <a:ext uri="{FF2B5EF4-FFF2-40B4-BE49-F238E27FC236}">
                <a16:creationId xmlns:a16="http://schemas.microsoft.com/office/drawing/2014/main" id="{567A564C-ACBE-4C14-8D11-6287E4B9EE93}"/>
              </a:ext>
            </a:extLst>
          </p:cNvPr>
          <p:cNvSpPr/>
          <p:nvPr userDrawn="1"/>
        </p:nvSpPr>
        <p:spPr>
          <a:xfrm rot="5400000">
            <a:off x="6522017" y="3172107"/>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2" name="Rectangle 31">
            <a:extLst>
              <a:ext uri="{FF2B5EF4-FFF2-40B4-BE49-F238E27FC236}">
                <a16:creationId xmlns:a16="http://schemas.microsoft.com/office/drawing/2014/main" id="{16891E85-5FB5-4F09-A97C-DE406486C7C9}"/>
              </a:ext>
            </a:extLst>
          </p:cNvPr>
          <p:cNvSpPr/>
          <p:nvPr userDrawn="1"/>
        </p:nvSpPr>
        <p:spPr>
          <a:xfrm rot="5400000">
            <a:off x="8649500" y="3094868"/>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pc="50" baseline="0">
              <a:latin typeface="Roboto" panose="02000000000000000000" pitchFamily="2" charset="0"/>
              <a:ea typeface="Roboto" panose="02000000000000000000" pitchFamily="2" charset="0"/>
            </a:endParaRPr>
          </a:p>
        </p:txBody>
      </p:sp>
      <p:sp>
        <p:nvSpPr>
          <p:cNvPr id="15" name="Text Placeholder 2">
            <a:extLst>
              <a:ext uri="{FF2B5EF4-FFF2-40B4-BE49-F238E27FC236}">
                <a16:creationId xmlns:a16="http://schemas.microsoft.com/office/drawing/2014/main" id="{33C5E11F-61BD-46F6-8978-39D5E7EC7E01}"/>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31" name="Subtitle 8">
            <a:extLst>
              <a:ext uri="{FF2B5EF4-FFF2-40B4-BE49-F238E27FC236}">
                <a16:creationId xmlns:a16="http://schemas.microsoft.com/office/drawing/2014/main" id="{FA685C4A-AA2D-41CA-973C-0DFA910EEECC}"/>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grpSp>
        <p:nvGrpSpPr>
          <p:cNvPr id="17" name="Group 16">
            <a:extLst>
              <a:ext uri="{FF2B5EF4-FFF2-40B4-BE49-F238E27FC236}">
                <a16:creationId xmlns:a16="http://schemas.microsoft.com/office/drawing/2014/main" id="{3F5EB49B-4826-4C95-9114-E1AFF09470A6}"/>
              </a:ext>
            </a:extLst>
          </p:cNvPr>
          <p:cNvGrpSpPr/>
          <p:nvPr userDrawn="1"/>
        </p:nvGrpSpPr>
        <p:grpSpPr>
          <a:xfrm>
            <a:off x="8354347" y="-9236"/>
            <a:ext cx="1065321" cy="748952"/>
            <a:chOff x="7607201" y="-8675"/>
            <a:chExt cx="1065321" cy="748952"/>
          </a:xfrm>
        </p:grpSpPr>
        <p:grpSp>
          <p:nvGrpSpPr>
            <p:cNvPr id="19" name="Group 18">
              <a:extLst>
                <a:ext uri="{FF2B5EF4-FFF2-40B4-BE49-F238E27FC236}">
                  <a16:creationId xmlns:a16="http://schemas.microsoft.com/office/drawing/2014/main" id="{937BEF76-B4A4-467E-8FD5-59E204D9FA27}"/>
                </a:ext>
              </a:extLst>
            </p:cNvPr>
            <p:cNvGrpSpPr/>
            <p:nvPr userDrawn="1"/>
          </p:nvGrpSpPr>
          <p:grpSpPr>
            <a:xfrm>
              <a:off x="7607201" y="-8675"/>
              <a:ext cx="1065321" cy="748952"/>
              <a:chOff x="8354346" y="-8675"/>
              <a:chExt cx="1065321" cy="748952"/>
            </a:xfrm>
          </p:grpSpPr>
          <p:sp>
            <p:nvSpPr>
              <p:cNvPr id="21" name="Freeform: Shape 20">
                <a:extLst>
                  <a:ext uri="{FF2B5EF4-FFF2-40B4-BE49-F238E27FC236}">
                    <a16:creationId xmlns:a16="http://schemas.microsoft.com/office/drawing/2014/main" id="{C656DB94-ADE0-4EF9-94F0-51CBEFF7A4AB}"/>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2" name="Oval 21">
                <a:extLst>
                  <a:ext uri="{FF2B5EF4-FFF2-40B4-BE49-F238E27FC236}">
                    <a16:creationId xmlns:a16="http://schemas.microsoft.com/office/drawing/2014/main" id="{55F5DE52-0C96-44D4-AEB2-879F35CA4F9E}"/>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3" name="Oval 22">
                <a:extLst>
                  <a:ext uri="{FF2B5EF4-FFF2-40B4-BE49-F238E27FC236}">
                    <a16:creationId xmlns:a16="http://schemas.microsoft.com/office/drawing/2014/main" id="{CD5E2008-0020-499D-8C20-BBA55A50F563}"/>
                  </a:ext>
                </a:extLst>
              </p:cNvPr>
              <p:cNvSpPr/>
              <p:nvPr userDrawn="1"/>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20" name="Picture 19" descr="Icon&#10;&#10;Description automatically generated">
              <a:extLst>
                <a:ext uri="{FF2B5EF4-FFF2-40B4-BE49-F238E27FC236}">
                  <a16:creationId xmlns:a16="http://schemas.microsoft.com/office/drawing/2014/main" id="{F2099B33-2A68-4705-AA76-686C728076E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76880" y="153200"/>
              <a:ext cx="333380" cy="445432"/>
            </a:xfrm>
            <a:prstGeom prst="rect">
              <a:avLst/>
            </a:prstGeom>
          </p:spPr>
        </p:pic>
      </p:grpSp>
      <p:sp>
        <p:nvSpPr>
          <p:cNvPr id="24" name="Text Placeholder 2">
            <a:extLst>
              <a:ext uri="{FF2B5EF4-FFF2-40B4-BE49-F238E27FC236}">
                <a16:creationId xmlns:a16="http://schemas.microsoft.com/office/drawing/2014/main" id="{36C1879E-F86C-4C92-87CE-7307A6DB0556}"/>
              </a:ext>
            </a:extLst>
          </p:cNvPr>
          <p:cNvSpPr>
            <a:spLocks noGrp="1"/>
          </p:cNvSpPr>
          <p:nvPr>
            <p:ph type="body" sz="quarter" idx="11" hasCustomPrompt="1"/>
          </p:nvPr>
        </p:nvSpPr>
        <p:spPr>
          <a:xfrm rot="16200000">
            <a:off x="8650096" y="3126649"/>
            <a:ext cx="2177126" cy="309904"/>
          </a:xfrm>
          <a:prstGeom prst="rect">
            <a:avLst/>
          </a:prstGeom>
        </p:spPr>
        <p:txBody>
          <a:bodyPr anchor="ctr"/>
          <a:lstStyle>
            <a:lvl1pPr marL="0" indent="0" algn="ctr">
              <a:lnSpc>
                <a:spcPct val="100000"/>
              </a:lnSpc>
              <a:spcBef>
                <a:spcPts val="0"/>
              </a:spcBef>
              <a:buNone/>
              <a:defRPr sz="1600" b="1" baseline="0">
                <a:ln w="12700">
                  <a:noFill/>
                </a:ln>
                <a:solidFill>
                  <a:schemeClr val="tx1"/>
                </a:solidFill>
                <a:latin typeface="United Curriculum" pitchFamily="2" charset="0"/>
              </a:defRPr>
            </a:lvl1pPr>
            <a:lvl5pPr>
              <a:defRPr/>
            </a:lvl5pPr>
          </a:lstStyle>
          <a:p>
            <a:pPr lvl="0"/>
            <a:r>
              <a:rPr lang="en-US"/>
              <a:t>Year [X]: Spring</a:t>
            </a:r>
            <a:endParaRPr lang="en-GB"/>
          </a:p>
        </p:txBody>
      </p:sp>
    </p:spTree>
    <p:extLst>
      <p:ext uri="{BB962C8B-B14F-4D97-AF65-F5344CB8AC3E}">
        <p14:creationId xmlns:p14="http://schemas.microsoft.com/office/powerpoint/2010/main" val="27876766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Layout 3: Summer">
    <p:spTree>
      <p:nvGrpSpPr>
        <p:cNvPr id="1" name=""/>
        <p:cNvGrpSpPr/>
        <p:nvPr/>
      </p:nvGrpSpPr>
      <p:grpSpPr>
        <a:xfrm>
          <a:off x="0" y="0"/>
          <a:ext cx="0" cy="0"/>
          <a:chOff x="0" y="0"/>
          <a:chExt cx="0" cy="0"/>
        </a:xfrm>
      </p:grpSpPr>
      <p:sp>
        <p:nvSpPr>
          <p:cNvPr id="15" name="Freeform: Shape 14">
            <a:extLst>
              <a:ext uri="{FF2B5EF4-FFF2-40B4-BE49-F238E27FC236}">
                <a16:creationId xmlns:a16="http://schemas.microsoft.com/office/drawing/2014/main" id="{195265FA-A7F8-4502-9C7F-AFAADBF2BAF7}"/>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35" name="Rectangle 34">
            <a:extLst>
              <a:ext uri="{FF2B5EF4-FFF2-40B4-BE49-F238E27FC236}">
                <a16:creationId xmlns:a16="http://schemas.microsoft.com/office/drawing/2014/main" id="{7CC29789-1A03-496E-B582-58E8B87FB828}"/>
              </a:ext>
            </a:extLst>
          </p:cNvPr>
          <p:cNvSpPr/>
          <p:nvPr userDrawn="1"/>
        </p:nvSpPr>
        <p:spPr>
          <a:xfrm rot="5400000">
            <a:off x="6522310" y="3168893"/>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6" name="Rectangle 35">
            <a:extLst>
              <a:ext uri="{FF2B5EF4-FFF2-40B4-BE49-F238E27FC236}">
                <a16:creationId xmlns:a16="http://schemas.microsoft.com/office/drawing/2014/main" id="{13FC3646-2EE4-4FAF-90D2-A3928242C367}"/>
              </a:ext>
            </a:extLst>
          </p:cNvPr>
          <p:cNvSpPr/>
          <p:nvPr userDrawn="1"/>
        </p:nvSpPr>
        <p:spPr>
          <a:xfrm rot="5400000">
            <a:off x="6522017" y="3172107"/>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7" name="Rectangle 36">
            <a:extLst>
              <a:ext uri="{FF2B5EF4-FFF2-40B4-BE49-F238E27FC236}">
                <a16:creationId xmlns:a16="http://schemas.microsoft.com/office/drawing/2014/main" id="{8863FDE2-0AD5-46B2-BD0E-E131EEA68CB9}"/>
              </a:ext>
            </a:extLst>
          </p:cNvPr>
          <p:cNvSpPr/>
          <p:nvPr userDrawn="1"/>
        </p:nvSpPr>
        <p:spPr>
          <a:xfrm rot="5400000">
            <a:off x="8649498" y="5296671"/>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pc="50" baseline="0">
              <a:latin typeface="Roboto" panose="02000000000000000000" pitchFamily="2" charset="0"/>
              <a:ea typeface="Roboto" panose="02000000000000000000" pitchFamily="2" charset="0"/>
            </a:endParaRPr>
          </a:p>
        </p:txBody>
      </p:sp>
      <p:sp>
        <p:nvSpPr>
          <p:cNvPr id="16" name="Text Placeholder 2">
            <a:extLst>
              <a:ext uri="{FF2B5EF4-FFF2-40B4-BE49-F238E27FC236}">
                <a16:creationId xmlns:a16="http://schemas.microsoft.com/office/drawing/2014/main" id="{F5FB7B79-1ACF-481C-A9B9-8A0EE7C52C4E}"/>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9" name="Subtitle 8">
            <a:extLst>
              <a:ext uri="{FF2B5EF4-FFF2-40B4-BE49-F238E27FC236}">
                <a16:creationId xmlns:a16="http://schemas.microsoft.com/office/drawing/2014/main" id="{41372C21-26B3-44BF-B17D-BDB4CB837A9E}"/>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grpSp>
        <p:nvGrpSpPr>
          <p:cNvPr id="18" name="Group 17">
            <a:extLst>
              <a:ext uri="{FF2B5EF4-FFF2-40B4-BE49-F238E27FC236}">
                <a16:creationId xmlns:a16="http://schemas.microsoft.com/office/drawing/2014/main" id="{BC84C800-34AE-45CC-8985-808CC933CD2C}"/>
              </a:ext>
            </a:extLst>
          </p:cNvPr>
          <p:cNvGrpSpPr/>
          <p:nvPr userDrawn="1"/>
        </p:nvGrpSpPr>
        <p:grpSpPr>
          <a:xfrm>
            <a:off x="8354347" y="-9236"/>
            <a:ext cx="1065321" cy="748952"/>
            <a:chOff x="7607201" y="-8675"/>
            <a:chExt cx="1065321" cy="748952"/>
          </a:xfrm>
        </p:grpSpPr>
        <p:grpSp>
          <p:nvGrpSpPr>
            <p:cNvPr id="24" name="Group 23">
              <a:extLst>
                <a:ext uri="{FF2B5EF4-FFF2-40B4-BE49-F238E27FC236}">
                  <a16:creationId xmlns:a16="http://schemas.microsoft.com/office/drawing/2014/main" id="{BCF08F39-9EDD-4326-B639-0565B67E5F5D}"/>
                </a:ext>
              </a:extLst>
            </p:cNvPr>
            <p:cNvGrpSpPr/>
            <p:nvPr userDrawn="1"/>
          </p:nvGrpSpPr>
          <p:grpSpPr>
            <a:xfrm>
              <a:off x="7607201" y="-8675"/>
              <a:ext cx="1065321" cy="748952"/>
              <a:chOff x="8354346" y="-8675"/>
              <a:chExt cx="1065321" cy="748952"/>
            </a:xfrm>
          </p:grpSpPr>
          <p:sp>
            <p:nvSpPr>
              <p:cNvPr id="26" name="Freeform: Shape 25">
                <a:extLst>
                  <a:ext uri="{FF2B5EF4-FFF2-40B4-BE49-F238E27FC236}">
                    <a16:creationId xmlns:a16="http://schemas.microsoft.com/office/drawing/2014/main" id="{009651FC-1F27-4ECF-AC35-FE9819162BD1}"/>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7" name="Oval 26">
                <a:extLst>
                  <a:ext uri="{FF2B5EF4-FFF2-40B4-BE49-F238E27FC236}">
                    <a16:creationId xmlns:a16="http://schemas.microsoft.com/office/drawing/2014/main" id="{6BD27FD2-796E-484F-BCDF-5043CBB01A2E}"/>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8" name="Oval 27">
                <a:extLst>
                  <a:ext uri="{FF2B5EF4-FFF2-40B4-BE49-F238E27FC236}">
                    <a16:creationId xmlns:a16="http://schemas.microsoft.com/office/drawing/2014/main" id="{6855019A-FAD2-44CF-9835-40097E4387A1}"/>
                  </a:ext>
                </a:extLst>
              </p:cNvPr>
              <p:cNvSpPr/>
              <p:nvPr userDrawn="1"/>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25" name="Picture 24" descr="Icon&#10;&#10;Description automatically generated">
              <a:extLst>
                <a:ext uri="{FF2B5EF4-FFF2-40B4-BE49-F238E27FC236}">
                  <a16:creationId xmlns:a16="http://schemas.microsoft.com/office/drawing/2014/main" id="{A7B56A4C-2A68-4F21-995A-9276D30FE75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76880" y="153200"/>
              <a:ext cx="333380" cy="445432"/>
            </a:xfrm>
            <a:prstGeom prst="rect">
              <a:avLst/>
            </a:prstGeom>
          </p:spPr>
        </p:pic>
      </p:grpSp>
      <p:sp>
        <p:nvSpPr>
          <p:cNvPr id="19" name="Text Placeholder 2">
            <a:extLst>
              <a:ext uri="{FF2B5EF4-FFF2-40B4-BE49-F238E27FC236}">
                <a16:creationId xmlns:a16="http://schemas.microsoft.com/office/drawing/2014/main" id="{4B4753BF-C045-49F5-9660-114F9C1A6E27}"/>
              </a:ext>
            </a:extLst>
          </p:cNvPr>
          <p:cNvSpPr>
            <a:spLocks noGrp="1"/>
          </p:cNvSpPr>
          <p:nvPr>
            <p:ph type="body" sz="quarter" idx="11" hasCustomPrompt="1"/>
          </p:nvPr>
        </p:nvSpPr>
        <p:spPr>
          <a:xfrm rot="16200000">
            <a:off x="8650096" y="5316926"/>
            <a:ext cx="2177126" cy="309904"/>
          </a:xfrm>
          <a:prstGeom prst="rect">
            <a:avLst/>
          </a:prstGeom>
        </p:spPr>
        <p:txBody>
          <a:bodyPr anchor="ctr"/>
          <a:lstStyle>
            <a:lvl1pPr marL="0" indent="0" algn="ctr">
              <a:lnSpc>
                <a:spcPct val="100000"/>
              </a:lnSpc>
              <a:spcBef>
                <a:spcPts val="0"/>
              </a:spcBef>
              <a:buNone/>
              <a:defRPr sz="1600" b="1" baseline="0">
                <a:ln w="12700">
                  <a:noFill/>
                </a:ln>
                <a:solidFill>
                  <a:schemeClr val="tx1"/>
                </a:solidFill>
                <a:latin typeface="United Curriculum" pitchFamily="2" charset="0"/>
              </a:defRPr>
            </a:lvl1pPr>
            <a:lvl5pPr>
              <a:defRPr/>
            </a:lvl5pPr>
          </a:lstStyle>
          <a:p>
            <a:pPr lvl="0"/>
            <a:r>
              <a:rPr lang="en-US"/>
              <a:t>Year [X]: Summer</a:t>
            </a:r>
            <a:endParaRPr lang="en-GB"/>
          </a:p>
        </p:txBody>
      </p:sp>
    </p:spTree>
    <p:extLst>
      <p:ext uri="{BB962C8B-B14F-4D97-AF65-F5344CB8AC3E}">
        <p14:creationId xmlns:p14="http://schemas.microsoft.com/office/powerpoint/2010/main" val="6137455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Layout 1">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85E81916-54E8-459A-987B-78854A030B53}"/>
              </a:ext>
            </a:extLst>
          </p:cNvPr>
          <p:cNvGrpSpPr/>
          <p:nvPr userDrawn="1"/>
        </p:nvGrpSpPr>
        <p:grpSpPr>
          <a:xfrm>
            <a:off x="8354347" y="-8877"/>
            <a:ext cx="1065321" cy="748952"/>
            <a:chOff x="7607201" y="-8675"/>
            <a:chExt cx="1065321" cy="748952"/>
          </a:xfrm>
        </p:grpSpPr>
        <p:grpSp>
          <p:nvGrpSpPr>
            <p:cNvPr id="21" name="Group 20">
              <a:extLst>
                <a:ext uri="{FF2B5EF4-FFF2-40B4-BE49-F238E27FC236}">
                  <a16:creationId xmlns:a16="http://schemas.microsoft.com/office/drawing/2014/main" id="{E0EAA518-848E-4028-A16C-2F5ADD7DCCFB}"/>
                </a:ext>
              </a:extLst>
            </p:cNvPr>
            <p:cNvGrpSpPr/>
            <p:nvPr userDrawn="1"/>
          </p:nvGrpSpPr>
          <p:grpSpPr>
            <a:xfrm>
              <a:off x="7607201" y="-8675"/>
              <a:ext cx="1065321" cy="748952"/>
              <a:chOff x="8354346" y="-8675"/>
              <a:chExt cx="1065321" cy="748952"/>
            </a:xfrm>
          </p:grpSpPr>
          <p:sp>
            <p:nvSpPr>
              <p:cNvPr id="23" name="Freeform: Shape 22">
                <a:extLst>
                  <a:ext uri="{FF2B5EF4-FFF2-40B4-BE49-F238E27FC236}">
                    <a16:creationId xmlns:a16="http://schemas.microsoft.com/office/drawing/2014/main" id="{01F41F55-9008-4189-8E39-8E8E708AB714}"/>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1463"/>
              </a:p>
            </p:txBody>
          </p:sp>
          <p:sp>
            <p:nvSpPr>
              <p:cNvPr id="25" name="Oval 24">
                <a:extLst>
                  <a:ext uri="{FF2B5EF4-FFF2-40B4-BE49-F238E27FC236}">
                    <a16:creationId xmlns:a16="http://schemas.microsoft.com/office/drawing/2014/main" id="{905860C6-66B1-4724-838E-E326A1866426}"/>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1463"/>
              </a:p>
            </p:txBody>
          </p:sp>
          <p:sp>
            <p:nvSpPr>
              <p:cNvPr id="26" name="Oval 25">
                <a:extLst>
                  <a:ext uri="{FF2B5EF4-FFF2-40B4-BE49-F238E27FC236}">
                    <a16:creationId xmlns:a16="http://schemas.microsoft.com/office/drawing/2014/main" id="{1C60CA21-294B-48D9-8A6C-0B116F4E8EE6}"/>
                  </a:ext>
                </a:extLst>
              </p:cNvPr>
              <p:cNvSpPr/>
              <p:nvPr userDrawn="1"/>
            </p:nvSpPr>
            <p:spPr>
              <a:xfrm>
                <a:off x="8620637" y="103820"/>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371475" rtl="0" eaLnBrk="1" fontAlgn="auto" latinLnBrk="0" hangingPunct="1">
                  <a:lnSpc>
                    <a:spcPct val="100000"/>
                  </a:lnSpc>
                  <a:spcBef>
                    <a:spcPts val="0"/>
                  </a:spcBef>
                  <a:spcAft>
                    <a:spcPts val="0"/>
                  </a:spcAft>
                  <a:buClrTx/>
                  <a:buSzTx/>
                  <a:buFontTx/>
                  <a:buNone/>
                  <a:tabLst/>
                  <a:defRPr/>
                </a:pPr>
                <a:endParaRPr kumimoji="0" lang="en-GB" sz="1463"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22" name="Picture 21" descr="Icon&#10;&#10;Description automatically generated">
              <a:extLst>
                <a:ext uri="{FF2B5EF4-FFF2-40B4-BE49-F238E27FC236}">
                  <a16:creationId xmlns:a16="http://schemas.microsoft.com/office/drawing/2014/main" id="{D38566C9-9CD1-4BF5-83BF-A433DCAFE87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760" y="168762"/>
              <a:ext cx="363996" cy="438366"/>
            </a:xfrm>
            <a:prstGeom prst="rect">
              <a:avLst/>
            </a:prstGeom>
          </p:spPr>
        </p:pic>
      </p:grpSp>
      <p:sp>
        <p:nvSpPr>
          <p:cNvPr id="18" name="Freeform: Shape 17">
            <a:extLst>
              <a:ext uri="{FF2B5EF4-FFF2-40B4-BE49-F238E27FC236}">
                <a16:creationId xmlns:a16="http://schemas.microsoft.com/office/drawing/2014/main" id="{FBFDACAE-FFCA-4540-B02E-7784428003E3}"/>
              </a:ext>
            </a:extLst>
          </p:cNvPr>
          <p:cNvSpPr/>
          <p:nvPr userDrawn="1"/>
        </p:nvSpPr>
        <p:spPr>
          <a:xfrm>
            <a:off x="-15314"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625" b="1">
              <a:solidFill>
                <a:srgbClr val="FFFFFF"/>
              </a:solidFill>
              <a:latin typeface="Roboto" panose="02000000000000000000" pitchFamily="2" charset="0"/>
              <a:ea typeface="Roboto" panose="02000000000000000000" pitchFamily="2" charset="0"/>
            </a:endParaRPr>
          </a:p>
        </p:txBody>
      </p:sp>
      <p:sp>
        <p:nvSpPr>
          <p:cNvPr id="19" name="Text Placeholder 2">
            <a:extLst>
              <a:ext uri="{FF2B5EF4-FFF2-40B4-BE49-F238E27FC236}">
                <a16:creationId xmlns:a16="http://schemas.microsoft.com/office/drawing/2014/main" id="{4614A73F-E4AA-4E4C-905C-FB87F1B610E4}"/>
              </a:ext>
            </a:extLst>
          </p:cNvPr>
          <p:cNvSpPr>
            <a:spLocks noGrp="1"/>
          </p:cNvSpPr>
          <p:nvPr>
            <p:ph type="body" sz="quarter" idx="10" hasCustomPrompt="1"/>
          </p:nvPr>
        </p:nvSpPr>
        <p:spPr>
          <a:xfrm>
            <a:off x="203202" y="234235"/>
            <a:ext cx="7701237" cy="458089"/>
          </a:xfrm>
          <a:prstGeom prst="rect">
            <a:avLst/>
          </a:prstGeom>
        </p:spPr>
        <p:txBody>
          <a:bodyPr anchor="ctr"/>
          <a:lstStyle>
            <a:lvl1pPr marL="0" indent="0">
              <a:lnSpc>
                <a:spcPct val="100000"/>
              </a:lnSpc>
              <a:spcBef>
                <a:spcPts val="0"/>
              </a:spcBef>
              <a:buNone/>
              <a:defRPr sz="2438"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7" name="Rectangle 26">
            <a:extLst>
              <a:ext uri="{FF2B5EF4-FFF2-40B4-BE49-F238E27FC236}">
                <a16:creationId xmlns:a16="http://schemas.microsoft.com/office/drawing/2014/main" id="{831734D1-3106-4445-B7AC-84163551E6AB}"/>
              </a:ext>
            </a:extLst>
          </p:cNvPr>
          <p:cNvSpPr/>
          <p:nvPr userDrawn="1"/>
        </p:nvSpPr>
        <p:spPr>
          <a:xfrm rot="5400000">
            <a:off x="6454840" y="3102690"/>
            <a:ext cx="6576440"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63">
              <a:latin typeface="Roboto" panose="02000000000000000000" pitchFamily="2" charset="0"/>
              <a:ea typeface="Roboto" panose="02000000000000000000" pitchFamily="2" charset="0"/>
            </a:endParaRPr>
          </a:p>
        </p:txBody>
      </p:sp>
      <p:sp>
        <p:nvSpPr>
          <p:cNvPr id="24" name="Subtitle 8">
            <a:extLst>
              <a:ext uri="{FF2B5EF4-FFF2-40B4-BE49-F238E27FC236}">
                <a16:creationId xmlns:a16="http://schemas.microsoft.com/office/drawing/2014/main" id="{8A174F1D-FF00-467F-86DC-6D2DDB3AA919}"/>
              </a:ext>
            </a:extLst>
          </p:cNvPr>
          <p:cNvSpPr txBox="1">
            <a:spLocks/>
          </p:cNvSpPr>
          <p:nvPr userDrawn="1"/>
        </p:nvSpPr>
        <p:spPr>
          <a:xfrm>
            <a:off x="9447919" y="6595206"/>
            <a:ext cx="581483" cy="258317"/>
          </a:xfrm>
          <a:prstGeom prst="rect">
            <a:avLst/>
          </a:prstGeom>
        </p:spPr>
        <p:txBody>
          <a:bodyPr vert="horz" lIns="74295" tIns="37148" rIns="74295" bIns="37148" rtlCol="0">
            <a:noAutofit/>
          </a:bodyPr>
          <a:lstStyle/>
          <a:p>
            <a:pPr algn="ctr">
              <a:lnSpc>
                <a:spcPct val="120000"/>
              </a:lnSpc>
              <a:spcAft>
                <a:spcPts val="975"/>
              </a:spcAft>
              <a:defRPr/>
            </a:pPr>
            <a:fld id="{4ED6C2F0-FBD1-426F-9B4C-B8329A4C5625}" type="slidenum">
              <a:rPr lang="en-US" sz="731"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975"/>
                </a:spcAft>
                <a:defRPr/>
              </a:pPr>
              <a:t>‹#›</a:t>
            </a:fld>
            <a:r>
              <a:rPr lang="en-US" sz="731"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853">
              <a:solidFill>
                <a:schemeClr val="bg2"/>
              </a:solidFill>
              <a:latin typeface="United Curriculum" pitchFamily="2" charset="0"/>
              <a:ea typeface="Roboto" panose="02000000000000000000" pitchFamily="2" charset="0"/>
              <a:cs typeface="Times New Roman" panose="02020603050405020304" pitchFamily="18" charset="0"/>
            </a:endParaRPr>
          </a:p>
        </p:txBody>
      </p:sp>
    </p:spTree>
    <p:extLst>
      <p:ext uri="{BB962C8B-B14F-4D97-AF65-F5344CB8AC3E}">
        <p14:creationId xmlns:p14="http://schemas.microsoft.com/office/powerpoint/2010/main" val="34269939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2_Layout 1">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id="{FBFDACAE-FFCA-4540-B02E-7784428003E3}"/>
              </a:ext>
            </a:extLst>
          </p:cNvPr>
          <p:cNvSpPr/>
          <p:nvPr userDrawn="1"/>
        </p:nvSpPr>
        <p:spPr>
          <a:xfrm>
            <a:off x="-15314" y="186280"/>
            <a:ext cx="728883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625" b="1">
              <a:solidFill>
                <a:srgbClr val="FFFFFF"/>
              </a:solidFill>
              <a:latin typeface="Roboto" panose="02000000000000000000" pitchFamily="2" charset="0"/>
              <a:ea typeface="Roboto" panose="02000000000000000000" pitchFamily="2" charset="0"/>
            </a:endParaRPr>
          </a:p>
        </p:txBody>
      </p:sp>
      <p:sp>
        <p:nvSpPr>
          <p:cNvPr id="19" name="Text Placeholder 2">
            <a:extLst>
              <a:ext uri="{FF2B5EF4-FFF2-40B4-BE49-F238E27FC236}">
                <a16:creationId xmlns:a16="http://schemas.microsoft.com/office/drawing/2014/main" id="{4614A73F-E4AA-4E4C-905C-FB87F1B610E4}"/>
              </a:ext>
            </a:extLst>
          </p:cNvPr>
          <p:cNvSpPr>
            <a:spLocks noGrp="1"/>
          </p:cNvSpPr>
          <p:nvPr>
            <p:ph type="body" sz="quarter" idx="10" hasCustomPrompt="1"/>
          </p:nvPr>
        </p:nvSpPr>
        <p:spPr>
          <a:xfrm>
            <a:off x="203202" y="234235"/>
            <a:ext cx="6845992" cy="458089"/>
          </a:xfrm>
          <a:prstGeom prst="rect">
            <a:avLst/>
          </a:prstGeom>
        </p:spPr>
        <p:txBody>
          <a:bodyPr anchor="ctr"/>
          <a:lstStyle>
            <a:lvl1pPr marL="0" indent="0">
              <a:lnSpc>
                <a:spcPct val="100000"/>
              </a:lnSpc>
              <a:spcBef>
                <a:spcPts val="0"/>
              </a:spcBef>
              <a:buNone/>
              <a:defRPr sz="2438" b="0" baseline="0">
                <a:ln w="12700">
                  <a:solidFill>
                    <a:schemeClr val="bg2"/>
                  </a:solidFill>
                </a:ln>
                <a:solidFill>
                  <a:schemeClr val="bg2"/>
                </a:solidFill>
                <a:latin typeface="United Curriculum" charset="0"/>
              </a:defRPr>
            </a:lvl1pPr>
            <a:lvl5pPr>
              <a:defRPr/>
            </a:lvl5pPr>
          </a:lstStyle>
          <a:p>
            <a:pPr lvl="0"/>
            <a:r>
              <a:rPr lang="en-US"/>
              <a:t>Enter Title Here</a:t>
            </a:r>
            <a:endParaRPr lang="en-GB"/>
          </a:p>
        </p:txBody>
      </p:sp>
      <p:sp>
        <p:nvSpPr>
          <p:cNvPr id="27" name="Rectangle 26">
            <a:extLst>
              <a:ext uri="{FF2B5EF4-FFF2-40B4-BE49-F238E27FC236}">
                <a16:creationId xmlns:a16="http://schemas.microsoft.com/office/drawing/2014/main" id="{831734D1-3106-4445-B7AC-84163551E6AB}"/>
              </a:ext>
            </a:extLst>
          </p:cNvPr>
          <p:cNvSpPr/>
          <p:nvPr userDrawn="1"/>
        </p:nvSpPr>
        <p:spPr>
          <a:xfrm rot="5400000">
            <a:off x="6454840" y="3102690"/>
            <a:ext cx="6576440"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63">
              <a:latin typeface="Roboto" panose="02000000000000000000" pitchFamily="2" charset="0"/>
              <a:ea typeface="Roboto" panose="02000000000000000000" pitchFamily="2" charset="0"/>
            </a:endParaRPr>
          </a:p>
        </p:txBody>
      </p:sp>
      <p:sp>
        <p:nvSpPr>
          <p:cNvPr id="24" name="Subtitle 8">
            <a:extLst>
              <a:ext uri="{FF2B5EF4-FFF2-40B4-BE49-F238E27FC236}">
                <a16:creationId xmlns:a16="http://schemas.microsoft.com/office/drawing/2014/main" id="{8A174F1D-FF00-467F-86DC-6D2DDB3AA919}"/>
              </a:ext>
            </a:extLst>
          </p:cNvPr>
          <p:cNvSpPr txBox="1">
            <a:spLocks/>
          </p:cNvSpPr>
          <p:nvPr userDrawn="1"/>
        </p:nvSpPr>
        <p:spPr>
          <a:xfrm>
            <a:off x="9447919" y="6595206"/>
            <a:ext cx="581483" cy="258317"/>
          </a:xfrm>
          <a:prstGeom prst="rect">
            <a:avLst/>
          </a:prstGeom>
        </p:spPr>
        <p:txBody>
          <a:bodyPr vert="horz" lIns="74295" tIns="37148" rIns="74295" bIns="37148" rtlCol="0">
            <a:noAutofit/>
          </a:bodyPr>
          <a:lstStyle/>
          <a:p>
            <a:pPr algn="ctr">
              <a:lnSpc>
                <a:spcPct val="120000"/>
              </a:lnSpc>
              <a:spcAft>
                <a:spcPts val="975"/>
              </a:spcAft>
              <a:defRPr/>
            </a:pPr>
            <a:fld id="{4ED6C2F0-FBD1-426F-9B4C-B8329A4C5625}" type="slidenum">
              <a:rPr lang="en-US" sz="731" b="1">
                <a:solidFill>
                  <a:schemeClr val="bg2"/>
                </a:solidFill>
                <a:latin typeface="United Curriculum" charset="0"/>
                <a:ea typeface="Roboto" panose="02000000000000000000" pitchFamily="2" charset="0"/>
                <a:cs typeface="Times New Roman" panose="02020603050405020304" pitchFamily="18" charset="0"/>
              </a:rPr>
              <a:pPr algn="ctr">
                <a:lnSpc>
                  <a:spcPct val="120000"/>
                </a:lnSpc>
                <a:spcAft>
                  <a:spcPts val="975"/>
                </a:spcAft>
                <a:defRPr/>
              </a:pPr>
              <a:t>‹#›</a:t>
            </a:fld>
            <a:r>
              <a:rPr lang="en-US" sz="731" b="1">
                <a:solidFill>
                  <a:schemeClr val="bg2"/>
                </a:solidFill>
                <a:latin typeface="United Curriculum" charset="0"/>
                <a:ea typeface="Roboto" panose="02000000000000000000" pitchFamily="2" charset="0"/>
                <a:cs typeface="Times New Roman" panose="02020603050405020304" pitchFamily="18" charset="0"/>
              </a:rPr>
              <a:t> </a:t>
            </a:r>
            <a:endParaRPr lang="en-GB" sz="853">
              <a:solidFill>
                <a:schemeClr val="bg2"/>
              </a:solidFill>
              <a:latin typeface="United Curriculum" charset="0"/>
              <a:ea typeface="Roboto" panose="02000000000000000000" pitchFamily="2" charset="0"/>
              <a:cs typeface="Times New Roman" panose="02020603050405020304" pitchFamily="18" charset="0"/>
            </a:endParaRPr>
          </a:p>
        </p:txBody>
      </p:sp>
      <p:grpSp>
        <p:nvGrpSpPr>
          <p:cNvPr id="21" name="Group 20">
            <a:extLst>
              <a:ext uri="{FF2B5EF4-FFF2-40B4-BE49-F238E27FC236}">
                <a16:creationId xmlns:a16="http://schemas.microsoft.com/office/drawing/2014/main" id="{D84006F8-EFE8-408C-815A-1DF9F6A9EEFF}"/>
              </a:ext>
            </a:extLst>
          </p:cNvPr>
          <p:cNvGrpSpPr/>
          <p:nvPr userDrawn="1"/>
        </p:nvGrpSpPr>
        <p:grpSpPr>
          <a:xfrm>
            <a:off x="8354347" y="-8675"/>
            <a:ext cx="1065321" cy="748952"/>
            <a:chOff x="8354346" y="-8675"/>
            <a:chExt cx="1065321" cy="748952"/>
          </a:xfrm>
        </p:grpSpPr>
        <p:sp>
          <p:nvSpPr>
            <p:cNvPr id="23" name="Freeform: Shape 22">
              <a:extLst>
                <a:ext uri="{FF2B5EF4-FFF2-40B4-BE49-F238E27FC236}">
                  <a16:creationId xmlns:a16="http://schemas.microsoft.com/office/drawing/2014/main" id="{612CA4B9-7BEF-405D-BA32-16C37906913A}"/>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63"/>
            </a:p>
          </p:txBody>
        </p:sp>
        <p:sp>
          <p:nvSpPr>
            <p:cNvPr id="25" name="Oval 24">
              <a:extLst>
                <a:ext uri="{FF2B5EF4-FFF2-40B4-BE49-F238E27FC236}">
                  <a16:creationId xmlns:a16="http://schemas.microsoft.com/office/drawing/2014/main" id="{F5122A6B-0B9D-4C92-91DC-35803E0BF869}"/>
                </a:ext>
              </a:extLst>
            </p:cNvPr>
            <p:cNvSpPr/>
            <p:nvPr/>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63"/>
            </a:p>
          </p:txBody>
        </p:sp>
        <p:sp>
          <p:nvSpPr>
            <p:cNvPr id="26" name="Oval 25">
              <a:extLst>
                <a:ext uri="{FF2B5EF4-FFF2-40B4-BE49-F238E27FC236}">
                  <a16:creationId xmlns:a16="http://schemas.microsoft.com/office/drawing/2014/main" id="{C0A0AE54-273F-4C20-9339-93FE79C657C0}"/>
                </a:ext>
              </a:extLst>
            </p:cNvPr>
            <p:cNvSpPr/>
            <p:nvPr/>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71475" rtl="0" eaLnBrk="1" fontAlgn="auto" latinLnBrk="0" hangingPunct="1">
                <a:lnSpc>
                  <a:spcPct val="100000"/>
                </a:lnSpc>
                <a:spcBef>
                  <a:spcPts val="0"/>
                </a:spcBef>
                <a:spcAft>
                  <a:spcPts val="0"/>
                </a:spcAft>
                <a:buClrTx/>
                <a:buSzTx/>
                <a:buFontTx/>
                <a:buNone/>
                <a:tabLst/>
                <a:defRPr/>
              </a:pPr>
              <a:endParaRPr kumimoji="0" lang="en-GB" sz="1463"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grpSp>
        <p:nvGrpSpPr>
          <p:cNvPr id="2" name="Group 1">
            <a:extLst>
              <a:ext uri="{FF2B5EF4-FFF2-40B4-BE49-F238E27FC236}">
                <a16:creationId xmlns:a16="http://schemas.microsoft.com/office/drawing/2014/main" id="{510E9D76-B87B-9C63-F637-3308FA720F4F}"/>
              </a:ext>
            </a:extLst>
          </p:cNvPr>
          <p:cNvGrpSpPr/>
          <p:nvPr userDrawn="1"/>
        </p:nvGrpSpPr>
        <p:grpSpPr>
          <a:xfrm>
            <a:off x="7518517" y="-8675"/>
            <a:ext cx="1065321" cy="748952"/>
            <a:chOff x="8354346" y="-8675"/>
            <a:chExt cx="1065321" cy="748952"/>
          </a:xfrm>
        </p:grpSpPr>
        <p:sp>
          <p:nvSpPr>
            <p:cNvPr id="3" name="Freeform: Shape 2">
              <a:extLst>
                <a:ext uri="{FF2B5EF4-FFF2-40B4-BE49-F238E27FC236}">
                  <a16:creationId xmlns:a16="http://schemas.microsoft.com/office/drawing/2014/main" id="{203FE7B3-FB30-5355-7BD4-A562FAB47289}"/>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63"/>
            </a:p>
          </p:txBody>
        </p:sp>
        <p:sp>
          <p:nvSpPr>
            <p:cNvPr id="4" name="Oval 3">
              <a:extLst>
                <a:ext uri="{FF2B5EF4-FFF2-40B4-BE49-F238E27FC236}">
                  <a16:creationId xmlns:a16="http://schemas.microsoft.com/office/drawing/2014/main" id="{8C98705A-343C-EF7F-53E8-A64B58BFC499}"/>
                </a:ext>
              </a:extLst>
            </p:cNvPr>
            <p:cNvSpPr/>
            <p:nvPr/>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63"/>
            </a:p>
          </p:txBody>
        </p:sp>
        <p:sp>
          <p:nvSpPr>
            <p:cNvPr id="5" name="Oval 4">
              <a:extLst>
                <a:ext uri="{FF2B5EF4-FFF2-40B4-BE49-F238E27FC236}">
                  <a16:creationId xmlns:a16="http://schemas.microsoft.com/office/drawing/2014/main" id="{1BD37747-B5D5-207C-2E76-17D3C64F2ED4}"/>
                </a:ext>
              </a:extLst>
            </p:cNvPr>
            <p:cNvSpPr/>
            <p:nvPr/>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71475" rtl="0" eaLnBrk="1" fontAlgn="auto" latinLnBrk="0" hangingPunct="1">
                <a:lnSpc>
                  <a:spcPct val="100000"/>
                </a:lnSpc>
                <a:spcBef>
                  <a:spcPts val="0"/>
                </a:spcBef>
                <a:spcAft>
                  <a:spcPts val="0"/>
                </a:spcAft>
                <a:buClrTx/>
                <a:buSzTx/>
                <a:buFontTx/>
                <a:buNone/>
                <a:tabLst/>
                <a:defRPr/>
              </a:pPr>
              <a:endParaRPr kumimoji="0" lang="en-GB" sz="1463"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6" name="Picture 5" descr="Icon&#10;&#10;Description automatically generated">
            <a:extLst>
              <a:ext uri="{FF2B5EF4-FFF2-40B4-BE49-F238E27FC236}">
                <a16:creationId xmlns:a16="http://schemas.microsoft.com/office/drawing/2014/main" id="{2B3BF4CA-72A6-B60C-17D8-E1C17B8BC2A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09905" y="168560"/>
            <a:ext cx="363996" cy="438366"/>
          </a:xfrm>
          <a:prstGeom prst="rect">
            <a:avLst/>
          </a:prstGeom>
        </p:spPr>
      </p:pic>
    </p:spTree>
    <p:extLst>
      <p:ext uri="{BB962C8B-B14F-4D97-AF65-F5344CB8AC3E}">
        <p14:creationId xmlns:p14="http://schemas.microsoft.com/office/powerpoint/2010/main" val="28457620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Layout 2">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152B61A4-802C-4795-B531-6342DDAAC29F}"/>
              </a:ext>
            </a:extLst>
          </p:cNvPr>
          <p:cNvSpPr/>
          <p:nvPr userDrawn="1"/>
        </p:nvSpPr>
        <p:spPr>
          <a:xfrm rot="5400000">
            <a:off x="6454840" y="3102690"/>
            <a:ext cx="6576440"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63">
              <a:latin typeface="Roboto" panose="02000000000000000000" pitchFamily="2" charset="0"/>
              <a:ea typeface="Roboto" panose="02000000000000000000" pitchFamily="2" charset="0"/>
            </a:endParaRPr>
          </a:p>
        </p:txBody>
      </p:sp>
      <p:sp>
        <p:nvSpPr>
          <p:cNvPr id="4" name="Subtitle 8">
            <a:extLst>
              <a:ext uri="{FF2B5EF4-FFF2-40B4-BE49-F238E27FC236}">
                <a16:creationId xmlns:a16="http://schemas.microsoft.com/office/drawing/2014/main" id="{43591439-98C7-4B7A-B4ED-5E7C270C2F7E}"/>
              </a:ext>
            </a:extLst>
          </p:cNvPr>
          <p:cNvSpPr txBox="1">
            <a:spLocks/>
          </p:cNvSpPr>
          <p:nvPr userDrawn="1"/>
        </p:nvSpPr>
        <p:spPr>
          <a:xfrm>
            <a:off x="9447919" y="6595206"/>
            <a:ext cx="581483" cy="258317"/>
          </a:xfrm>
          <a:prstGeom prst="rect">
            <a:avLst/>
          </a:prstGeom>
        </p:spPr>
        <p:txBody>
          <a:bodyPr vert="horz" lIns="74295" tIns="37148" rIns="74295" bIns="37148" rtlCol="0">
            <a:noAutofit/>
          </a:bodyPr>
          <a:lstStyle/>
          <a:p>
            <a:pPr algn="ctr">
              <a:lnSpc>
                <a:spcPct val="120000"/>
              </a:lnSpc>
              <a:spcAft>
                <a:spcPts val="975"/>
              </a:spcAft>
              <a:defRPr/>
            </a:pPr>
            <a:fld id="{4ED6C2F0-FBD1-426F-9B4C-B8329A4C5625}" type="slidenum">
              <a:rPr lang="en-US" sz="731"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975"/>
                </a:spcAft>
                <a:defRPr/>
              </a:pPr>
              <a:t>‹#›</a:t>
            </a:fld>
            <a:r>
              <a:rPr lang="en-US" sz="731"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853">
              <a:solidFill>
                <a:schemeClr val="bg2"/>
              </a:solidFill>
              <a:latin typeface="United Curriculum" pitchFamily="2" charset="0"/>
              <a:ea typeface="Roboto" panose="02000000000000000000" pitchFamily="2" charset="0"/>
              <a:cs typeface="Times New Roman" panose="02020603050405020304" pitchFamily="18" charset="0"/>
            </a:endParaRPr>
          </a:p>
        </p:txBody>
      </p:sp>
    </p:spTree>
    <p:extLst>
      <p:ext uri="{BB962C8B-B14F-4D97-AF65-F5344CB8AC3E}">
        <p14:creationId xmlns:p14="http://schemas.microsoft.com/office/powerpoint/2010/main" val="2677111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ayout 3: Autumn">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4957C279-D0FE-4860-935F-C55F4C9B8DA2}"/>
              </a:ext>
            </a:extLst>
          </p:cNvPr>
          <p:cNvSpPr/>
          <p:nvPr userDrawn="1"/>
        </p:nvSpPr>
        <p:spPr>
          <a:xfrm>
            <a:off x="-15314"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625" b="1">
              <a:solidFill>
                <a:srgbClr val="FFFFFF"/>
              </a:solidFill>
              <a:latin typeface="Roboto" panose="02000000000000000000" pitchFamily="2" charset="0"/>
              <a:ea typeface="Roboto" panose="02000000000000000000" pitchFamily="2" charset="0"/>
            </a:endParaRPr>
          </a:p>
        </p:txBody>
      </p:sp>
      <p:sp>
        <p:nvSpPr>
          <p:cNvPr id="30" name="Rectangle 29">
            <a:extLst>
              <a:ext uri="{FF2B5EF4-FFF2-40B4-BE49-F238E27FC236}">
                <a16:creationId xmlns:a16="http://schemas.microsoft.com/office/drawing/2014/main" id="{E3AAD540-1946-4354-A148-CE8D031A048B}"/>
              </a:ext>
            </a:extLst>
          </p:cNvPr>
          <p:cNvSpPr/>
          <p:nvPr userDrawn="1"/>
        </p:nvSpPr>
        <p:spPr>
          <a:xfrm rot="5400000">
            <a:off x="6522311" y="3168894"/>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63">
              <a:latin typeface="Roboto" panose="02000000000000000000" pitchFamily="2" charset="0"/>
              <a:ea typeface="Roboto" panose="02000000000000000000" pitchFamily="2" charset="0"/>
            </a:endParaRPr>
          </a:p>
        </p:txBody>
      </p:sp>
      <p:sp>
        <p:nvSpPr>
          <p:cNvPr id="31" name="Rectangle 30">
            <a:extLst>
              <a:ext uri="{FF2B5EF4-FFF2-40B4-BE49-F238E27FC236}">
                <a16:creationId xmlns:a16="http://schemas.microsoft.com/office/drawing/2014/main" id="{2D88A2C8-001F-4418-BEF4-1F3EA8701DE2}"/>
              </a:ext>
            </a:extLst>
          </p:cNvPr>
          <p:cNvSpPr/>
          <p:nvPr userDrawn="1"/>
        </p:nvSpPr>
        <p:spPr>
          <a:xfrm rot="5400000">
            <a:off x="6522018" y="3169411"/>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63">
              <a:latin typeface="Roboto" panose="02000000000000000000" pitchFamily="2" charset="0"/>
              <a:ea typeface="Roboto" panose="02000000000000000000" pitchFamily="2" charset="0"/>
            </a:endParaRPr>
          </a:p>
        </p:txBody>
      </p:sp>
      <p:sp>
        <p:nvSpPr>
          <p:cNvPr id="33" name="Rectangle 32">
            <a:extLst>
              <a:ext uri="{FF2B5EF4-FFF2-40B4-BE49-F238E27FC236}">
                <a16:creationId xmlns:a16="http://schemas.microsoft.com/office/drawing/2014/main" id="{9E11304F-8817-4BE7-98BB-236BA6600322}"/>
              </a:ext>
            </a:extLst>
          </p:cNvPr>
          <p:cNvSpPr/>
          <p:nvPr userDrawn="1"/>
        </p:nvSpPr>
        <p:spPr>
          <a:xfrm rot="5400000">
            <a:off x="8650085" y="903195"/>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63" spc="41" baseline="0">
              <a:latin typeface="Roboto" panose="02000000000000000000" pitchFamily="2" charset="0"/>
              <a:ea typeface="Roboto" panose="02000000000000000000" pitchFamily="2" charset="0"/>
            </a:endParaRPr>
          </a:p>
        </p:txBody>
      </p:sp>
      <p:sp>
        <p:nvSpPr>
          <p:cNvPr id="15" name="Text Placeholder 2">
            <a:extLst>
              <a:ext uri="{FF2B5EF4-FFF2-40B4-BE49-F238E27FC236}">
                <a16:creationId xmlns:a16="http://schemas.microsoft.com/office/drawing/2014/main" id="{F63A3CC8-2FBD-4435-B4BD-4B71380E8B37}"/>
              </a:ext>
            </a:extLst>
          </p:cNvPr>
          <p:cNvSpPr>
            <a:spLocks noGrp="1"/>
          </p:cNvSpPr>
          <p:nvPr>
            <p:ph type="body" sz="quarter" idx="10" hasCustomPrompt="1"/>
          </p:nvPr>
        </p:nvSpPr>
        <p:spPr>
          <a:xfrm>
            <a:off x="203202" y="234235"/>
            <a:ext cx="7701237" cy="458089"/>
          </a:xfrm>
          <a:prstGeom prst="rect">
            <a:avLst/>
          </a:prstGeom>
        </p:spPr>
        <p:txBody>
          <a:bodyPr anchor="ctr"/>
          <a:lstStyle>
            <a:lvl1pPr marL="0" indent="0">
              <a:lnSpc>
                <a:spcPct val="100000"/>
              </a:lnSpc>
              <a:spcBef>
                <a:spcPts val="0"/>
              </a:spcBef>
              <a:buNone/>
              <a:defRPr sz="2438"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2" name="Subtitle 8">
            <a:extLst>
              <a:ext uri="{FF2B5EF4-FFF2-40B4-BE49-F238E27FC236}">
                <a16:creationId xmlns:a16="http://schemas.microsoft.com/office/drawing/2014/main" id="{BC87AE7C-E272-4C92-877F-7950AA0D31F8}"/>
              </a:ext>
            </a:extLst>
          </p:cNvPr>
          <p:cNvSpPr txBox="1">
            <a:spLocks/>
          </p:cNvSpPr>
          <p:nvPr userDrawn="1"/>
        </p:nvSpPr>
        <p:spPr>
          <a:xfrm>
            <a:off x="9447919" y="6595206"/>
            <a:ext cx="581483" cy="258317"/>
          </a:xfrm>
          <a:prstGeom prst="rect">
            <a:avLst/>
          </a:prstGeom>
        </p:spPr>
        <p:txBody>
          <a:bodyPr vert="horz" lIns="74295" tIns="37148" rIns="74295" bIns="37148" rtlCol="0">
            <a:noAutofit/>
          </a:bodyPr>
          <a:lstStyle/>
          <a:p>
            <a:pPr algn="ctr">
              <a:lnSpc>
                <a:spcPct val="120000"/>
              </a:lnSpc>
              <a:spcAft>
                <a:spcPts val="975"/>
              </a:spcAft>
              <a:defRPr/>
            </a:pPr>
            <a:fld id="{4ED6C2F0-FBD1-426F-9B4C-B8329A4C5625}" type="slidenum">
              <a:rPr lang="en-US" sz="731"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975"/>
                </a:spcAft>
                <a:defRPr/>
              </a:pPr>
              <a:t>‹#›</a:t>
            </a:fld>
            <a:r>
              <a:rPr lang="en-US" sz="731"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853">
              <a:solidFill>
                <a:schemeClr val="bg2"/>
              </a:solidFill>
              <a:latin typeface="United Curriculum" pitchFamily="2" charset="0"/>
              <a:ea typeface="Roboto" panose="02000000000000000000" pitchFamily="2" charset="0"/>
              <a:cs typeface="Times New Roman" panose="02020603050405020304" pitchFamily="18" charset="0"/>
            </a:endParaRPr>
          </a:p>
        </p:txBody>
      </p:sp>
      <p:sp>
        <p:nvSpPr>
          <p:cNvPr id="25" name="Text Placeholder 2">
            <a:extLst>
              <a:ext uri="{FF2B5EF4-FFF2-40B4-BE49-F238E27FC236}">
                <a16:creationId xmlns:a16="http://schemas.microsoft.com/office/drawing/2014/main" id="{48E3DC44-F9AE-4744-B5AB-06F3E6E80914}"/>
              </a:ext>
            </a:extLst>
          </p:cNvPr>
          <p:cNvSpPr>
            <a:spLocks noGrp="1"/>
          </p:cNvSpPr>
          <p:nvPr>
            <p:ph type="body" sz="quarter" idx="11" hasCustomPrompt="1"/>
          </p:nvPr>
        </p:nvSpPr>
        <p:spPr>
          <a:xfrm rot="16200000">
            <a:off x="8650096" y="933611"/>
            <a:ext cx="2177126" cy="309904"/>
          </a:xfrm>
          <a:prstGeom prst="rect">
            <a:avLst/>
          </a:prstGeom>
        </p:spPr>
        <p:txBody>
          <a:bodyPr anchor="ctr"/>
          <a:lstStyle>
            <a:lvl1pPr marL="0" indent="0" algn="ctr">
              <a:lnSpc>
                <a:spcPct val="100000"/>
              </a:lnSpc>
              <a:spcBef>
                <a:spcPts val="0"/>
              </a:spcBef>
              <a:buNone/>
              <a:defRPr sz="1300" b="1" baseline="0">
                <a:ln w="12700">
                  <a:noFill/>
                </a:ln>
                <a:solidFill>
                  <a:schemeClr val="tx1"/>
                </a:solidFill>
                <a:latin typeface="United Curriculum" pitchFamily="2" charset="0"/>
              </a:defRPr>
            </a:lvl1pPr>
            <a:lvl5pPr>
              <a:defRPr/>
            </a:lvl5pPr>
          </a:lstStyle>
          <a:p>
            <a:pPr lvl="0"/>
            <a:r>
              <a:rPr lang="en-US"/>
              <a:t>Year [X]: Autumn</a:t>
            </a:r>
            <a:endParaRPr lang="en-GB"/>
          </a:p>
        </p:txBody>
      </p:sp>
      <p:grpSp>
        <p:nvGrpSpPr>
          <p:cNvPr id="24" name="Group 23">
            <a:extLst>
              <a:ext uri="{FF2B5EF4-FFF2-40B4-BE49-F238E27FC236}">
                <a16:creationId xmlns:a16="http://schemas.microsoft.com/office/drawing/2014/main" id="{5C559768-E6A6-463E-92FF-7267CDB95A57}"/>
              </a:ext>
            </a:extLst>
          </p:cNvPr>
          <p:cNvGrpSpPr/>
          <p:nvPr userDrawn="1"/>
        </p:nvGrpSpPr>
        <p:grpSpPr>
          <a:xfrm>
            <a:off x="8354347" y="-8877"/>
            <a:ext cx="1065321" cy="748952"/>
            <a:chOff x="7607201" y="-8675"/>
            <a:chExt cx="1065321" cy="748952"/>
          </a:xfrm>
        </p:grpSpPr>
        <p:grpSp>
          <p:nvGrpSpPr>
            <p:cNvPr id="26" name="Group 25">
              <a:extLst>
                <a:ext uri="{FF2B5EF4-FFF2-40B4-BE49-F238E27FC236}">
                  <a16:creationId xmlns:a16="http://schemas.microsoft.com/office/drawing/2014/main" id="{1834BFE4-2764-4BE1-897F-F8AF14BAAA17}"/>
                </a:ext>
              </a:extLst>
            </p:cNvPr>
            <p:cNvGrpSpPr/>
            <p:nvPr userDrawn="1"/>
          </p:nvGrpSpPr>
          <p:grpSpPr>
            <a:xfrm>
              <a:off x="7607201" y="-8675"/>
              <a:ext cx="1065321" cy="748952"/>
              <a:chOff x="8354346" y="-8675"/>
              <a:chExt cx="1065321" cy="748952"/>
            </a:xfrm>
          </p:grpSpPr>
          <p:sp>
            <p:nvSpPr>
              <p:cNvPr id="28" name="Freeform: Shape 27">
                <a:extLst>
                  <a:ext uri="{FF2B5EF4-FFF2-40B4-BE49-F238E27FC236}">
                    <a16:creationId xmlns:a16="http://schemas.microsoft.com/office/drawing/2014/main" id="{CC59DE60-758B-49A8-83EA-186D374EBEFD}"/>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1463"/>
              </a:p>
            </p:txBody>
          </p:sp>
          <p:sp>
            <p:nvSpPr>
              <p:cNvPr id="29" name="Oval 28">
                <a:extLst>
                  <a:ext uri="{FF2B5EF4-FFF2-40B4-BE49-F238E27FC236}">
                    <a16:creationId xmlns:a16="http://schemas.microsoft.com/office/drawing/2014/main" id="{DEF08932-D36E-4EE1-BADB-56B8C83DA77E}"/>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1463"/>
              </a:p>
            </p:txBody>
          </p:sp>
          <p:sp>
            <p:nvSpPr>
              <p:cNvPr id="32" name="Oval 31">
                <a:extLst>
                  <a:ext uri="{FF2B5EF4-FFF2-40B4-BE49-F238E27FC236}">
                    <a16:creationId xmlns:a16="http://schemas.microsoft.com/office/drawing/2014/main" id="{BA9986D7-F112-4542-A58C-5224620209B7}"/>
                  </a:ext>
                </a:extLst>
              </p:cNvPr>
              <p:cNvSpPr/>
              <p:nvPr userDrawn="1"/>
            </p:nvSpPr>
            <p:spPr>
              <a:xfrm>
                <a:off x="8620637" y="103820"/>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371475" rtl="0" eaLnBrk="1" fontAlgn="auto" latinLnBrk="0" hangingPunct="1">
                  <a:lnSpc>
                    <a:spcPct val="100000"/>
                  </a:lnSpc>
                  <a:spcBef>
                    <a:spcPts val="0"/>
                  </a:spcBef>
                  <a:spcAft>
                    <a:spcPts val="0"/>
                  </a:spcAft>
                  <a:buClrTx/>
                  <a:buSzTx/>
                  <a:buFontTx/>
                  <a:buNone/>
                  <a:tabLst/>
                  <a:defRPr/>
                </a:pPr>
                <a:endParaRPr kumimoji="0" lang="en-GB" sz="1463"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27" name="Picture 26" descr="Icon&#10;&#10;Description automatically generated">
              <a:extLst>
                <a:ext uri="{FF2B5EF4-FFF2-40B4-BE49-F238E27FC236}">
                  <a16:creationId xmlns:a16="http://schemas.microsoft.com/office/drawing/2014/main" id="{E128F88D-FDE5-4754-82F4-6141101C533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760" y="168762"/>
              <a:ext cx="363996" cy="438366"/>
            </a:xfrm>
            <a:prstGeom prst="rect">
              <a:avLst/>
            </a:prstGeom>
          </p:spPr>
        </p:pic>
      </p:grpSp>
    </p:spTree>
    <p:extLst>
      <p:ext uri="{BB962C8B-B14F-4D97-AF65-F5344CB8AC3E}">
        <p14:creationId xmlns:p14="http://schemas.microsoft.com/office/powerpoint/2010/main" val="30950347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Layout 3: Spring">
    <p:spTree>
      <p:nvGrpSpPr>
        <p:cNvPr id="1" name=""/>
        <p:cNvGrpSpPr/>
        <p:nvPr/>
      </p:nvGrpSpPr>
      <p:grpSpPr>
        <a:xfrm>
          <a:off x="0" y="0"/>
          <a:ext cx="0" cy="0"/>
          <a:chOff x="0" y="0"/>
          <a:chExt cx="0" cy="0"/>
        </a:xfrm>
      </p:grpSpPr>
      <p:sp>
        <p:nvSpPr>
          <p:cNvPr id="16" name="Freeform: Shape 15">
            <a:extLst>
              <a:ext uri="{FF2B5EF4-FFF2-40B4-BE49-F238E27FC236}">
                <a16:creationId xmlns:a16="http://schemas.microsoft.com/office/drawing/2014/main" id="{364F7F9D-7FFB-431D-AF2F-AAC6CC568196}"/>
              </a:ext>
            </a:extLst>
          </p:cNvPr>
          <p:cNvSpPr/>
          <p:nvPr userDrawn="1"/>
        </p:nvSpPr>
        <p:spPr>
          <a:xfrm>
            <a:off x="-15314"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625" b="1">
              <a:solidFill>
                <a:srgbClr val="FFFFFF"/>
              </a:solidFill>
              <a:latin typeface="Roboto" panose="02000000000000000000" pitchFamily="2" charset="0"/>
              <a:ea typeface="Roboto" panose="02000000000000000000" pitchFamily="2" charset="0"/>
            </a:endParaRPr>
          </a:p>
        </p:txBody>
      </p:sp>
      <p:sp>
        <p:nvSpPr>
          <p:cNvPr id="29" name="Rectangle 28">
            <a:extLst>
              <a:ext uri="{FF2B5EF4-FFF2-40B4-BE49-F238E27FC236}">
                <a16:creationId xmlns:a16="http://schemas.microsoft.com/office/drawing/2014/main" id="{D4262747-9B13-463B-BAA6-FE10F988C00A}"/>
              </a:ext>
            </a:extLst>
          </p:cNvPr>
          <p:cNvSpPr/>
          <p:nvPr userDrawn="1"/>
        </p:nvSpPr>
        <p:spPr>
          <a:xfrm rot="5400000">
            <a:off x="6522311" y="3168894"/>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63">
              <a:latin typeface="Roboto" panose="02000000000000000000" pitchFamily="2" charset="0"/>
              <a:ea typeface="Roboto" panose="02000000000000000000" pitchFamily="2" charset="0"/>
            </a:endParaRPr>
          </a:p>
        </p:txBody>
      </p:sp>
      <p:sp>
        <p:nvSpPr>
          <p:cNvPr id="30" name="Rectangle 29">
            <a:extLst>
              <a:ext uri="{FF2B5EF4-FFF2-40B4-BE49-F238E27FC236}">
                <a16:creationId xmlns:a16="http://schemas.microsoft.com/office/drawing/2014/main" id="{567A564C-ACBE-4C14-8D11-6287E4B9EE93}"/>
              </a:ext>
            </a:extLst>
          </p:cNvPr>
          <p:cNvSpPr/>
          <p:nvPr userDrawn="1"/>
        </p:nvSpPr>
        <p:spPr>
          <a:xfrm rot="5400000">
            <a:off x="6522018" y="3172108"/>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63">
              <a:latin typeface="Roboto" panose="02000000000000000000" pitchFamily="2" charset="0"/>
              <a:ea typeface="Roboto" panose="02000000000000000000" pitchFamily="2" charset="0"/>
            </a:endParaRPr>
          </a:p>
        </p:txBody>
      </p:sp>
      <p:sp>
        <p:nvSpPr>
          <p:cNvPr id="32" name="Rectangle 31">
            <a:extLst>
              <a:ext uri="{FF2B5EF4-FFF2-40B4-BE49-F238E27FC236}">
                <a16:creationId xmlns:a16="http://schemas.microsoft.com/office/drawing/2014/main" id="{16891E85-5FB5-4F09-A97C-DE406486C7C9}"/>
              </a:ext>
            </a:extLst>
          </p:cNvPr>
          <p:cNvSpPr/>
          <p:nvPr userDrawn="1"/>
        </p:nvSpPr>
        <p:spPr>
          <a:xfrm rot="5400000">
            <a:off x="8649500" y="3094870"/>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63" spc="41" baseline="0">
              <a:latin typeface="Roboto" panose="02000000000000000000" pitchFamily="2" charset="0"/>
              <a:ea typeface="Roboto" panose="02000000000000000000" pitchFamily="2" charset="0"/>
            </a:endParaRPr>
          </a:p>
        </p:txBody>
      </p:sp>
      <p:sp>
        <p:nvSpPr>
          <p:cNvPr id="15" name="Text Placeholder 2">
            <a:extLst>
              <a:ext uri="{FF2B5EF4-FFF2-40B4-BE49-F238E27FC236}">
                <a16:creationId xmlns:a16="http://schemas.microsoft.com/office/drawing/2014/main" id="{33C5E11F-61BD-46F6-8978-39D5E7EC7E01}"/>
              </a:ext>
            </a:extLst>
          </p:cNvPr>
          <p:cNvSpPr>
            <a:spLocks noGrp="1"/>
          </p:cNvSpPr>
          <p:nvPr>
            <p:ph type="body" sz="quarter" idx="10" hasCustomPrompt="1"/>
          </p:nvPr>
        </p:nvSpPr>
        <p:spPr>
          <a:xfrm>
            <a:off x="203202" y="234235"/>
            <a:ext cx="7701237" cy="458089"/>
          </a:xfrm>
          <a:prstGeom prst="rect">
            <a:avLst/>
          </a:prstGeom>
        </p:spPr>
        <p:txBody>
          <a:bodyPr anchor="ctr"/>
          <a:lstStyle>
            <a:lvl1pPr marL="0" indent="0">
              <a:lnSpc>
                <a:spcPct val="100000"/>
              </a:lnSpc>
              <a:spcBef>
                <a:spcPts val="0"/>
              </a:spcBef>
              <a:buNone/>
              <a:defRPr sz="2438"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31" name="Subtitle 8">
            <a:extLst>
              <a:ext uri="{FF2B5EF4-FFF2-40B4-BE49-F238E27FC236}">
                <a16:creationId xmlns:a16="http://schemas.microsoft.com/office/drawing/2014/main" id="{FA685C4A-AA2D-41CA-973C-0DFA910EEECC}"/>
              </a:ext>
            </a:extLst>
          </p:cNvPr>
          <p:cNvSpPr txBox="1">
            <a:spLocks/>
          </p:cNvSpPr>
          <p:nvPr userDrawn="1"/>
        </p:nvSpPr>
        <p:spPr>
          <a:xfrm>
            <a:off x="9447919" y="6595206"/>
            <a:ext cx="581483" cy="258317"/>
          </a:xfrm>
          <a:prstGeom prst="rect">
            <a:avLst/>
          </a:prstGeom>
        </p:spPr>
        <p:txBody>
          <a:bodyPr vert="horz" lIns="74295" tIns="37148" rIns="74295" bIns="37148" rtlCol="0">
            <a:noAutofit/>
          </a:bodyPr>
          <a:lstStyle/>
          <a:p>
            <a:pPr algn="ctr">
              <a:lnSpc>
                <a:spcPct val="120000"/>
              </a:lnSpc>
              <a:spcAft>
                <a:spcPts val="975"/>
              </a:spcAft>
              <a:defRPr/>
            </a:pPr>
            <a:fld id="{4ED6C2F0-FBD1-426F-9B4C-B8329A4C5625}" type="slidenum">
              <a:rPr lang="en-US" sz="731"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975"/>
                </a:spcAft>
                <a:defRPr/>
              </a:pPr>
              <a:t>‹#›</a:t>
            </a:fld>
            <a:r>
              <a:rPr lang="en-US" sz="731"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853">
              <a:solidFill>
                <a:schemeClr val="bg2"/>
              </a:solidFill>
              <a:latin typeface="United Curriculum" pitchFamily="2" charset="0"/>
              <a:ea typeface="Roboto" panose="02000000000000000000" pitchFamily="2" charset="0"/>
              <a:cs typeface="Times New Roman" panose="02020603050405020304" pitchFamily="18" charset="0"/>
            </a:endParaRPr>
          </a:p>
        </p:txBody>
      </p:sp>
      <p:sp>
        <p:nvSpPr>
          <p:cNvPr id="24" name="Text Placeholder 2">
            <a:extLst>
              <a:ext uri="{FF2B5EF4-FFF2-40B4-BE49-F238E27FC236}">
                <a16:creationId xmlns:a16="http://schemas.microsoft.com/office/drawing/2014/main" id="{36C1879E-F86C-4C92-87CE-7307A6DB0556}"/>
              </a:ext>
            </a:extLst>
          </p:cNvPr>
          <p:cNvSpPr>
            <a:spLocks noGrp="1"/>
          </p:cNvSpPr>
          <p:nvPr>
            <p:ph type="body" sz="quarter" idx="11" hasCustomPrompt="1"/>
          </p:nvPr>
        </p:nvSpPr>
        <p:spPr>
          <a:xfrm rot="16200000">
            <a:off x="8650096" y="3126649"/>
            <a:ext cx="2177126" cy="309904"/>
          </a:xfrm>
          <a:prstGeom prst="rect">
            <a:avLst/>
          </a:prstGeom>
        </p:spPr>
        <p:txBody>
          <a:bodyPr anchor="ctr"/>
          <a:lstStyle>
            <a:lvl1pPr marL="0" indent="0" algn="ctr">
              <a:lnSpc>
                <a:spcPct val="100000"/>
              </a:lnSpc>
              <a:spcBef>
                <a:spcPts val="0"/>
              </a:spcBef>
              <a:buNone/>
              <a:defRPr sz="1300" b="1" baseline="0">
                <a:ln w="12700">
                  <a:noFill/>
                </a:ln>
                <a:solidFill>
                  <a:schemeClr val="tx1"/>
                </a:solidFill>
                <a:latin typeface="United Curriculum" pitchFamily="2" charset="0"/>
              </a:defRPr>
            </a:lvl1pPr>
            <a:lvl5pPr>
              <a:defRPr/>
            </a:lvl5pPr>
          </a:lstStyle>
          <a:p>
            <a:pPr lvl="0"/>
            <a:r>
              <a:rPr lang="en-US"/>
              <a:t>Year [X]: Spring</a:t>
            </a:r>
            <a:endParaRPr lang="en-GB"/>
          </a:p>
        </p:txBody>
      </p:sp>
      <p:grpSp>
        <p:nvGrpSpPr>
          <p:cNvPr id="18" name="Group 17">
            <a:extLst>
              <a:ext uri="{FF2B5EF4-FFF2-40B4-BE49-F238E27FC236}">
                <a16:creationId xmlns:a16="http://schemas.microsoft.com/office/drawing/2014/main" id="{5DBD8379-2E09-451F-A82D-FE65DB265043}"/>
              </a:ext>
            </a:extLst>
          </p:cNvPr>
          <p:cNvGrpSpPr/>
          <p:nvPr userDrawn="1"/>
        </p:nvGrpSpPr>
        <p:grpSpPr>
          <a:xfrm>
            <a:off x="8354347" y="-8877"/>
            <a:ext cx="1065321" cy="748952"/>
            <a:chOff x="7607201" y="-8675"/>
            <a:chExt cx="1065321" cy="748952"/>
          </a:xfrm>
        </p:grpSpPr>
        <p:grpSp>
          <p:nvGrpSpPr>
            <p:cNvPr id="25" name="Group 24">
              <a:extLst>
                <a:ext uri="{FF2B5EF4-FFF2-40B4-BE49-F238E27FC236}">
                  <a16:creationId xmlns:a16="http://schemas.microsoft.com/office/drawing/2014/main" id="{8A1B8BC5-AD90-48DD-BC77-D8C409232493}"/>
                </a:ext>
              </a:extLst>
            </p:cNvPr>
            <p:cNvGrpSpPr/>
            <p:nvPr userDrawn="1"/>
          </p:nvGrpSpPr>
          <p:grpSpPr>
            <a:xfrm>
              <a:off x="7607201" y="-8675"/>
              <a:ext cx="1065321" cy="748952"/>
              <a:chOff x="8354346" y="-8675"/>
              <a:chExt cx="1065321" cy="748952"/>
            </a:xfrm>
          </p:grpSpPr>
          <p:sp>
            <p:nvSpPr>
              <p:cNvPr id="27" name="Freeform: Shape 26">
                <a:extLst>
                  <a:ext uri="{FF2B5EF4-FFF2-40B4-BE49-F238E27FC236}">
                    <a16:creationId xmlns:a16="http://schemas.microsoft.com/office/drawing/2014/main" id="{C0D67A2F-F6B8-43A6-A68A-0DA5A09560C4}"/>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1463"/>
              </a:p>
            </p:txBody>
          </p:sp>
          <p:sp>
            <p:nvSpPr>
              <p:cNvPr id="28" name="Oval 27">
                <a:extLst>
                  <a:ext uri="{FF2B5EF4-FFF2-40B4-BE49-F238E27FC236}">
                    <a16:creationId xmlns:a16="http://schemas.microsoft.com/office/drawing/2014/main" id="{B32A6385-AA93-4DD2-9373-1AF2BE502F60}"/>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1463"/>
              </a:p>
            </p:txBody>
          </p:sp>
          <p:sp>
            <p:nvSpPr>
              <p:cNvPr id="33" name="Oval 32">
                <a:extLst>
                  <a:ext uri="{FF2B5EF4-FFF2-40B4-BE49-F238E27FC236}">
                    <a16:creationId xmlns:a16="http://schemas.microsoft.com/office/drawing/2014/main" id="{6732B8CB-5CF6-4FED-9986-D3C052A8A2F8}"/>
                  </a:ext>
                </a:extLst>
              </p:cNvPr>
              <p:cNvSpPr/>
              <p:nvPr userDrawn="1"/>
            </p:nvSpPr>
            <p:spPr>
              <a:xfrm>
                <a:off x="8620637" y="103820"/>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371475" rtl="0" eaLnBrk="1" fontAlgn="auto" latinLnBrk="0" hangingPunct="1">
                  <a:lnSpc>
                    <a:spcPct val="100000"/>
                  </a:lnSpc>
                  <a:spcBef>
                    <a:spcPts val="0"/>
                  </a:spcBef>
                  <a:spcAft>
                    <a:spcPts val="0"/>
                  </a:spcAft>
                  <a:buClrTx/>
                  <a:buSzTx/>
                  <a:buFontTx/>
                  <a:buNone/>
                  <a:tabLst/>
                  <a:defRPr/>
                </a:pPr>
                <a:endParaRPr kumimoji="0" lang="en-GB" sz="1463"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26" name="Picture 25" descr="Icon&#10;&#10;Description automatically generated">
              <a:extLst>
                <a:ext uri="{FF2B5EF4-FFF2-40B4-BE49-F238E27FC236}">
                  <a16:creationId xmlns:a16="http://schemas.microsoft.com/office/drawing/2014/main" id="{63FFE521-9F1D-4F90-A0BE-22A40EC0E4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760" y="168762"/>
              <a:ext cx="363996" cy="438366"/>
            </a:xfrm>
            <a:prstGeom prst="rect">
              <a:avLst/>
            </a:prstGeom>
          </p:spPr>
        </p:pic>
      </p:grpSp>
    </p:spTree>
    <p:extLst>
      <p:ext uri="{BB962C8B-B14F-4D97-AF65-F5344CB8AC3E}">
        <p14:creationId xmlns:p14="http://schemas.microsoft.com/office/powerpoint/2010/main" val="29850851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Layout 3: Summer">
    <p:spTree>
      <p:nvGrpSpPr>
        <p:cNvPr id="1" name=""/>
        <p:cNvGrpSpPr/>
        <p:nvPr/>
      </p:nvGrpSpPr>
      <p:grpSpPr>
        <a:xfrm>
          <a:off x="0" y="0"/>
          <a:ext cx="0" cy="0"/>
          <a:chOff x="0" y="0"/>
          <a:chExt cx="0" cy="0"/>
        </a:xfrm>
      </p:grpSpPr>
      <p:sp>
        <p:nvSpPr>
          <p:cNvPr id="15" name="Freeform: Shape 14">
            <a:extLst>
              <a:ext uri="{FF2B5EF4-FFF2-40B4-BE49-F238E27FC236}">
                <a16:creationId xmlns:a16="http://schemas.microsoft.com/office/drawing/2014/main" id="{195265FA-A7F8-4502-9C7F-AFAADBF2BAF7}"/>
              </a:ext>
            </a:extLst>
          </p:cNvPr>
          <p:cNvSpPr/>
          <p:nvPr userDrawn="1"/>
        </p:nvSpPr>
        <p:spPr>
          <a:xfrm>
            <a:off x="-15314"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625" b="1">
              <a:solidFill>
                <a:srgbClr val="FFFFFF"/>
              </a:solidFill>
              <a:latin typeface="Roboto" panose="02000000000000000000" pitchFamily="2" charset="0"/>
              <a:ea typeface="Roboto" panose="02000000000000000000" pitchFamily="2" charset="0"/>
            </a:endParaRPr>
          </a:p>
        </p:txBody>
      </p:sp>
      <p:sp>
        <p:nvSpPr>
          <p:cNvPr id="35" name="Rectangle 34">
            <a:extLst>
              <a:ext uri="{FF2B5EF4-FFF2-40B4-BE49-F238E27FC236}">
                <a16:creationId xmlns:a16="http://schemas.microsoft.com/office/drawing/2014/main" id="{7CC29789-1A03-496E-B582-58E8B87FB828}"/>
              </a:ext>
            </a:extLst>
          </p:cNvPr>
          <p:cNvSpPr/>
          <p:nvPr userDrawn="1"/>
        </p:nvSpPr>
        <p:spPr>
          <a:xfrm rot="5400000">
            <a:off x="6522311" y="3168894"/>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63">
              <a:latin typeface="Roboto" panose="02000000000000000000" pitchFamily="2" charset="0"/>
              <a:ea typeface="Roboto" panose="02000000000000000000" pitchFamily="2" charset="0"/>
            </a:endParaRPr>
          </a:p>
        </p:txBody>
      </p:sp>
      <p:sp>
        <p:nvSpPr>
          <p:cNvPr id="36" name="Rectangle 35">
            <a:extLst>
              <a:ext uri="{FF2B5EF4-FFF2-40B4-BE49-F238E27FC236}">
                <a16:creationId xmlns:a16="http://schemas.microsoft.com/office/drawing/2014/main" id="{13FC3646-2EE4-4FAF-90D2-A3928242C367}"/>
              </a:ext>
            </a:extLst>
          </p:cNvPr>
          <p:cNvSpPr/>
          <p:nvPr userDrawn="1"/>
        </p:nvSpPr>
        <p:spPr>
          <a:xfrm rot="5400000">
            <a:off x="6522018" y="3172108"/>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63">
              <a:latin typeface="Roboto" panose="02000000000000000000" pitchFamily="2" charset="0"/>
              <a:ea typeface="Roboto" panose="02000000000000000000" pitchFamily="2" charset="0"/>
            </a:endParaRPr>
          </a:p>
        </p:txBody>
      </p:sp>
      <p:sp>
        <p:nvSpPr>
          <p:cNvPr id="37" name="Rectangle 36">
            <a:extLst>
              <a:ext uri="{FF2B5EF4-FFF2-40B4-BE49-F238E27FC236}">
                <a16:creationId xmlns:a16="http://schemas.microsoft.com/office/drawing/2014/main" id="{8863FDE2-0AD5-46B2-BD0E-E131EEA68CB9}"/>
              </a:ext>
            </a:extLst>
          </p:cNvPr>
          <p:cNvSpPr/>
          <p:nvPr userDrawn="1"/>
        </p:nvSpPr>
        <p:spPr>
          <a:xfrm rot="5400000">
            <a:off x="8649498" y="5296673"/>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63" spc="41" baseline="0">
              <a:latin typeface="Roboto" panose="02000000000000000000" pitchFamily="2" charset="0"/>
              <a:ea typeface="Roboto" panose="02000000000000000000" pitchFamily="2" charset="0"/>
            </a:endParaRPr>
          </a:p>
        </p:txBody>
      </p:sp>
      <p:sp>
        <p:nvSpPr>
          <p:cNvPr id="16" name="Text Placeholder 2">
            <a:extLst>
              <a:ext uri="{FF2B5EF4-FFF2-40B4-BE49-F238E27FC236}">
                <a16:creationId xmlns:a16="http://schemas.microsoft.com/office/drawing/2014/main" id="{F5FB7B79-1ACF-481C-A9B9-8A0EE7C52C4E}"/>
              </a:ext>
            </a:extLst>
          </p:cNvPr>
          <p:cNvSpPr>
            <a:spLocks noGrp="1"/>
          </p:cNvSpPr>
          <p:nvPr>
            <p:ph type="body" sz="quarter" idx="10" hasCustomPrompt="1"/>
          </p:nvPr>
        </p:nvSpPr>
        <p:spPr>
          <a:xfrm>
            <a:off x="203202" y="234235"/>
            <a:ext cx="7701237" cy="458089"/>
          </a:xfrm>
          <a:prstGeom prst="rect">
            <a:avLst/>
          </a:prstGeom>
        </p:spPr>
        <p:txBody>
          <a:bodyPr anchor="ctr"/>
          <a:lstStyle>
            <a:lvl1pPr marL="0" indent="0">
              <a:lnSpc>
                <a:spcPct val="100000"/>
              </a:lnSpc>
              <a:spcBef>
                <a:spcPts val="0"/>
              </a:spcBef>
              <a:buNone/>
              <a:defRPr sz="2438"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9" name="Subtitle 8">
            <a:extLst>
              <a:ext uri="{FF2B5EF4-FFF2-40B4-BE49-F238E27FC236}">
                <a16:creationId xmlns:a16="http://schemas.microsoft.com/office/drawing/2014/main" id="{41372C21-26B3-44BF-B17D-BDB4CB837A9E}"/>
              </a:ext>
            </a:extLst>
          </p:cNvPr>
          <p:cNvSpPr txBox="1">
            <a:spLocks/>
          </p:cNvSpPr>
          <p:nvPr userDrawn="1"/>
        </p:nvSpPr>
        <p:spPr>
          <a:xfrm>
            <a:off x="9447919" y="6595206"/>
            <a:ext cx="581483" cy="258317"/>
          </a:xfrm>
          <a:prstGeom prst="rect">
            <a:avLst/>
          </a:prstGeom>
        </p:spPr>
        <p:txBody>
          <a:bodyPr vert="horz" lIns="74295" tIns="37148" rIns="74295" bIns="37148" rtlCol="0">
            <a:noAutofit/>
          </a:bodyPr>
          <a:lstStyle/>
          <a:p>
            <a:pPr algn="ctr">
              <a:lnSpc>
                <a:spcPct val="120000"/>
              </a:lnSpc>
              <a:spcAft>
                <a:spcPts val="975"/>
              </a:spcAft>
              <a:defRPr/>
            </a:pPr>
            <a:fld id="{4ED6C2F0-FBD1-426F-9B4C-B8329A4C5625}" type="slidenum">
              <a:rPr lang="en-US" sz="731"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975"/>
                </a:spcAft>
                <a:defRPr/>
              </a:pPr>
              <a:t>‹#›</a:t>
            </a:fld>
            <a:r>
              <a:rPr lang="en-US" sz="731"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853">
              <a:solidFill>
                <a:schemeClr val="bg2"/>
              </a:solidFill>
              <a:latin typeface="United Curriculum" pitchFamily="2" charset="0"/>
              <a:ea typeface="Roboto" panose="02000000000000000000" pitchFamily="2" charset="0"/>
              <a:cs typeface="Times New Roman" panose="02020603050405020304" pitchFamily="18" charset="0"/>
            </a:endParaRPr>
          </a:p>
        </p:txBody>
      </p:sp>
      <p:sp>
        <p:nvSpPr>
          <p:cNvPr id="19" name="Text Placeholder 2">
            <a:extLst>
              <a:ext uri="{FF2B5EF4-FFF2-40B4-BE49-F238E27FC236}">
                <a16:creationId xmlns:a16="http://schemas.microsoft.com/office/drawing/2014/main" id="{4B4753BF-C045-49F5-9660-114F9C1A6E27}"/>
              </a:ext>
            </a:extLst>
          </p:cNvPr>
          <p:cNvSpPr>
            <a:spLocks noGrp="1"/>
          </p:cNvSpPr>
          <p:nvPr>
            <p:ph type="body" sz="quarter" idx="11" hasCustomPrompt="1"/>
          </p:nvPr>
        </p:nvSpPr>
        <p:spPr>
          <a:xfrm rot="16200000">
            <a:off x="8650096" y="5316926"/>
            <a:ext cx="2177126" cy="309904"/>
          </a:xfrm>
          <a:prstGeom prst="rect">
            <a:avLst/>
          </a:prstGeom>
        </p:spPr>
        <p:txBody>
          <a:bodyPr anchor="ctr"/>
          <a:lstStyle>
            <a:lvl1pPr marL="0" indent="0" algn="ctr">
              <a:lnSpc>
                <a:spcPct val="100000"/>
              </a:lnSpc>
              <a:spcBef>
                <a:spcPts val="0"/>
              </a:spcBef>
              <a:buNone/>
              <a:defRPr sz="1300" b="1" baseline="0">
                <a:ln w="12700">
                  <a:noFill/>
                </a:ln>
                <a:solidFill>
                  <a:schemeClr val="tx1"/>
                </a:solidFill>
                <a:latin typeface="United Curriculum" pitchFamily="2" charset="0"/>
              </a:defRPr>
            </a:lvl1pPr>
            <a:lvl5pPr>
              <a:defRPr/>
            </a:lvl5pPr>
          </a:lstStyle>
          <a:p>
            <a:pPr lvl="0"/>
            <a:r>
              <a:rPr lang="en-US"/>
              <a:t>Year [X]: Summer</a:t>
            </a:r>
            <a:endParaRPr lang="en-GB"/>
          </a:p>
        </p:txBody>
      </p:sp>
      <p:grpSp>
        <p:nvGrpSpPr>
          <p:cNvPr id="17" name="Group 16">
            <a:extLst>
              <a:ext uri="{FF2B5EF4-FFF2-40B4-BE49-F238E27FC236}">
                <a16:creationId xmlns:a16="http://schemas.microsoft.com/office/drawing/2014/main" id="{93AD7552-CC83-4E3D-970D-6A2246A40FDF}"/>
              </a:ext>
            </a:extLst>
          </p:cNvPr>
          <p:cNvGrpSpPr/>
          <p:nvPr userDrawn="1"/>
        </p:nvGrpSpPr>
        <p:grpSpPr>
          <a:xfrm>
            <a:off x="8354347" y="-8877"/>
            <a:ext cx="1065321" cy="748952"/>
            <a:chOff x="7607201" y="-8675"/>
            <a:chExt cx="1065321" cy="748952"/>
          </a:xfrm>
        </p:grpSpPr>
        <p:grpSp>
          <p:nvGrpSpPr>
            <p:cNvPr id="20" name="Group 19">
              <a:extLst>
                <a:ext uri="{FF2B5EF4-FFF2-40B4-BE49-F238E27FC236}">
                  <a16:creationId xmlns:a16="http://schemas.microsoft.com/office/drawing/2014/main" id="{D043479A-9BEA-4DE1-A228-CAF87616DD0A}"/>
                </a:ext>
              </a:extLst>
            </p:cNvPr>
            <p:cNvGrpSpPr/>
            <p:nvPr userDrawn="1"/>
          </p:nvGrpSpPr>
          <p:grpSpPr>
            <a:xfrm>
              <a:off x="7607201" y="-8675"/>
              <a:ext cx="1065321" cy="748952"/>
              <a:chOff x="8354346" y="-8675"/>
              <a:chExt cx="1065321" cy="748952"/>
            </a:xfrm>
          </p:grpSpPr>
          <p:sp>
            <p:nvSpPr>
              <p:cNvPr id="22" name="Freeform: Shape 21">
                <a:extLst>
                  <a:ext uri="{FF2B5EF4-FFF2-40B4-BE49-F238E27FC236}">
                    <a16:creationId xmlns:a16="http://schemas.microsoft.com/office/drawing/2014/main" id="{6476FD17-20EB-449A-9366-B6A9B46BC637}"/>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1463"/>
              </a:p>
            </p:txBody>
          </p:sp>
          <p:sp>
            <p:nvSpPr>
              <p:cNvPr id="23" name="Oval 22">
                <a:extLst>
                  <a:ext uri="{FF2B5EF4-FFF2-40B4-BE49-F238E27FC236}">
                    <a16:creationId xmlns:a16="http://schemas.microsoft.com/office/drawing/2014/main" id="{4652A866-A903-4D46-87DB-8F2F2809AC94}"/>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1463"/>
              </a:p>
            </p:txBody>
          </p:sp>
          <p:sp>
            <p:nvSpPr>
              <p:cNvPr id="30" name="Oval 29">
                <a:extLst>
                  <a:ext uri="{FF2B5EF4-FFF2-40B4-BE49-F238E27FC236}">
                    <a16:creationId xmlns:a16="http://schemas.microsoft.com/office/drawing/2014/main" id="{352FCA6B-E539-4D64-8A69-1B54EA534415}"/>
                  </a:ext>
                </a:extLst>
              </p:cNvPr>
              <p:cNvSpPr/>
              <p:nvPr userDrawn="1"/>
            </p:nvSpPr>
            <p:spPr>
              <a:xfrm>
                <a:off x="8620637" y="103820"/>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371475" rtl="0" eaLnBrk="1" fontAlgn="auto" latinLnBrk="0" hangingPunct="1">
                  <a:lnSpc>
                    <a:spcPct val="100000"/>
                  </a:lnSpc>
                  <a:spcBef>
                    <a:spcPts val="0"/>
                  </a:spcBef>
                  <a:spcAft>
                    <a:spcPts val="0"/>
                  </a:spcAft>
                  <a:buClrTx/>
                  <a:buSzTx/>
                  <a:buFontTx/>
                  <a:buNone/>
                  <a:tabLst/>
                  <a:defRPr/>
                </a:pPr>
                <a:endParaRPr kumimoji="0" lang="en-GB" sz="1463"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21" name="Picture 20" descr="Icon&#10;&#10;Description automatically generated">
              <a:extLst>
                <a:ext uri="{FF2B5EF4-FFF2-40B4-BE49-F238E27FC236}">
                  <a16:creationId xmlns:a16="http://schemas.microsoft.com/office/drawing/2014/main" id="{F046EDD7-405B-4297-A877-EF9E24ABB30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760" y="168762"/>
              <a:ext cx="363996" cy="438366"/>
            </a:xfrm>
            <a:prstGeom prst="rect">
              <a:avLst/>
            </a:prstGeom>
          </p:spPr>
        </p:pic>
      </p:grpSp>
    </p:spTree>
    <p:extLst>
      <p:ext uri="{BB962C8B-B14F-4D97-AF65-F5344CB8AC3E}">
        <p14:creationId xmlns:p14="http://schemas.microsoft.com/office/powerpoint/2010/main" val="2111525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Layout 1">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85E81916-54E8-459A-987B-78854A030B53}"/>
              </a:ext>
            </a:extLst>
          </p:cNvPr>
          <p:cNvGrpSpPr/>
          <p:nvPr userDrawn="1"/>
        </p:nvGrpSpPr>
        <p:grpSpPr>
          <a:xfrm>
            <a:off x="8354346" y="-8877"/>
            <a:ext cx="1065321" cy="748952"/>
            <a:chOff x="7607201" y="-8675"/>
            <a:chExt cx="1065321" cy="748952"/>
          </a:xfrm>
        </p:grpSpPr>
        <p:grpSp>
          <p:nvGrpSpPr>
            <p:cNvPr id="21" name="Group 20">
              <a:extLst>
                <a:ext uri="{FF2B5EF4-FFF2-40B4-BE49-F238E27FC236}">
                  <a16:creationId xmlns:a16="http://schemas.microsoft.com/office/drawing/2014/main" id="{E0EAA518-848E-4028-A16C-2F5ADD7DCCFB}"/>
                </a:ext>
              </a:extLst>
            </p:cNvPr>
            <p:cNvGrpSpPr/>
            <p:nvPr userDrawn="1"/>
          </p:nvGrpSpPr>
          <p:grpSpPr>
            <a:xfrm>
              <a:off x="7607201" y="-8675"/>
              <a:ext cx="1065321" cy="748952"/>
              <a:chOff x="8354346" y="-8675"/>
              <a:chExt cx="1065321" cy="748952"/>
            </a:xfrm>
          </p:grpSpPr>
          <p:sp>
            <p:nvSpPr>
              <p:cNvPr id="23" name="Freeform: Shape 22">
                <a:extLst>
                  <a:ext uri="{FF2B5EF4-FFF2-40B4-BE49-F238E27FC236}">
                    <a16:creationId xmlns:a16="http://schemas.microsoft.com/office/drawing/2014/main" id="{01F41F55-9008-4189-8E39-8E8E708AB714}"/>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5" name="Oval 24">
                <a:extLst>
                  <a:ext uri="{FF2B5EF4-FFF2-40B4-BE49-F238E27FC236}">
                    <a16:creationId xmlns:a16="http://schemas.microsoft.com/office/drawing/2014/main" id="{905860C6-66B1-4724-838E-E326A1866426}"/>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6" name="Oval 25">
                <a:extLst>
                  <a:ext uri="{FF2B5EF4-FFF2-40B4-BE49-F238E27FC236}">
                    <a16:creationId xmlns:a16="http://schemas.microsoft.com/office/drawing/2014/main" id="{1C60CA21-294B-48D9-8A6C-0B116F4E8EE6}"/>
                  </a:ext>
                </a:extLst>
              </p:cNvPr>
              <p:cNvSpPr/>
              <p:nvPr userDrawn="1"/>
            </p:nvSpPr>
            <p:spPr>
              <a:xfrm>
                <a:off x="8620637" y="103820"/>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22" name="Picture 21" descr="Icon&#10;&#10;Description automatically generated">
              <a:extLst>
                <a:ext uri="{FF2B5EF4-FFF2-40B4-BE49-F238E27FC236}">
                  <a16:creationId xmlns:a16="http://schemas.microsoft.com/office/drawing/2014/main" id="{D38566C9-9CD1-4BF5-83BF-A433DCAFE87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760" y="168762"/>
              <a:ext cx="363996" cy="438366"/>
            </a:xfrm>
            <a:prstGeom prst="rect">
              <a:avLst/>
            </a:prstGeom>
          </p:spPr>
        </p:pic>
      </p:grpSp>
      <p:sp>
        <p:nvSpPr>
          <p:cNvPr id="18" name="Freeform: Shape 17">
            <a:extLst>
              <a:ext uri="{FF2B5EF4-FFF2-40B4-BE49-F238E27FC236}">
                <a16:creationId xmlns:a16="http://schemas.microsoft.com/office/drawing/2014/main" id="{FBFDACAE-FFCA-4540-B02E-7784428003E3}"/>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19" name="Text Placeholder 2">
            <a:extLst>
              <a:ext uri="{FF2B5EF4-FFF2-40B4-BE49-F238E27FC236}">
                <a16:creationId xmlns:a16="http://schemas.microsoft.com/office/drawing/2014/main" id="{4614A73F-E4AA-4E4C-905C-FB87F1B610E4}"/>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7" name="Rectangle 26">
            <a:extLst>
              <a:ext uri="{FF2B5EF4-FFF2-40B4-BE49-F238E27FC236}">
                <a16:creationId xmlns:a16="http://schemas.microsoft.com/office/drawing/2014/main" id="{831734D1-3106-4445-B7AC-84163551E6AB}"/>
              </a:ext>
            </a:extLst>
          </p:cNvPr>
          <p:cNvSpPr/>
          <p:nvPr userDrawn="1"/>
        </p:nvSpPr>
        <p:spPr>
          <a:xfrm rot="5400000">
            <a:off x="6454840" y="3102690"/>
            <a:ext cx="6576440"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24" name="Subtitle 8">
            <a:extLst>
              <a:ext uri="{FF2B5EF4-FFF2-40B4-BE49-F238E27FC236}">
                <a16:creationId xmlns:a16="http://schemas.microsoft.com/office/drawing/2014/main" id="{8A174F1D-FF00-467F-86DC-6D2DDB3AA919}"/>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spTree>
    <p:extLst>
      <p:ext uri="{BB962C8B-B14F-4D97-AF65-F5344CB8AC3E}">
        <p14:creationId xmlns:p14="http://schemas.microsoft.com/office/powerpoint/2010/main" val="2793411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2_Layout 1">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id="{FBFDACAE-FFCA-4540-B02E-7784428003E3}"/>
              </a:ext>
            </a:extLst>
          </p:cNvPr>
          <p:cNvSpPr/>
          <p:nvPr userDrawn="1"/>
        </p:nvSpPr>
        <p:spPr>
          <a:xfrm>
            <a:off x="-15315" y="186280"/>
            <a:ext cx="728883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19" name="Text Placeholder 2">
            <a:extLst>
              <a:ext uri="{FF2B5EF4-FFF2-40B4-BE49-F238E27FC236}">
                <a16:creationId xmlns:a16="http://schemas.microsoft.com/office/drawing/2014/main" id="{4614A73F-E4AA-4E4C-905C-FB87F1B610E4}"/>
              </a:ext>
            </a:extLst>
          </p:cNvPr>
          <p:cNvSpPr>
            <a:spLocks noGrp="1"/>
          </p:cNvSpPr>
          <p:nvPr>
            <p:ph type="body" sz="quarter" idx="10" hasCustomPrompt="1"/>
          </p:nvPr>
        </p:nvSpPr>
        <p:spPr>
          <a:xfrm>
            <a:off x="203202" y="234234"/>
            <a:ext cx="6845992"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charset="0"/>
              </a:defRPr>
            </a:lvl1pPr>
            <a:lvl5pPr>
              <a:defRPr/>
            </a:lvl5pPr>
          </a:lstStyle>
          <a:p>
            <a:pPr lvl="0"/>
            <a:r>
              <a:rPr lang="en-US"/>
              <a:t>Enter Title Here</a:t>
            </a:r>
            <a:endParaRPr lang="en-GB"/>
          </a:p>
        </p:txBody>
      </p:sp>
      <p:sp>
        <p:nvSpPr>
          <p:cNvPr id="27" name="Rectangle 26">
            <a:extLst>
              <a:ext uri="{FF2B5EF4-FFF2-40B4-BE49-F238E27FC236}">
                <a16:creationId xmlns:a16="http://schemas.microsoft.com/office/drawing/2014/main" id="{831734D1-3106-4445-B7AC-84163551E6AB}"/>
              </a:ext>
            </a:extLst>
          </p:cNvPr>
          <p:cNvSpPr/>
          <p:nvPr userDrawn="1"/>
        </p:nvSpPr>
        <p:spPr>
          <a:xfrm rot="5400000">
            <a:off x="6454840" y="3102690"/>
            <a:ext cx="6576440"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24" name="Subtitle 8">
            <a:extLst>
              <a:ext uri="{FF2B5EF4-FFF2-40B4-BE49-F238E27FC236}">
                <a16:creationId xmlns:a16="http://schemas.microsoft.com/office/drawing/2014/main" id="{8A174F1D-FF00-467F-86DC-6D2DDB3AA919}"/>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charset="0"/>
                <a:ea typeface="Roboto" panose="02000000000000000000" pitchFamily="2" charset="0"/>
                <a:cs typeface="Times New Roman" panose="02020603050405020304" pitchFamily="18" charset="0"/>
              </a:rPr>
              <a:t> </a:t>
            </a:r>
            <a:endParaRPr lang="en-GB" sz="1050">
              <a:solidFill>
                <a:schemeClr val="bg2"/>
              </a:solidFill>
              <a:latin typeface="United Curriculum" charset="0"/>
              <a:ea typeface="Roboto" panose="02000000000000000000" pitchFamily="2" charset="0"/>
              <a:cs typeface="Times New Roman" panose="02020603050405020304" pitchFamily="18" charset="0"/>
            </a:endParaRPr>
          </a:p>
        </p:txBody>
      </p:sp>
      <p:grpSp>
        <p:nvGrpSpPr>
          <p:cNvPr id="21" name="Group 20">
            <a:extLst>
              <a:ext uri="{FF2B5EF4-FFF2-40B4-BE49-F238E27FC236}">
                <a16:creationId xmlns:a16="http://schemas.microsoft.com/office/drawing/2014/main" id="{D84006F8-EFE8-408C-815A-1DF9F6A9EEFF}"/>
              </a:ext>
            </a:extLst>
          </p:cNvPr>
          <p:cNvGrpSpPr/>
          <p:nvPr userDrawn="1"/>
        </p:nvGrpSpPr>
        <p:grpSpPr>
          <a:xfrm>
            <a:off x="8354346" y="-8675"/>
            <a:ext cx="1065321" cy="748952"/>
            <a:chOff x="8354346" y="-8675"/>
            <a:chExt cx="1065321" cy="748952"/>
          </a:xfrm>
        </p:grpSpPr>
        <p:sp>
          <p:nvSpPr>
            <p:cNvPr id="23" name="Freeform: Shape 22">
              <a:extLst>
                <a:ext uri="{FF2B5EF4-FFF2-40B4-BE49-F238E27FC236}">
                  <a16:creationId xmlns:a16="http://schemas.microsoft.com/office/drawing/2014/main" id="{612CA4B9-7BEF-405D-BA32-16C37906913A}"/>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a:extLst>
                <a:ext uri="{FF2B5EF4-FFF2-40B4-BE49-F238E27FC236}">
                  <a16:creationId xmlns:a16="http://schemas.microsoft.com/office/drawing/2014/main" id="{F5122A6B-0B9D-4C92-91DC-35803E0BF869}"/>
                </a:ext>
              </a:extLst>
            </p:cNvPr>
            <p:cNvSpPr/>
            <p:nvPr/>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a:extLst>
                <a:ext uri="{FF2B5EF4-FFF2-40B4-BE49-F238E27FC236}">
                  <a16:creationId xmlns:a16="http://schemas.microsoft.com/office/drawing/2014/main" id="{C0A0AE54-273F-4C20-9339-93FE79C657C0}"/>
                </a:ext>
              </a:extLst>
            </p:cNvPr>
            <p:cNvSpPr/>
            <p:nvPr/>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grpSp>
        <p:nvGrpSpPr>
          <p:cNvPr id="2" name="Group 1">
            <a:extLst>
              <a:ext uri="{FF2B5EF4-FFF2-40B4-BE49-F238E27FC236}">
                <a16:creationId xmlns:a16="http://schemas.microsoft.com/office/drawing/2014/main" id="{510E9D76-B87B-9C63-F637-3308FA720F4F}"/>
              </a:ext>
            </a:extLst>
          </p:cNvPr>
          <p:cNvGrpSpPr/>
          <p:nvPr userDrawn="1"/>
        </p:nvGrpSpPr>
        <p:grpSpPr>
          <a:xfrm>
            <a:off x="7518516" y="-8675"/>
            <a:ext cx="1065321" cy="748952"/>
            <a:chOff x="8354346" y="-8675"/>
            <a:chExt cx="1065321" cy="748952"/>
          </a:xfrm>
        </p:grpSpPr>
        <p:sp>
          <p:nvSpPr>
            <p:cNvPr id="3" name="Freeform: Shape 2">
              <a:extLst>
                <a:ext uri="{FF2B5EF4-FFF2-40B4-BE49-F238E27FC236}">
                  <a16:creationId xmlns:a16="http://schemas.microsoft.com/office/drawing/2014/main" id="{203FE7B3-FB30-5355-7BD4-A562FAB47289}"/>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Oval 3">
              <a:extLst>
                <a:ext uri="{FF2B5EF4-FFF2-40B4-BE49-F238E27FC236}">
                  <a16:creationId xmlns:a16="http://schemas.microsoft.com/office/drawing/2014/main" id="{8C98705A-343C-EF7F-53E8-A64B58BFC499}"/>
                </a:ext>
              </a:extLst>
            </p:cNvPr>
            <p:cNvSpPr/>
            <p:nvPr/>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Oval 4">
              <a:extLst>
                <a:ext uri="{FF2B5EF4-FFF2-40B4-BE49-F238E27FC236}">
                  <a16:creationId xmlns:a16="http://schemas.microsoft.com/office/drawing/2014/main" id="{1BD37747-B5D5-207C-2E76-17D3C64F2ED4}"/>
                </a:ext>
              </a:extLst>
            </p:cNvPr>
            <p:cNvSpPr/>
            <p:nvPr/>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6" name="Picture 5" descr="Icon&#10;&#10;Description automatically generated">
            <a:extLst>
              <a:ext uri="{FF2B5EF4-FFF2-40B4-BE49-F238E27FC236}">
                <a16:creationId xmlns:a16="http://schemas.microsoft.com/office/drawing/2014/main" id="{2B3BF4CA-72A6-B60C-17D8-E1C17B8BC2A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09905" y="168560"/>
            <a:ext cx="363996" cy="438366"/>
          </a:xfrm>
          <a:prstGeom prst="rect">
            <a:avLst/>
          </a:prstGeom>
        </p:spPr>
      </p:pic>
    </p:spTree>
    <p:extLst>
      <p:ext uri="{BB962C8B-B14F-4D97-AF65-F5344CB8AC3E}">
        <p14:creationId xmlns:p14="http://schemas.microsoft.com/office/powerpoint/2010/main" val="714833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Layout 2">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152B61A4-802C-4795-B531-6342DDAAC29F}"/>
              </a:ext>
            </a:extLst>
          </p:cNvPr>
          <p:cNvSpPr/>
          <p:nvPr userDrawn="1"/>
        </p:nvSpPr>
        <p:spPr>
          <a:xfrm rot="5400000">
            <a:off x="6454840" y="3102690"/>
            <a:ext cx="6576440"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4" name="Subtitle 8">
            <a:extLst>
              <a:ext uri="{FF2B5EF4-FFF2-40B4-BE49-F238E27FC236}">
                <a16:creationId xmlns:a16="http://schemas.microsoft.com/office/drawing/2014/main" id="{43591439-98C7-4B7A-B4ED-5E7C270C2F7E}"/>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spTree>
    <p:extLst>
      <p:ext uri="{BB962C8B-B14F-4D97-AF65-F5344CB8AC3E}">
        <p14:creationId xmlns:p14="http://schemas.microsoft.com/office/powerpoint/2010/main" val="2039114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Layout 3: Autumn">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4957C279-D0FE-4860-935F-C55F4C9B8DA2}"/>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30" name="Rectangle 29">
            <a:extLst>
              <a:ext uri="{FF2B5EF4-FFF2-40B4-BE49-F238E27FC236}">
                <a16:creationId xmlns:a16="http://schemas.microsoft.com/office/drawing/2014/main" id="{E3AAD540-1946-4354-A148-CE8D031A048B}"/>
              </a:ext>
            </a:extLst>
          </p:cNvPr>
          <p:cNvSpPr/>
          <p:nvPr userDrawn="1"/>
        </p:nvSpPr>
        <p:spPr>
          <a:xfrm rot="5400000">
            <a:off x="6522310" y="3168893"/>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1" name="Rectangle 30">
            <a:extLst>
              <a:ext uri="{FF2B5EF4-FFF2-40B4-BE49-F238E27FC236}">
                <a16:creationId xmlns:a16="http://schemas.microsoft.com/office/drawing/2014/main" id="{2D88A2C8-001F-4418-BEF4-1F3EA8701DE2}"/>
              </a:ext>
            </a:extLst>
          </p:cNvPr>
          <p:cNvSpPr/>
          <p:nvPr userDrawn="1"/>
        </p:nvSpPr>
        <p:spPr>
          <a:xfrm rot="5400000">
            <a:off x="6522017" y="3169410"/>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3" name="Rectangle 32">
            <a:extLst>
              <a:ext uri="{FF2B5EF4-FFF2-40B4-BE49-F238E27FC236}">
                <a16:creationId xmlns:a16="http://schemas.microsoft.com/office/drawing/2014/main" id="{9E11304F-8817-4BE7-98BB-236BA6600322}"/>
              </a:ext>
            </a:extLst>
          </p:cNvPr>
          <p:cNvSpPr/>
          <p:nvPr userDrawn="1"/>
        </p:nvSpPr>
        <p:spPr>
          <a:xfrm rot="5400000">
            <a:off x="8650085" y="903193"/>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pc="50" baseline="0">
              <a:latin typeface="Roboto" panose="02000000000000000000" pitchFamily="2" charset="0"/>
              <a:ea typeface="Roboto" panose="02000000000000000000" pitchFamily="2" charset="0"/>
            </a:endParaRPr>
          </a:p>
        </p:txBody>
      </p:sp>
      <p:sp>
        <p:nvSpPr>
          <p:cNvPr id="15" name="Text Placeholder 2">
            <a:extLst>
              <a:ext uri="{FF2B5EF4-FFF2-40B4-BE49-F238E27FC236}">
                <a16:creationId xmlns:a16="http://schemas.microsoft.com/office/drawing/2014/main" id="{F63A3CC8-2FBD-4435-B4BD-4B71380E8B37}"/>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2" name="Subtitle 8">
            <a:extLst>
              <a:ext uri="{FF2B5EF4-FFF2-40B4-BE49-F238E27FC236}">
                <a16:creationId xmlns:a16="http://schemas.microsoft.com/office/drawing/2014/main" id="{BC87AE7C-E272-4C92-877F-7950AA0D31F8}"/>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sp>
        <p:nvSpPr>
          <p:cNvPr id="25" name="Text Placeholder 2">
            <a:extLst>
              <a:ext uri="{FF2B5EF4-FFF2-40B4-BE49-F238E27FC236}">
                <a16:creationId xmlns:a16="http://schemas.microsoft.com/office/drawing/2014/main" id="{48E3DC44-F9AE-4744-B5AB-06F3E6E80914}"/>
              </a:ext>
            </a:extLst>
          </p:cNvPr>
          <p:cNvSpPr>
            <a:spLocks noGrp="1"/>
          </p:cNvSpPr>
          <p:nvPr>
            <p:ph type="body" sz="quarter" idx="11" hasCustomPrompt="1"/>
          </p:nvPr>
        </p:nvSpPr>
        <p:spPr>
          <a:xfrm rot="16200000">
            <a:off x="8650096" y="933611"/>
            <a:ext cx="2177126" cy="309904"/>
          </a:xfrm>
          <a:prstGeom prst="rect">
            <a:avLst/>
          </a:prstGeom>
        </p:spPr>
        <p:txBody>
          <a:bodyPr anchor="ctr"/>
          <a:lstStyle>
            <a:lvl1pPr marL="0" indent="0" algn="ctr">
              <a:lnSpc>
                <a:spcPct val="100000"/>
              </a:lnSpc>
              <a:spcBef>
                <a:spcPts val="0"/>
              </a:spcBef>
              <a:buNone/>
              <a:defRPr sz="1600" b="1" baseline="0">
                <a:ln w="12700">
                  <a:noFill/>
                </a:ln>
                <a:solidFill>
                  <a:schemeClr val="tx1"/>
                </a:solidFill>
                <a:latin typeface="United Curriculum" pitchFamily="2" charset="0"/>
              </a:defRPr>
            </a:lvl1pPr>
            <a:lvl5pPr>
              <a:defRPr/>
            </a:lvl5pPr>
          </a:lstStyle>
          <a:p>
            <a:pPr lvl="0"/>
            <a:r>
              <a:rPr lang="en-US"/>
              <a:t>Year [X]: Autumn</a:t>
            </a:r>
            <a:endParaRPr lang="en-GB"/>
          </a:p>
        </p:txBody>
      </p:sp>
      <p:grpSp>
        <p:nvGrpSpPr>
          <p:cNvPr id="24" name="Group 23">
            <a:extLst>
              <a:ext uri="{FF2B5EF4-FFF2-40B4-BE49-F238E27FC236}">
                <a16:creationId xmlns:a16="http://schemas.microsoft.com/office/drawing/2014/main" id="{5C559768-E6A6-463E-92FF-7267CDB95A57}"/>
              </a:ext>
            </a:extLst>
          </p:cNvPr>
          <p:cNvGrpSpPr/>
          <p:nvPr userDrawn="1"/>
        </p:nvGrpSpPr>
        <p:grpSpPr>
          <a:xfrm>
            <a:off x="8354346" y="-8877"/>
            <a:ext cx="1065321" cy="748952"/>
            <a:chOff x="7607201" y="-8675"/>
            <a:chExt cx="1065321" cy="748952"/>
          </a:xfrm>
        </p:grpSpPr>
        <p:grpSp>
          <p:nvGrpSpPr>
            <p:cNvPr id="26" name="Group 25">
              <a:extLst>
                <a:ext uri="{FF2B5EF4-FFF2-40B4-BE49-F238E27FC236}">
                  <a16:creationId xmlns:a16="http://schemas.microsoft.com/office/drawing/2014/main" id="{1834BFE4-2764-4BE1-897F-F8AF14BAAA17}"/>
                </a:ext>
              </a:extLst>
            </p:cNvPr>
            <p:cNvGrpSpPr/>
            <p:nvPr userDrawn="1"/>
          </p:nvGrpSpPr>
          <p:grpSpPr>
            <a:xfrm>
              <a:off x="7607201" y="-8675"/>
              <a:ext cx="1065321" cy="748952"/>
              <a:chOff x="8354346" y="-8675"/>
              <a:chExt cx="1065321" cy="748952"/>
            </a:xfrm>
          </p:grpSpPr>
          <p:sp>
            <p:nvSpPr>
              <p:cNvPr id="28" name="Freeform: Shape 27">
                <a:extLst>
                  <a:ext uri="{FF2B5EF4-FFF2-40B4-BE49-F238E27FC236}">
                    <a16:creationId xmlns:a16="http://schemas.microsoft.com/office/drawing/2014/main" id="{CC59DE60-758B-49A8-83EA-186D374EBEFD}"/>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9" name="Oval 28">
                <a:extLst>
                  <a:ext uri="{FF2B5EF4-FFF2-40B4-BE49-F238E27FC236}">
                    <a16:creationId xmlns:a16="http://schemas.microsoft.com/office/drawing/2014/main" id="{DEF08932-D36E-4EE1-BADB-56B8C83DA77E}"/>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32" name="Oval 31">
                <a:extLst>
                  <a:ext uri="{FF2B5EF4-FFF2-40B4-BE49-F238E27FC236}">
                    <a16:creationId xmlns:a16="http://schemas.microsoft.com/office/drawing/2014/main" id="{BA9986D7-F112-4542-A58C-5224620209B7}"/>
                  </a:ext>
                </a:extLst>
              </p:cNvPr>
              <p:cNvSpPr/>
              <p:nvPr userDrawn="1"/>
            </p:nvSpPr>
            <p:spPr>
              <a:xfrm>
                <a:off x="8620637" y="103820"/>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27" name="Picture 26" descr="Icon&#10;&#10;Description automatically generated">
              <a:extLst>
                <a:ext uri="{FF2B5EF4-FFF2-40B4-BE49-F238E27FC236}">
                  <a16:creationId xmlns:a16="http://schemas.microsoft.com/office/drawing/2014/main" id="{E128F88D-FDE5-4754-82F4-6141101C533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760" y="168762"/>
              <a:ext cx="363996" cy="438366"/>
            </a:xfrm>
            <a:prstGeom prst="rect">
              <a:avLst/>
            </a:prstGeom>
          </p:spPr>
        </p:pic>
      </p:grpSp>
    </p:spTree>
    <p:extLst>
      <p:ext uri="{BB962C8B-B14F-4D97-AF65-F5344CB8AC3E}">
        <p14:creationId xmlns:p14="http://schemas.microsoft.com/office/powerpoint/2010/main" val="3235672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Layout 3: Spring">
    <p:spTree>
      <p:nvGrpSpPr>
        <p:cNvPr id="1" name=""/>
        <p:cNvGrpSpPr/>
        <p:nvPr/>
      </p:nvGrpSpPr>
      <p:grpSpPr>
        <a:xfrm>
          <a:off x="0" y="0"/>
          <a:ext cx="0" cy="0"/>
          <a:chOff x="0" y="0"/>
          <a:chExt cx="0" cy="0"/>
        </a:xfrm>
      </p:grpSpPr>
      <p:sp>
        <p:nvSpPr>
          <p:cNvPr id="16" name="Freeform: Shape 15">
            <a:extLst>
              <a:ext uri="{FF2B5EF4-FFF2-40B4-BE49-F238E27FC236}">
                <a16:creationId xmlns:a16="http://schemas.microsoft.com/office/drawing/2014/main" id="{364F7F9D-7FFB-431D-AF2F-AAC6CC568196}"/>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29" name="Rectangle 28">
            <a:extLst>
              <a:ext uri="{FF2B5EF4-FFF2-40B4-BE49-F238E27FC236}">
                <a16:creationId xmlns:a16="http://schemas.microsoft.com/office/drawing/2014/main" id="{D4262747-9B13-463B-BAA6-FE10F988C00A}"/>
              </a:ext>
            </a:extLst>
          </p:cNvPr>
          <p:cNvSpPr/>
          <p:nvPr userDrawn="1"/>
        </p:nvSpPr>
        <p:spPr>
          <a:xfrm rot="5400000">
            <a:off x="6522310" y="3168893"/>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0" name="Rectangle 29">
            <a:extLst>
              <a:ext uri="{FF2B5EF4-FFF2-40B4-BE49-F238E27FC236}">
                <a16:creationId xmlns:a16="http://schemas.microsoft.com/office/drawing/2014/main" id="{567A564C-ACBE-4C14-8D11-6287E4B9EE93}"/>
              </a:ext>
            </a:extLst>
          </p:cNvPr>
          <p:cNvSpPr/>
          <p:nvPr userDrawn="1"/>
        </p:nvSpPr>
        <p:spPr>
          <a:xfrm rot="5400000">
            <a:off x="6522017" y="3172107"/>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2" name="Rectangle 31">
            <a:extLst>
              <a:ext uri="{FF2B5EF4-FFF2-40B4-BE49-F238E27FC236}">
                <a16:creationId xmlns:a16="http://schemas.microsoft.com/office/drawing/2014/main" id="{16891E85-5FB5-4F09-A97C-DE406486C7C9}"/>
              </a:ext>
            </a:extLst>
          </p:cNvPr>
          <p:cNvSpPr/>
          <p:nvPr userDrawn="1"/>
        </p:nvSpPr>
        <p:spPr>
          <a:xfrm rot="5400000">
            <a:off x="8649500" y="3094868"/>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pc="50" baseline="0">
              <a:latin typeface="Roboto" panose="02000000000000000000" pitchFamily="2" charset="0"/>
              <a:ea typeface="Roboto" panose="02000000000000000000" pitchFamily="2" charset="0"/>
            </a:endParaRPr>
          </a:p>
        </p:txBody>
      </p:sp>
      <p:sp>
        <p:nvSpPr>
          <p:cNvPr id="15" name="Text Placeholder 2">
            <a:extLst>
              <a:ext uri="{FF2B5EF4-FFF2-40B4-BE49-F238E27FC236}">
                <a16:creationId xmlns:a16="http://schemas.microsoft.com/office/drawing/2014/main" id="{33C5E11F-61BD-46F6-8978-39D5E7EC7E01}"/>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31" name="Subtitle 8">
            <a:extLst>
              <a:ext uri="{FF2B5EF4-FFF2-40B4-BE49-F238E27FC236}">
                <a16:creationId xmlns:a16="http://schemas.microsoft.com/office/drawing/2014/main" id="{FA685C4A-AA2D-41CA-973C-0DFA910EEECC}"/>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sp>
        <p:nvSpPr>
          <p:cNvPr id="24" name="Text Placeholder 2">
            <a:extLst>
              <a:ext uri="{FF2B5EF4-FFF2-40B4-BE49-F238E27FC236}">
                <a16:creationId xmlns:a16="http://schemas.microsoft.com/office/drawing/2014/main" id="{36C1879E-F86C-4C92-87CE-7307A6DB0556}"/>
              </a:ext>
            </a:extLst>
          </p:cNvPr>
          <p:cNvSpPr>
            <a:spLocks noGrp="1"/>
          </p:cNvSpPr>
          <p:nvPr>
            <p:ph type="body" sz="quarter" idx="11" hasCustomPrompt="1"/>
          </p:nvPr>
        </p:nvSpPr>
        <p:spPr>
          <a:xfrm rot="16200000">
            <a:off x="8650096" y="3126649"/>
            <a:ext cx="2177126" cy="309904"/>
          </a:xfrm>
          <a:prstGeom prst="rect">
            <a:avLst/>
          </a:prstGeom>
        </p:spPr>
        <p:txBody>
          <a:bodyPr anchor="ctr"/>
          <a:lstStyle>
            <a:lvl1pPr marL="0" indent="0" algn="ctr">
              <a:lnSpc>
                <a:spcPct val="100000"/>
              </a:lnSpc>
              <a:spcBef>
                <a:spcPts val="0"/>
              </a:spcBef>
              <a:buNone/>
              <a:defRPr sz="1600" b="1" baseline="0">
                <a:ln w="12700">
                  <a:noFill/>
                </a:ln>
                <a:solidFill>
                  <a:schemeClr val="tx1"/>
                </a:solidFill>
                <a:latin typeface="United Curriculum" pitchFamily="2" charset="0"/>
              </a:defRPr>
            </a:lvl1pPr>
            <a:lvl5pPr>
              <a:defRPr/>
            </a:lvl5pPr>
          </a:lstStyle>
          <a:p>
            <a:pPr lvl="0"/>
            <a:r>
              <a:rPr lang="en-US"/>
              <a:t>Year [X]: Spring</a:t>
            </a:r>
            <a:endParaRPr lang="en-GB"/>
          </a:p>
        </p:txBody>
      </p:sp>
      <p:grpSp>
        <p:nvGrpSpPr>
          <p:cNvPr id="18" name="Group 17">
            <a:extLst>
              <a:ext uri="{FF2B5EF4-FFF2-40B4-BE49-F238E27FC236}">
                <a16:creationId xmlns:a16="http://schemas.microsoft.com/office/drawing/2014/main" id="{5DBD8379-2E09-451F-A82D-FE65DB265043}"/>
              </a:ext>
            </a:extLst>
          </p:cNvPr>
          <p:cNvGrpSpPr/>
          <p:nvPr userDrawn="1"/>
        </p:nvGrpSpPr>
        <p:grpSpPr>
          <a:xfrm>
            <a:off x="8354346" y="-8877"/>
            <a:ext cx="1065321" cy="748952"/>
            <a:chOff x="7607201" y="-8675"/>
            <a:chExt cx="1065321" cy="748952"/>
          </a:xfrm>
        </p:grpSpPr>
        <p:grpSp>
          <p:nvGrpSpPr>
            <p:cNvPr id="25" name="Group 24">
              <a:extLst>
                <a:ext uri="{FF2B5EF4-FFF2-40B4-BE49-F238E27FC236}">
                  <a16:creationId xmlns:a16="http://schemas.microsoft.com/office/drawing/2014/main" id="{8A1B8BC5-AD90-48DD-BC77-D8C409232493}"/>
                </a:ext>
              </a:extLst>
            </p:cNvPr>
            <p:cNvGrpSpPr/>
            <p:nvPr userDrawn="1"/>
          </p:nvGrpSpPr>
          <p:grpSpPr>
            <a:xfrm>
              <a:off x="7607201" y="-8675"/>
              <a:ext cx="1065321" cy="748952"/>
              <a:chOff x="8354346" y="-8675"/>
              <a:chExt cx="1065321" cy="748952"/>
            </a:xfrm>
          </p:grpSpPr>
          <p:sp>
            <p:nvSpPr>
              <p:cNvPr id="27" name="Freeform: Shape 26">
                <a:extLst>
                  <a:ext uri="{FF2B5EF4-FFF2-40B4-BE49-F238E27FC236}">
                    <a16:creationId xmlns:a16="http://schemas.microsoft.com/office/drawing/2014/main" id="{C0D67A2F-F6B8-43A6-A68A-0DA5A09560C4}"/>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8" name="Oval 27">
                <a:extLst>
                  <a:ext uri="{FF2B5EF4-FFF2-40B4-BE49-F238E27FC236}">
                    <a16:creationId xmlns:a16="http://schemas.microsoft.com/office/drawing/2014/main" id="{B32A6385-AA93-4DD2-9373-1AF2BE502F60}"/>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33" name="Oval 32">
                <a:extLst>
                  <a:ext uri="{FF2B5EF4-FFF2-40B4-BE49-F238E27FC236}">
                    <a16:creationId xmlns:a16="http://schemas.microsoft.com/office/drawing/2014/main" id="{6732B8CB-5CF6-4FED-9986-D3C052A8A2F8}"/>
                  </a:ext>
                </a:extLst>
              </p:cNvPr>
              <p:cNvSpPr/>
              <p:nvPr userDrawn="1"/>
            </p:nvSpPr>
            <p:spPr>
              <a:xfrm>
                <a:off x="8620637" y="103820"/>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26" name="Picture 25" descr="Icon&#10;&#10;Description automatically generated">
              <a:extLst>
                <a:ext uri="{FF2B5EF4-FFF2-40B4-BE49-F238E27FC236}">
                  <a16:creationId xmlns:a16="http://schemas.microsoft.com/office/drawing/2014/main" id="{63FFE521-9F1D-4F90-A0BE-22A40EC0E4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760" y="168762"/>
              <a:ext cx="363996" cy="438366"/>
            </a:xfrm>
            <a:prstGeom prst="rect">
              <a:avLst/>
            </a:prstGeom>
          </p:spPr>
        </p:pic>
      </p:grpSp>
    </p:spTree>
    <p:extLst>
      <p:ext uri="{BB962C8B-B14F-4D97-AF65-F5344CB8AC3E}">
        <p14:creationId xmlns:p14="http://schemas.microsoft.com/office/powerpoint/2010/main" val="24963676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Layout 3: Summer">
    <p:spTree>
      <p:nvGrpSpPr>
        <p:cNvPr id="1" name=""/>
        <p:cNvGrpSpPr/>
        <p:nvPr/>
      </p:nvGrpSpPr>
      <p:grpSpPr>
        <a:xfrm>
          <a:off x="0" y="0"/>
          <a:ext cx="0" cy="0"/>
          <a:chOff x="0" y="0"/>
          <a:chExt cx="0" cy="0"/>
        </a:xfrm>
      </p:grpSpPr>
      <p:sp>
        <p:nvSpPr>
          <p:cNvPr id="15" name="Freeform: Shape 14">
            <a:extLst>
              <a:ext uri="{FF2B5EF4-FFF2-40B4-BE49-F238E27FC236}">
                <a16:creationId xmlns:a16="http://schemas.microsoft.com/office/drawing/2014/main" id="{195265FA-A7F8-4502-9C7F-AFAADBF2BAF7}"/>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35" name="Rectangle 34">
            <a:extLst>
              <a:ext uri="{FF2B5EF4-FFF2-40B4-BE49-F238E27FC236}">
                <a16:creationId xmlns:a16="http://schemas.microsoft.com/office/drawing/2014/main" id="{7CC29789-1A03-496E-B582-58E8B87FB828}"/>
              </a:ext>
            </a:extLst>
          </p:cNvPr>
          <p:cNvSpPr/>
          <p:nvPr userDrawn="1"/>
        </p:nvSpPr>
        <p:spPr>
          <a:xfrm rot="5400000">
            <a:off x="6522310" y="3168893"/>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6" name="Rectangle 35">
            <a:extLst>
              <a:ext uri="{FF2B5EF4-FFF2-40B4-BE49-F238E27FC236}">
                <a16:creationId xmlns:a16="http://schemas.microsoft.com/office/drawing/2014/main" id="{13FC3646-2EE4-4FAF-90D2-A3928242C367}"/>
              </a:ext>
            </a:extLst>
          </p:cNvPr>
          <p:cNvSpPr/>
          <p:nvPr userDrawn="1"/>
        </p:nvSpPr>
        <p:spPr>
          <a:xfrm rot="5400000">
            <a:off x="6522017" y="3172107"/>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7" name="Rectangle 36">
            <a:extLst>
              <a:ext uri="{FF2B5EF4-FFF2-40B4-BE49-F238E27FC236}">
                <a16:creationId xmlns:a16="http://schemas.microsoft.com/office/drawing/2014/main" id="{8863FDE2-0AD5-46B2-BD0E-E131EEA68CB9}"/>
              </a:ext>
            </a:extLst>
          </p:cNvPr>
          <p:cNvSpPr/>
          <p:nvPr userDrawn="1"/>
        </p:nvSpPr>
        <p:spPr>
          <a:xfrm rot="5400000">
            <a:off x="8649498" y="5296671"/>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pc="50" baseline="0">
              <a:latin typeface="Roboto" panose="02000000000000000000" pitchFamily="2" charset="0"/>
              <a:ea typeface="Roboto" panose="02000000000000000000" pitchFamily="2" charset="0"/>
            </a:endParaRPr>
          </a:p>
        </p:txBody>
      </p:sp>
      <p:sp>
        <p:nvSpPr>
          <p:cNvPr id="16" name="Text Placeholder 2">
            <a:extLst>
              <a:ext uri="{FF2B5EF4-FFF2-40B4-BE49-F238E27FC236}">
                <a16:creationId xmlns:a16="http://schemas.microsoft.com/office/drawing/2014/main" id="{F5FB7B79-1ACF-481C-A9B9-8A0EE7C52C4E}"/>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9" name="Subtitle 8">
            <a:extLst>
              <a:ext uri="{FF2B5EF4-FFF2-40B4-BE49-F238E27FC236}">
                <a16:creationId xmlns:a16="http://schemas.microsoft.com/office/drawing/2014/main" id="{41372C21-26B3-44BF-B17D-BDB4CB837A9E}"/>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sp>
        <p:nvSpPr>
          <p:cNvPr id="19" name="Text Placeholder 2">
            <a:extLst>
              <a:ext uri="{FF2B5EF4-FFF2-40B4-BE49-F238E27FC236}">
                <a16:creationId xmlns:a16="http://schemas.microsoft.com/office/drawing/2014/main" id="{4B4753BF-C045-49F5-9660-114F9C1A6E27}"/>
              </a:ext>
            </a:extLst>
          </p:cNvPr>
          <p:cNvSpPr>
            <a:spLocks noGrp="1"/>
          </p:cNvSpPr>
          <p:nvPr>
            <p:ph type="body" sz="quarter" idx="11" hasCustomPrompt="1"/>
          </p:nvPr>
        </p:nvSpPr>
        <p:spPr>
          <a:xfrm rot="16200000">
            <a:off x="8650096" y="5316926"/>
            <a:ext cx="2177126" cy="309904"/>
          </a:xfrm>
          <a:prstGeom prst="rect">
            <a:avLst/>
          </a:prstGeom>
        </p:spPr>
        <p:txBody>
          <a:bodyPr anchor="ctr"/>
          <a:lstStyle>
            <a:lvl1pPr marL="0" indent="0" algn="ctr">
              <a:lnSpc>
                <a:spcPct val="100000"/>
              </a:lnSpc>
              <a:spcBef>
                <a:spcPts val="0"/>
              </a:spcBef>
              <a:buNone/>
              <a:defRPr sz="1600" b="1" baseline="0">
                <a:ln w="12700">
                  <a:noFill/>
                </a:ln>
                <a:solidFill>
                  <a:schemeClr val="tx1"/>
                </a:solidFill>
                <a:latin typeface="United Curriculum" pitchFamily="2" charset="0"/>
              </a:defRPr>
            </a:lvl1pPr>
            <a:lvl5pPr>
              <a:defRPr/>
            </a:lvl5pPr>
          </a:lstStyle>
          <a:p>
            <a:pPr lvl="0"/>
            <a:r>
              <a:rPr lang="en-US"/>
              <a:t>Year [X]: Summer</a:t>
            </a:r>
            <a:endParaRPr lang="en-GB"/>
          </a:p>
        </p:txBody>
      </p:sp>
      <p:grpSp>
        <p:nvGrpSpPr>
          <p:cNvPr id="17" name="Group 16">
            <a:extLst>
              <a:ext uri="{FF2B5EF4-FFF2-40B4-BE49-F238E27FC236}">
                <a16:creationId xmlns:a16="http://schemas.microsoft.com/office/drawing/2014/main" id="{93AD7552-CC83-4E3D-970D-6A2246A40FDF}"/>
              </a:ext>
            </a:extLst>
          </p:cNvPr>
          <p:cNvGrpSpPr/>
          <p:nvPr userDrawn="1"/>
        </p:nvGrpSpPr>
        <p:grpSpPr>
          <a:xfrm>
            <a:off x="8354346" y="-8877"/>
            <a:ext cx="1065321" cy="748952"/>
            <a:chOff x="7607201" y="-8675"/>
            <a:chExt cx="1065321" cy="748952"/>
          </a:xfrm>
        </p:grpSpPr>
        <p:grpSp>
          <p:nvGrpSpPr>
            <p:cNvPr id="20" name="Group 19">
              <a:extLst>
                <a:ext uri="{FF2B5EF4-FFF2-40B4-BE49-F238E27FC236}">
                  <a16:creationId xmlns:a16="http://schemas.microsoft.com/office/drawing/2014/main" id="{D043479A-9BEA-4DE1-A228-CAF87616DD0A}"/>
                </a:ext>
              </a:extLst>
            </p:cNvPr>
            <p:cNvGrpSpPr/>
            <p:nvPr userDrawn="1"/>
          </p:nvGrpSpPr>
          <p:grpSpPr>
            <a:xfrm>
              <a:off x="7607201" y="-8675"/>
              <a:ext cx="1065321" cy="748952"/>
              <a:chOff x="8354346" y="-8675"/>
              <a:chExt cx="1065321" cy="748952"/>
            </a:xfrm>
          </p:grpSpPr>
          <p:sp>
            <p:nvSpPr>
              <p:cNvPr id="22" name="Freeform: Shape 21">
                <a:extLst>
                  <a:ext uri="{FF2B5EF4-FFF2-40B4-BE49-F238E27FC236}">
                    <a16:creationId xmlns:a16="http://schemas.microsoft.com/office/drawing/2014/main" id="{6476FD17-20EB-449A-9366-B6A9B46BC637}"/>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3" name="Oval 22">
                <a:extLst>
                  <a:ext uri="{FF2B5EF4-FFF2-40B4-BE49-F238E27FC236}">
                    <a16:creationId xmlns:a16="http://schemas.microsoft.com/office/drawing/2014/main" id="{4652A866-A903-4D46-87DB-8F2F2809AC94}"/>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30" name="Oval 29">
                <a:extLst>
                  <a:ext uri="{FF2B5EF4-FFF2-40B4-BE49-F238E27FC236}">
                    <a16:creationId xmlns:a16="http://schemas.microsoft.com/office/drawing/2014/main" id="{352FCA6B-E539-4D64-8A69-1B54EA534415}"/>
                  </a:ext>
                </a:extLst>
              </p:cNvPr>
              <p:cNvSpPr/>
              <p:nvPr userDrawn="1"/>
            </p:nvSpPr>
            <p:spPr>
              <a:xfrm>
                <a:off x="8620637" y="103820"/>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21" name="Picture 20" descr="Icon&#10;&#10;Description automatically generated">
              <a:extLst>
                <a:ext uri="{FF2B5EF4-FFF2-40B4-BE49-F238E27FC236}">
                  <a16:creationId xmlns:a16="http://schemas.microsoft.com/office/drawing/2014/main" id="{F046EDD7-405B-4297-A877-EF9E24ABB30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760" y="168762"/>
              <a:ext cx="363996" cy="438366"/>
            </a:xfrm>
            <a:prstGeom prst="rect">
              <a:avLst/>
            </a:prstGeom>
          </p:spPr>
        </p:pic>
      </p:grpSp>
    </p:spTree>
    <p:extLst>
      <p:ext uri="{BB962C8B-B14F-4D97-AF65-F5344CB8AC3E}">
        <p14:creationId xmlns:p14="http://schemas.microsoft.com/office/powerpoint/2010/main" val="2366520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Layout 1">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224181BF-624C-4B8D-86BA-BF188167BE60}"/>
              </a:ext>
            </a:extLst>
          </p:cNvPr>
          <p:cNvGrpSpPr/>
          <p:nvPr userDrawn="1"/>
        </p:nvGrpSpPr>
        <p:grpSpPr>
          <a:xfrm>
            <a:off x="8354347" y="-9236"/>
            <a:ext cx="1065321" cy="748952"/>
            <a:chOff x="7607201" y="-8675"/>
            <a:chExt cx="1065321" cy="748952"/>
          </a:xfrm>
        </p:grpSpPr>
        <p:grpSp>
          <p:nvGrpSpPr>
            <p:cNvPr id="13" name="Group 12">
              <a:extLst>
                <a:ext uri="{FF2B5EF4-FFF2-40B4-BE49-F238E27FC236}">
                  <a16:creationId xmlns:a16="http://schemas.microsoft.com/office/drawing/2014/main" id="{E8D28F58-D3C9-4831-A6A2-45D69F5FF99D}"/>
                </a:ext>
              </a:extLst>
            </p:cNvPr>
            <p:cNvGrpSpPr/>
            <p:nvPr userDrawn="1"/>
          </p:nvGrpSpPr>
          <p:grpSpPr>
            <a:xfrm>
              <a:off x="7607201" y="-8675"/>
              <a:ext cx="1065321" cy="748952"/>
              <a:chOff x="8354346" y="-8675"/>
              <a:chExt cx="1065321" cy="748952"/>
            </a:xfrm>
          </p:grpSpPr>
          <p:sp>
            <p:nvSpPr>
              <p:cNvPr id="15" name="Freeform: Shape 14">
                <a:extLst>
                  <a:ext uri="{FF2B5EF4-FFF2-40B4-BE49-F238E27FC236}">
                    <a16:creationId xmlns:a16="http://schemas.microsoft.com/office/drawing/2014/main" id="{D62ACE61-AEFC-4173-A16A-57A130848E54}"/>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16" name="Oval 15">
                <a:extLst>
                  <a:ext uri="{FF2B5EF4-FFF2-40B4-BE49-F238E27FC236}">
                    <a16:creationId xmlns:a16="http://schemas.microsoft.com/office/drawing/2014/main" id="{415CFFFD-D24F-4D34-9237-D76083B5D294}"/>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17" name="Oval 16">
                <a:extLst>
                  <a:ext uri="{FF2B5EF4-FFF2-40B4-BE49-F238E27FC236}">
                    <a16:creationId xmlns:a16="http://schemas.microsoft.com/office/drawing/2014/main" id="{1707D217-2AB5-46E8-9C12-4504461C9626}"/>
                  </a:ext>
                </a:extLst>
              </p:cNvPr>
              <p:cNvSpPr/>
              <p:nvPr userDrawn="1"/>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14" name="Picture 13" descr="Icon&#10;&#10;Description automatically generated">
              <a:extLst>
                <a:ext uri="{FF2B5EF4-FFF2-40B4-BE49-F238E27FC236}">
                  <a16:creationId xmlns:a16="http://schemas.microsoft.com/office/drawing/2014/main" id="{CAB43AB1-CBD7-40BD-915D-0D6F8F566B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76880" y="153200"/>
              <a:ext cx="333380" cy="445432"/>
            </a:xfrm>
            <a:prstGeom prst="rect">
              <a:avLst/>
            </a:prstGeom>
          </p:spPr>
        </p:pic>
      </p:grpSp>
      <p:sp>
        <p:nvSpPr>
          <p:cNvPr id="18" name="Freeform: Shape 17">
            <a:extLst>
              <a:ext uri="{FF2B5EF4-FFF2-40B4-BE49-F238E27FC236}">
                <a16:creationId xmlns:a16="http://schemas.microsoft.com/office/drawing/2014/main" id="{FBFDACAE-FFCA-4540-B02E-7784428003E3}"/>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19" name="Text Placeholder 2">
            <a:extLst>
              <a:ext uri="{FF2B5EF4-FFF2-40B4-BE49-F238E27FC236}">
                <a16:creationId xmlns:a16="http://schemas.microsoft.com/office/drawing/2014/main" id="{4614A73F-E4AA-4E4C-905C-FB87F1B610E4}"/>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7" name="Rectangle 26">
            <a:extLst>
              <a:ext uri="{FF2B5EF4-FFF2-40B4-BE49-F238E27FC236}">
                <a16:creationId xmlns:a16="http://schemas.microsoft.com/office/drawing/2014/main" id="{831734D1-3106-4445-B7AC-84163551E6AB}"/>
              </a:ext>
            </a:extLst>
          </p:cNvPr>
          <p:cNvSpPr/>
          <p:nvPr userDrawn="1"/>
        </p:nvSpPr>
        <p:spPr>
          <a:xfrm rot="5400000">
            <a:off x="6454840" y="3102690"/>
            <a:ext cx="6576440"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24" name="Subtitle 8">
            <a:extLst>
              <a:ext uri="{FF2B5EF4-FFF2-40B4-BE49-F238E27FC236}">
                <a16:creationId xmlns:a16="http://schemas.microsoft.com/office/drawing/2014/main" id="{8A174F1D-FF00-467F-86DC-6D2DDB3AA919}"/>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spTree>
    <p:extLst>
      <p:ext uri="{BB962C8B-B14F-4D97-AF65-F5344CB8AC3E}">
        <p14:creationId xmlns:p14="http://schemas.microsoft.com/office/powerpoint/2010/main" val="3530348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Layout 2">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152B61A4-802C-4795-B531-6342DDAAC29F}"/>
              </a:ext>
            </a:extLst>
          </p:cNvPr>
          <p:cNvSpPr/>
          <p:nvPr userDrawn="1"/>
        </p:nvSpPr>
        <p:spPr>
          <a:xfrm rot="5400000">
            <a:off x="6454840" y="3102690"/>
            <a:ext cx="6576440"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4" name="Subtitle 8">
            <a:extLst>
              <a:ext uri="{FF2B5EF4-FFF2-40B4-BE49-F238E27FC236}">
                <a16:creationId xmlns:a16="http://schemas.microsoft.com/office/drawing/2014/main" id="{43591439-98C7-4B7A-B4ED-5E7C270C2F7E}"/>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spTree>
    <p:extLst>
      <p:ext uri="{BB962C8B-B14F-4D97-AF65-F5344CB8AC3E}">
        <p14:creationId xmlns:p14="http://schemas.microsoft.com/office/powerpoint/2010/main" val="25955316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4.xml"/><Relationship Id="rId7"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0.xml"/><Relationship Id="rId7" Type="http://schemas.openxmlformats.org/officeDocument/2006/relationships/image" Target="../media/image2.png"/><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theme" Target="../theme/theme3.xml"/><Relationship Id="rId5" Type="http://schemas.openxmlformats.org/officeDocument/2006/relationships/slideLayout" Target="../slideLayouts/slideLayout12.xml"/><Relationship Id="rId4" Type="http://schemas.openxmlformats.org/officeDocument/2006/relationships/slideLayout" Target="../slideLayouts/slideLayout11.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15.xml"/><Relationship Id="rId7" Type="http://schemas.openxmlformats.org/officeDocument/2006/relationships/theme" Target="../theme/theme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87A861E6-1372-43CB-BD5A-76FD71DD5CC2}"/>
              </a:ext>
            </a:extLst>
          </p:cNvPr>
          <p:cNvSpPr/>
          <p:nvPr userDrawn="1"/>
        </p:nvSpPr>
        <p:spPr>
          <a:xfrm>
            <a:off x="0" y="0"/>
            <a:ext cx="9921315" cy="6858000"/>
          </a:xfrm>
          <a:custGeom>
            <a:avLst/>
            <a:gdLst>
              <a:gd name="connsiteX0" fmla="*/ 0 w 9921315"/>
              <a:gd name="connsiteY0" fmla="*/ 0 h 6858000"/>
              <a:gd name="connsiteX1" fmla="*/ 9921315 w 9921315"/>
              <a:gd name="connsiteY1" fmla="*/ 0 h 6858000"/>
              <a:gd name="connsiteX2" fmla="*/ 9921315 w 9921315"/>
              <a:gd name="connsiteY2" fmla="*/ 6858000 h 6858000"/>
              <a:gd name="connsiteX3" fmla="*/ 0 w 9921315"/>
              <a:gd name="connsiteY3" fmla="*/ 6858000 h 6858000"/>
              <a:gd name="connsiteX4" fmla="*/ 0 w 9921315"/>
              <a:gd name="connsiteY4" fmla="*/ 0 h 6858000"/>
              <a:gd name="connsiteX5" fmla="*/ 94716 w 9921315"/>
              <a:gd name="connsiteY5" fmla="*/ 92308 h 6858000"/>
              <a:gd name="connsiteX6" fmla="*/ 94716 w 9921315"/>
              <a:gd name="connsiteY6" fmla="*/ 6771640 h 6858000"/>
              <a:gd name="connsiteX7" fmla="*/ 9811285 w 9921315"/>
              <a:gd name="connsiteY7" fmla="*/ 6771640 h 6858000"/>
              <a:gd name="connsiteX8" fmla="*/ 9811285 w 9921315"/>
              <a:gd name="connsiteY8" fmla="*/ 92308 h 6858000"/>
              <a:gd name="connsiteX9" fmla="*/ 94716 w 9921315"/>
              <a:gd name="connsiteY9" fmla="*/ 9230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1315" h="6858000">
                <a:moveTo>
                  <a:pt x="0" y="0"/>
                </a:moveTo>
                <a:lnTo>
                  <a:pt x="9921315" y="0"/>
                </a:lnTo>
                <a:lnTo>
                  <a:pt x="9921315" y="6858000"/>
                </a:lnTo>
                <a:lnTo>
                  <a:pt x="0" y="6858000"/>
                </a:lnTo>
                <a:lnTo>
                  <a:pt x="0" y="0"/>
                </a:lnTo>
                <a:close/>
                <a:moveTo>
                  <a:pt x="94716" y="92308"/>
                </a:moveTo>
                <a:lnTo>
                  <a:pt x="94716" y="6771640"/>
                </a:lnTo>
                <a:lnTo>
                  <a:pt x="9811285" y="6771640"/>
                </a:lnTo>
                <a:lnTo>
                  <a:pt x="9811285" y="92308"/>
                </a:lnTo>
                <a:lnTo>
                  <a:pt x="94716" y="92308"/>
                </a:lnTo>
                <a:close/>
              </a:path>
            </a:pathLst>
          </a:custGeom>
          <a:solidFill>
            <a:srgbClr val="C2C2C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2943083038"/>
      </p:ext>
    </p:extLst>
  </p:cSld>
  <p:clrMap bg1="lt1" tx1="dk1" bg2="lt2" tx2="dk2" accent1="accent1" accent2="accent2" accent3="accent3" accent4="accent4" accent5="accent5" accent6="accent6" hlink="hlink" folHlink="folHlink"/>
  <p:sldLayoutIdLst>
    <p:sldLayoutId id="2147483648"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9E67B62-9F08-42F6-8135-B253C57580AD}"/>
              </a:ext>
            </a:extLst>
          </p:cNvPr>
          <p:cNvSpPr/>
          <p:nvPr userDrawn="1"/>
        </p:nvSpPr>
        <p:spPr>
          <a:xfrm>
            <a:off x="0" y="0"/>
            <a:ext cx="9921315" cy="6858000"/>
          </a:xfrm>
          <a:custGeom>
            <a:avLst/>
            <a:gdLst>
              <a:gd name="connsiteX0" fmla="*/ 0 w 9921315"/>
              <a:gd name="connsiteY0" fmla="*/ 0 h 6858000"/>
              <a:gd name="connsiteX1" fmla="*/ 9921315 w 9921315"/>
              <a:gd name="connsiteY1" fmla="*/ 0 h 6858000"/>
              <a:gd name="connsiteX2" fmla="*/ 9921315 w 9921315"/>
              <a:gd name="connsiteY2" fmla="*/ 6858000 h 6858000"/>
              <a:gd name="connsiteX3" fmla="*/ 0 w 9921315"/>
              <a:gd name="connsiteY3" fmla="*/ 6858000 h 6858000"/>
              <a:gd name="connsiteX4" fmla="*/ 0 w 9921315"/>
              <a:gd name="connsiteY4" fmla="*/ 0 h 6858000"/>
              <a:gd name="connsiteX5" fmla="*/ 94716 w 9921315"/>
              <a:gd name="connsiteY5" fmla="*/ 92308 h 6858000"/>
              <a:gd name="connsiteX6" fmla="*/ 94716 w 9921315"/>
              <a:gd name="connsiteY6" fmla="*/ 6771640 h 6858000"/>
              <a:gd name="connsiteX7" fmla="*/ 9811285 w 9921315"/>
              <a:gd name="connsiteY7" fmla="*/ 6771640 h 6858000"/>
              <a:gd name="connsiteX8" fmla="*/ 9811285 w 9921315"/>
              <a:gd name="connsiteY8" fmla="*/ 92308 h 6858000"/>
              <a:gd name="connsiteX9" fmla="*/ 94716 w 9921315"/>
              <a:gd name="connsiteY9" fmla="*/ 9230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1315" h="6858000">
                <a:moveTo>
                  <a:pt x="0" y="0"/>
                </a:moveTo>
                <a:lnTo>
                  <a:pt x="9921315" y="0"/>
                </a:lnTo>
                <a:lnTo>
                  <a:pt x="9921315" y="6858000"/>
                </a:lnTo>
                <a:lnTo>
                  <a:pt x="0" y="6858000"/>
                </a:lnTo>
                <a:lnTo>
                  <a:pt x="0" y="0"/>
                </a:lnTo>
                <a:close/>
                <a:moveTo>
                  <a:pt x="94716" y="92308"/>
                </a:moveTo>
                <a:lnTo>
                  <a:pt x="94716" y="6771640"/>
                </a:lnTo>
                <a:lnTo>
                  <a:pt x="9811285" y="6771640"/>
                </a:lnTo>
                <a:lnTo>
                  <a:pt x="9811285" y="92308"/>
                </a:lnTo>
                <a:lnTo>
                  <a:pt x="94716" y="92308"/>
                </a:lnTo>
                <a:close/>
              </a:path>
            </a:pathLst>
          </a:custGeom>
          <a:solidFill>
            <a:srgbClr val="C2C2C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8" name="Rectangle 7">
            <a:extLst>
              <a:ext uri="{FF2B5EF4-FFF2-40B4-BE49-F238E27FC236}">
                <a16:creationId xmlns:a16="http://schemas.microsoft.com/office/drawing/2014/main" id="{333D9D60-35E7-4DD1-9362-5CC11EFD1459}"/>
              </a:ext>
            </a:extLst>
          </p:cNvPr>
          <p:cNvSpPr/>
          <p:nvPr userDrawn="1"/>
        </p:nvSpPr>
        <p:spPr>
          <a:xfrm rot="10800000">
            <a:off x="292963" y="6567595"/>
            <a:ext cx="9631878" cy="2975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a:solidFill>
                <a:srgbClr val="323232"/>
              </a:solidFill>
              <a:latin typeface="Roboto" panose="02000000000000000000" pitchFamily="2" charset="0"/>
              <a:ea typeface="Roboto" panose="02000000000000000000" pitchFamily="2" charset="0"/>
            </a:endParaRPr>
          </a:p>
        </p:txBody>
      </p:sp>
      <p:cxnSp>
        <p:nvCxnSpPr>
          <p:cNvPr id="10" name="Straight Connector 9">
            <a:extLst>
              <a:ext uri="{FF2B5EF4-FFF2-40B4-BE49-F238E27FC236}">
                <a16:creationId xmlns:a16="http://schemas.microsoft.com/office/drawing/2014/main" id="{0829CE7C-04F8-43ED-804F-2456F7A4ECBC}"/>
              </a:ext>
            </a:extLst>
          </p:cNvPr>
          <p:cNvCxnSpPr>
            <a:cxnSpLocks/>
          </p:cNvCxnSpPr>
          <p:nvPr userDrawn="1"/>
        </p:nvCxnSpPr>
        <p:spPr>
          <a:xfrm>
            <a:off x="47610" y="6532600"/>
            <a:ext cx="9858390" cy="0"/>
          </a:xfrm>
          <a:prstGeom prst="line">
            <a:avLst/>
          </a:prstGeom>
          <a:ln w="88900">
            <a:solidFill>
              <a:srgbClr val="C2C2C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743F0249-84CA-4B40-8804-94DB2F65435D}"/>
              </a:ext>
            </a:extLst>
          </p:cNvPr>
          <p:cNvGrpSpPr/>
          <p:nvPr userDrawn="1"/>
        </p:nvGrpSpPr>
        <p:grpSpPr>
          <a:xfrm>
            <a:off x="-636252" y="6261570"/>
            <a:ext cx="1260323" cy="1192859"/>
            <a:chOff x="-2681662" y="4062078"/>
            <a:chExt cx="2019221" cy="1911133"/>
          </a:xfrm>
        </p:grpSpPr>
        <p:sp>
          <p:nvSpPr>
            <p:cNvPr id="16" name="Arc 15">
              <a:extLst>
                <a:ext uri="{FF2B5EF4-FFF2-40B4-BE49-F238E27FC236}">
                  <a16:creationId xmlns:a16="http://schemas.microsoft.com/office/drawing/2014/main" id="{C896CECD-A647-464D-81EC-D38BFAE0CB48}"/>
                </a:ext>
              </a:extLst>
            </p:cNvPr>
            <p:cNvSpPr/>
            <p:nvPr userDrawn="1"/>
          </p:nvSpPr>
          <p:spPr>
            <a:xfrm>
              <a:off x="-2681662" y="4062078"/>
              <a:ext cx="2019221" cy="1911133"/>
            </a:xfrm>
            <a:prstGeom prst="arc">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800"/>
            </a:p>
          </p:txBody>
        </p:sp>
        <p:pic>
          <p:nvPicPr>
            <p:cNvPr id="17" name="Picture 16">
              <a:extLst>
                <a:ext uri="{FF2B5EF4-FFF2-40B4-BE49-F238E27FC236}">
                  <a16:creationId xmlns:a16="http://schemas.microsoft.com/office/drawing/2014/main" id="{6EEA78AC-65D9-4545-82DA-EF2FDADF97D1}"/>
                </a:ext>
              </a:extLst>
            </p:cNvPr>
            <p:cNvPicPr>
              <a:picLocks noChangeAspect="1"/>
            </p:cNvPicPr>
            <p:nvPr userDrawn="1"/>
          </p:nvPicPr>
          <p:blipFill rotWithShape="1">
            <a:blip r:embed="rId8">
              <a:extLst>
                <a:ext uri="{28A0092B-C50C-407E-A947-70E740481C1C}">
                  <a14:useLocalDpi xmlns:a14="http://schemas.microsoft.com/office/drawing/2010/main" val="0"/>
                </a:ext>
              </a:extLst>
            </a:blip>
            <a:srcRect r="66708"/>
            <a:stretch/>
          </p:blipFill>
          <p:spPr>
            <a:xfrm>
              <a:off x="-1586016" y="4352551"/>
              <a:ext cx="731916" cy="588653"/>
            </a:xfrm>
            <a:prstGeom prst="rect">
              <a:avLst/>
            </a:prstGeom>
          </p:spPr>
        </p:pic>
      </p:grpSp>
      <p:sp>
        <p:nvSpPr>
          <p:cNvPr id="12" name="Text Placeholder 2">
            <a:extLst>
              <a:ext uri="{FF2B5EF4-FFF2-40B4-BE49-F238E27FC236}">
                <a16:creationId xmlns:a16="http://schemas.microsoft.com/office/drawing/2014/main" id="{4E222C13-F246-4D77-A53F-8646CCB218C1}"/>
              </a:ext>
            </a:extLst>
          </p:cNvPr>
          <p:cNvSpPr txBox="1">
            <a:spLocks/>
          </p:cNvSpPr>
          <p:nvPr userDrawn="1"/>
        </p:nvSpPr>
        <p:spPr>
          <a:xfrm>
            <a:off x="1870692" y="6594683"/>
            <a:ext cx="5402616" cy="27031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3000" b="0" kern="1200">
                <a:ln w="12700">
                  <a:solidFill>
                    <a:srgbClr val="565656"/>
                  </a:solidFill>
                </a:ln>
                <a:solidFill>
                  <a:srgbClr val="565656"/>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831" b="1">
                <a:ln w="12700">
                  <a:noFill/>
                </a:ln>
                <a:solidFill>
                  <a:schemeClr val="bg2"/>
                </a:solidFill>
                <a:latin typeface="United Curriculum" pitchFamily="2" charset="0"/>
              </a:rPr>
              <a:t>United Curriculum  |  </a:t>
            </a:r>
            <a:r>
              <a:rPr lang="en-US" sz="831" b="1">
                <a:ln w="12700">
                  <a:noFill/>
                </a:ln>
                <a:solidFill>
                  <a:schemeClr val="accent1"/>
                </a:solidFill>
                <a:latin typeface="United Curriculum" pitchFamily="2" charset="0"/>
              </a:rPr>
              <a:t>Primary Geography</a:t>
            </a:r>
            <a:endParaRPr lang="en-GB" sz="831" b="1">
              <a:ln w="12700">
                <a:noFill/>
              </a:ln>
              <a:solidFill>
                <a:schemeClr val="accent1"/>
              </a:solidFill>
              <a:latin typeface="United Curriculum" pitchFamily="2" charset="0"/>
            </a:endParaRPr>
          </a:p>
        </p:txBody>
      </p:sp>
    </p:spTree>
    <p:extLst>
      <p:ext uri="{BB962C8B-B14F-4D97-AF65-F5344CB8AC3E}">
        <p14:creationId xmlns:p14="http://schemas.microsoft.com/office/powerpoint/2010/main" val="204978"/>
      </p:ext>
    </p:extLst>
  </p:cSld>
  <p:clrMap bg1="lt1" tx1="dk1" bg2="lt2" tx2="dk2" accent1="accent1" accent2="accent2" accent3="accent3" accent4="accent4" accent5="accent5" accent6="accent6" hlink="hlink" folHlink="folHlink"/>
  <p:sldLayoutIdLst>
    <p:sldLayoutId id="2147483668" r:id="rId1"/>
    <p:sldLayoutId id="2147483674" r:id="rId2"/>
    <p:sldLayoutId id="2147483669" r:id="rId3"/>
    <p:sldLayoutId id="2147483670" r:id="rId4"/>
    <p:sldLayoutId id="2147483671" r:id="rId5"/>
    <p:sldLayoutId id="2147483672"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9E67B62-9F08-42F6-8135-B253C57580AD}"/>
              </a:ext>
            </a:extLst>
          </p:cNvPr>
          <p:cNvSpPr/>
          <p:nvPr userDrawn="1"/>
        </p:nvSpPr>
        <p:spPr>
          <a:xfrm>
            <a:off x="0" y="0"/>
            <a:ext cx="9921315" cy="6858000"/>
          </a:xfrm>
          <a:custGeom>
            <a:avLst/>
            <a:gdLst>
              <a:gd name="connsiteX0" fmla="*/ 0 w 9921315"/>
              <a:gd name="connsiteY0" fmla="*/ 0 h 6858000"/>
              <a:gd name="connsiteX1" fmla="*/ 9921315 w 9921315"/>
              <a:gd name="connsiteY1" fmla="*/ 0 h 6858000"/>
              <a:gd name="connsiteX2" fmla="*/ 9921315 w 9921315"/>
              <a:gd name="connsiteY2" fmla="*/ 6858000 h 6858000"/>
              <a:gd name="connsiteX3" fmla="*/ 0 w 9921315"/>
              <a:gd name="connsiteY3" fmla="*/ 6858000 h 6858000"/>
              <a:gd name="connsiteX4" fmla="*/ 0 w 9921315"/>
              <a:gd name="connsiteY4" fmla="*/ 0 h 6858000"/>
              <a:gd name="connsiteX5" fmla="*/ 94716 w 9921315"/>
              <a:gd name="connsiteY5" fmla="*/ 92308 h 6858000"/>
              <a:gd name="connsiteX6" fmla="*/ 94716 w 9921315"/>
              <a:gd name="connsiteY6" fmla="*/ 6771640 h 6858000"/>
              <a:gd name="connsiteX7" fmla="*/ 9811285 w 9921315"/>
              <a:gd name="connsiteY7" fmla="*/ 6771640 h 6858000"/>
              <a:gd name="connsiteX8" fmla="*/ 9811285 w 9921315"/>
              <a:gd name="connsiteY8" fmla="*/ 92308 h 6858000"/>
              <a:gd name="connsiteX9" fmla="*/ 94716 w 9921315"/>
              <a:gd name="connsiteY9" fmla="*/ 9230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1315" h="6858000">
                <a:moveTo>
                  <a:pt x="0" y="0"/>
                </a:moveTo>
                <a:lnTo>
                  <a:pt x="9921315" y="0"/>
                </a:lnTo>
                <a:lnTo>
                  <a:pt x="9921315" y="6858000"/>
                </a:lnTo>
                <a:lnTo>
                  <a:pt x="0" y="6858000"/>
                </a:lnTo>
                <a:lnTo>
                  <a:pt x="0" y="0"/>
                </a:lnTo>
                <a:close/>
                <a:moveTo>
                  <a:pt x="94716" y="92308"/>
                </a:moveTo>
                <a:lnTo>
                  <a:pt x="94716" y="6771640"/>
                </a:lnTo>
                <a:lnTo>
                  <a:pt x="9811285" y="6771640"/>
                </a:lnTo>
                <a:lnTo>
                  <a:pt x="9811285" y="92308"/>
                </a:lnTo>
                <a:lnTo>
                  <a:pt x="94716" y="92308"/>
                </a:lnTo>
                <a:close/>
              </a:path>
            </a:pathLst>
          </a:custGeom>
          <a:solidFill>
            <a:srgbClr val="C2C2C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8" name="Rectangle 7">
            <a:extLst>
              <a:ext uri="{FF2B5EF4-FFF2-40B4-BE49-F238E27FC236}">
                <a16:creationId xmlns:a16="http://schemas.microsoft.com/office/drawing/2014/main" id="{333D9D60-35E7-4DD1-9362-5CC11EFD1459}"/>
              </a:ext>
            </a:extLst>
          </p:cNvPr>
          <p:cNvSpPr/>
          <p:nvPr userDrawn="1"/>
        </p:nvSpPr>
        <p:spPr>
          <a:xfrm rot="10800000">
            <a:off x="292963" y="6567595"/>
            <a:ext cx="9631878" cy="2975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a:solidFill>
                <a:srgbClr val="323232"/>
              </a:solidFill>
              <a:latin typeface="Roboto" panose="02000000000000000000" pitchFamily="2" charset="0"/>
              <a:ea typeface="Roboto" panose="02000000000000000000" pitchFamily="2" charset="0"/>
            </a:endParaRPr>
          </a:p>
        </p:txBody>
      </p:sp>
      <p:cxnSp>
        <p:nvCxnSpPr>
          <p:cNvPr id="10" name="Straight Connector 9">
            <a:extLst>
              <a:ext uri="{FF2B5EF4-FFF2-40B4-BE49-F238E27FC236}">
                <a16:creationId xmlns:a16="http://schemas.microsoft.com/office/drawing/2014/main" id="{0829CE7C-04F8-43ED-804F-2456F7A4ECBC}"/>
              </a:ext>
            </a:extLst>
          </p:cNvPr>
          <p:cNvCxnSpPr>
            <a:cxnSpLocks/>
          </p:cNvCxnSpPr>
          <p:nvPr userDrawn="1"/>
        </p:nvCxnSpPr>
        <p:spPr>
          <a:xfrm>
            <a:off x="47610" y="6521967"/>
            <a:ext cx="9858390" cy="0"/>
          </a:xfrm>
          <a:prstGeom prst="line">
            <a:avLst/>
          </a:prstGeom>
          <a:ln w="88900">
            <a:solidFill>
              <a:srgbClr val="C2C2C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743F0249-84CA-4B40-8804-94DB2F65435D}"/>
              </a:ext>
            </a:extLst>
          </p:cNvPr>
          <p:cNvGrpSpPr/>
          <p:nvPr userDrawn="1"/>
        </p:nvGrpSpPr>
        <p:grpSpPr>
          <a:xfrm>
            <a:off x="-636252" y="6261570"/>
            <a:ext cx="1260323" cy="1192859"/>
            <a:chOff x="-2681662" y="4062078"/>
            <a:chExt cx="2019221" cy="1911133"/>
          </a:xfrm>
        </p:grpSpPr>
        <p:sp>
          <p:nvSpPr>
            <p:cNvPr id="16" name="Arc 15">
              <a:extLst>
                <a:ext uri="{FF2B5EF4-FFF2-40B4-BE49-F238E27FC236}">
                  <a16:creationId xmlns:a16="http://schemas.microsoft.com/office/drawing/2014/main" id="{C896CECD-A647-464D-81EC-D38BFAE0CB48}"/>
                </a:ext>
              </a:extLst>
            </p:cNvPr>
            <p:cNvSpPr/>
            <p:nvPr userDrawn="1"/>
          </p:nvSpPr>
          <p:spPr>
            <a:xfrm>
              <a:off x="-2681662" y="4062078"/>
              <a:ext cx="2019221" cy="1911133"/>
            </a:xfrm>
            <a:prstGeom prst="arc">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800"/>
            </a:p>
          </p:txBody>
        </p:sp>
        <p:pic>
          <p:nvPicPr>
            <p:cNvPr id="17" name="Picture 16">
              <a:extLst>
                <a:ext uri="{FF2B5EF4-FFF2-40B4-BE49-F238E27FC236}">
                  <a16:creationId xmlns:a16="http://schemas.microsoft.com/office/drawing/2014/main" id="{6EEA78AC-65D9-4545-82DA-EF2FDADF97D1}"/>
                </a:ext>
              </a:extLst>
            </p:cNvPr>
            <p:cNvPicPr>
              <a:picLocks noChangeAspect="1"/>
            </p:cNvPicPr>
            <p:nvPr userDrawn="1"/>
          </p:nvPicPr>
          <p:blipFill rotWithShape="1">
            <a:blip r:embed="rId7">
              <a:extLst>
                <a:ext uri="{28A0092B-C50C-407E-A947-70E740481C1C}">
                  <a14:useLocalDpi xmlns:a14="http://schemas.microsoft.com/office/drawing/2010/main" val="0"/>
                </a:ext>
              </a:extLst>
            </a:blip>
            <a:srcRect r="66708"/>
            <a:stretch/>
          </p:blipFill>
          <p:spPr>
            <a:xfrm>
              <a:off x="-1586016" y="4352551"/>
              <a:ext cx="731916" cy="588653"/>
            </a:xfrm>
            <a:prstGeom prst="rect">
              <a:avLst/>
            </a:prstGeom>
          </p:spPr>
        </p:pic>
      </p:grpSp>
      <p:sp>
        <p:nvSpPr>
          <p:cNvPr id="12" name="Text Placeholder 2">
            <a:extLst>
              <a:ext uri="{FF2B5EF4-FFF2-40B4-BE49-F238E27FC236}">
                <a16:creationId xmlns:a16="http://schemas.microsoft.com/office/drawing/2014/main" id="{4E222C13-F246-4D77-A53F-8646CCB218C1}"/>
              </a:ext>
            </a:extLst>
          </p:cNvPr>
          <p:cNvSpPr txBox="1">
            <a:spLocks/>
          </p:cNvSpPr>
          <p:nvPr userDrawn="1"/>
        </p:nvSpPr>
        <p:spPr>
          <a:xfrm>
            <a:off x="1870692" y="6594683"/>
            <a:ext cx="5402616" cy="27031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3000" b="0" kern="1200">
                <a:ln w="12700">
                  <a:solidFill>
                    <a:srgbClr val="565656"/>
                  </a:solidFill>
                </a:ln>
                <a:solidFill>
                  <a:srgbClr val="565656"/>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831" b="1">
                <a:ln w="12700">
                  <a:noFill/>
                </a:ln>
                <a:solidFill>
                  <a:schemeClr val="bg2"/>
                </a:solidFill>
                <a:latin typeface="United Curriculum" pitchFamily="2" charset="0"/>
              </a:rPr>
              <a:t>United Curriculum  |  </a:t>
            </a:r>
            <a:r>
              <a:rPr lang="en-US" sz="831" b="1">
                <a:ln w="12700">
                  <a:noFill/>
                </a:ln>
                <a:solidFill>
                  <a:schemeClr val="accent1"/>
                </a:solidFill>
                <a:latin typeface="United Curriculum" pitchFamily="2" charset="0"/>
              </a:rPr>
              <a:t>Primary Geography</a:t>
            </a:r>
            <a:endParaRPr lang="en-GB" sz="831" b="1">
              <a:ln w="12700">
                <a:noFill/>
              </a:ln>
              <a:solidFill>
                <a:schemeClr val="accent1"/>
              </a:solidFill>
              <a:latin typeface="United Curriculum" pitchFamily="2" charset="0"/>
            </a:endParaRPr>
          </a:p>
        </p:txBody>
      </p:sp>
    </p:spTree>
    <p:extLst>
      <p:ext uri="{BB962C8B-B14F-4D97-AF65-F5344CB8AC3E}">
        <p14:creationId xmlns:p14="http://schemas.microsoft.com/office/powerpoint/2010/main" val="1279481902"/>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9E67B62-9F08-42F6-8135-B253C57580AD}"/>
              </a:ext>
            </a:extLst>
          </p:cNvPr>
          <p:cNvSpPr/>
          <p:nvPr userDrawn="1"/>
        </p:nvSpPr>
        <p:spPr>
          <a:xfrm>
            <a:off x="1" y="0"/>
            <a:ext cx="9921315" cy="6858000"/>
          </a:xfrm>
          <a:custGeom>
            <a:avLst/>
            <a:gdLst>
              <a:gd name="connsiteX0" fmla="*/ 0 w 9921315"/>
              <a:gd name="connsiteY0" fmla="*/ 0 h 6858000"/>
              <a:gd name="connsiteX1" fmla="*/ 9921315 w 9921315"/>
              <a:gd name="connsiteY1" fmla="*/ 0 h 6858000"/>
              <a:gd name="connsiteX2" fmla="*/ 9921315 w 9921315"/>
              <a:gd name="connsiteY2" fmla="*/ 6858000 h 6858000"/>
              <a:gd name="connsiteX3" fmla="*/ 0 w 9921315"/>
              <a:gd name="connsiteY3" fmla="*/ 6858000 h 6858000"/>
              <a:gd name="connsiteX4" fmla="*/ 0 w 9921315"/>
              <a:gd name="connsiteY4" fmla="*/ 0 h 6858000"/>
              <a:gd name="connsiteX5" fmla="*/ 94716 w 9921315"/>
              <a:gd name="connsiteY5" fmla="*/ 92308 h 6858000"/>
              <a:gd name="connsiteX6" fmla="*/ 94716 w 9921315"/>
              <a:gd name="connsiteY6" fmla="*/ 6771640 h 6858000"/>
              <a:gd name="connsiteX7" fmla="*/ 9811285 w 9921315"/>
              <a:gd name="connsiteY7" fmla="*/ 6771640 h 6858000"/>
              <a:gd name="connsiteX8" fmla="*/ 9811285 w 9921315"/>
              <a:gd name="connsiteY8" fmla="*/ 92308 h 6858000"/>
              <a:gd name="connsiteX9" fmla="*/ 94716 w 9921315"/>
              <a:gd name="connsiteY9" fmla="*/ 9230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1315" h="6858000">
                <a:moveTo>
                  <a:pt x="0" y="0"/>
                </a:moveTo>
                <a:lnTo>
                  <a:pt x="9921315" y="0"/>
                </a:lnTo>
                <a:lnTo>
                  <a:pt x="9921315" y="6858000"/>
                </a:lnTo>
                <a:lnTo>
                  <a:pt x="0" y="6858000"/>
                </a:lnTo>
                <a:lnTo>
                  <a:pt x="0" y="0"/>
                </a:lnTo>
                <a:close/>
                <a:moveTo>
                  <a:pt x="94716" y="92308"/>
                </a:moveTo>
                <a:lnTo>
                  <a:pt x="94716" y="6771640"/>
                </a:lnTo>
                <a:lnTo>
                  <a:pt x="9811285" y="6771640"/>
                </a:lnTo>
                <a:lnTo>
                  <a:pt x="9811285" y="92308"/>
                </a:lnTo>
                <a:lnTo>
                  <a:pt x="94716" y="92308"/>
                </a:lnTo>
                <a:close/>
              </a:path>
            </a:pathLst>
          </a:custGeom>
          <a:solidFill>
            <a:srgbClr val="C2C2C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1463"/>
          </a:p>
        </p:txBody>
      </p:sp>
      <p:sp>
        <p:nvSpPr>
          <p:cNvPr id="8" name="Rectangle 7">
            <a:extLst>
              <a:ext uri="{FF2B5EF4-FFF2-40B4-BE49-F238E27FC236}">
                <a16:creationId xmlns:a16="http://schemas.microsoft.com/office/drawing/2014/main" id="{333D9D60-35E7-4DD1-9362-5CC11EFD1459}"/>
              </a:ext>
            </a:extLst>
          </p:cNvPr>
          <p:cNvSpPr/>
          <p:nvPr userDrawn="1"/>
        </p:nvSpPr>
        <p:spPr>
          <a:xfrm rot="10800000">
            <a:off x="292964" y="6567595"/>
            <a:ext cx="9631878" cy="2975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sz="1463">
              <a:solidFill>
                <a:srgbClr val="323232"/>
              </a:solidFill>
              <a:latin typeface="Roboto" panose="02000000000000000000" pitchFamily="2" charset="0"/>
              <a:ea typeface="Roboto" panose="02000000000000000000" pitchFamily="2" charset="0"/>
            </a:endParaRPr>
          </a:p>
        </p:txBody>
      </p:sp>
      <p:cxnSp>
        <p:nvCxnSpPr>
          <p:cNvPr id="10" name="Straight Connector 9">
            <a:extLst>
              <a:ext uri="{FF2B5EF4-FFF2-40B4-BE49-F238E27FC236}">
                <a16:creationId xmlns:a16="http://schemas.microsoft.com/office/drawing/2014/main" id="{0829CE7C-04F8-43ED-804F-2456F7A4ECBC}"/>
              </a:ext>
            </a:extLst>
          </p:cNvPr>
          <p:cNvCxnSpPr>
            <a:cxnSpLocks/>
          </p:cNvCxnSpPr>
          <p:nvPr userDrawn="1"/>
        </p:nvCxnSpPr>
        <p:spPr>
          <a:xfrm>
            <a:off x="47610" y="6532600"/>
            <a:ext cx="9858390" cy="0"/>
          </a:xfrm>
          <a:prstGeom prst="line">
            <a:avLst/>
          </a:prstGeom>
          <a:ln w="88900">
            <a:solidFill>
              <a:srgbClr val="C2C2C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743F0249-84CA-4B40-8804-94DB2F65435D}"/>
              </a:ext>
            </a:extLst>
          </p:cNvPr>
          <p:cNvGrpSpPr/>
          <p:nvPr userDrawn="1"/>
        </p:nvGrpSpPr>
        <p:grpSpPr>
          <a:xfrm>
            <a:off x="-636251" y="6261572"/>
            <a:ext cx="1260323" cy="1192859"/>
            <a:chOff x="-2681662" y="4062078"/>
            <a:chExt cx="2019221" cy="1911133"/>
          </a:xfrm>
        </p:grpSpPr>
        <p:sp>
          <p:nvSpPr>
            <p:cNvPr id="16" name="Arc 15">
              <a:extLst>
                <a:ext uri="{FF2B5EF4-FFF2-40B4-BE49-F238E27FC236}">
                  <a16:creationId xmlns:a16="http://schemas.microsoft.com/office/drawing/2014/main" id="{C896CECD-A647-464D-81EC-D38BFAE0CB48}"/>
                </a:ext>
              </a:extLst>
            </p:cNvPr>
            <p:cNvSpPr/>
            <p:nvPr userDrawn="1"/>
          </p:nvSpPr>
          <p:spPr>
            <a:xfrm>
              <a:off x="-2681662" y="4062078"/>
              <a:ext cx="2019221" cy="1911133"/>
            </a:xfrm>
            <a:prstGeom prst="arc">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463"/>
            </a:p>
          </p:txBody>
        </p:sp>
        <p:pic>
          <p:nvPicPr>
            <p:cNvPr id="17" name="Picture 16">
              <a:extLst>
                <a:ext uri="{FF2B5EF4-FFF2-40B4-BE49-F238E27FC236}">
                  <a16:creationId xmlns:a16="http://schemas.microsoft.com/office/drawing/2014/main" id="{6EEA78AC-65D9-4545-82DA-EF2FDADF97D1}"/>
                </a:ext>
              </a:extLst>
            </p:cNvPr>
            <p:cNvPicPr>
              <a:picLocks noChangeAspect="1"/>
            </p:cNvPicPr>
            <p:nvPr userDrawn="1"/>
          </p:nvPicPr>
          <p:blipFill rotWithShape="1">
            <a:blip r:embed="rId8">
              <a:extLst>
                <a:ext uri="{28A0092B-C50C-407E-A947-70E740481C1C}">
                  <a14:useLocalDpi xmlns:a14="http://schemas.microsoft.com/office/drawing/2010/main" val="0"/>
                </a:ext>
              </a:extLst>
            </a:blip>
            <a:srcRect r="66708"/>
            <a:stretch/>
          </p:blipFill>
          <p:spPr>
            <a:xfrm>
              <a:off x="-1586016" y="4352551"/>
              <a:ext cx="731916" cy="588653"/>
            </a:xfrm>
            <a:prstGeom prst="rect">
              <a:avLst/>
            </a:prstGeom>
          </p:spPr>
        </p:pic>
      </p:grpSp>
      <p:sp>
        <p:nvSpPr>
          <p:cNvPr id="12" name="Text Placeholder 2">
            <a:extLst>
              <a:ext uri="{FF2B5EF4-FFF2-40B4-BE49-F238E27FC236}">
                <a16:creationId xmlns:a16="http://schemas.microsoft.com/office/drawing/2014/main" id="{4E222C13-F246-4D77-A53F-8646CCB218C1}"/>
              </a:ext>
            </a:extLst>
          </p:cNvPr>
          <p:cNvSpPr txBox="1">
            <a:spLocks/>
          </p:cNvSpPr>
          <p:nvPr userDrawn="1"/>
        </p:nvSpPr>
        <p:spPr>
          <a:xfrm>
            <a:off x="1870692" y="6594683"/>
            <a:ext cx="5402616" cy="27031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3000" b="0" kern="1200">
                <a:ln w="12700">
                  <a:solidFill>
                    <a:srgbClr val="565656"/>
                  </a:solidFill>
                </a:ln>
                <a:solidFill>
                  <a:srgbClr val="565656"/>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675" b="1">
                <a:ln w="12700">
                  <a:noFill/>
                </a:ln>
                <a:solidFill>
                  <a:schemeClr val="bg2"/>
                </a:solidFill>
                <a:latin typeface="United Curriculum" pitchFamily="2" charset="0"/>
              </a:rPr>
              <a:t>United Curriculum  |  </a:t>
            </a:r>
            <a:r>
              <a:rPr lang="en-US" sz="675" b="1">
                <a:ln w="12700">
                  <a:noFill/>
                </a:ln>
                <a:solidFill>
                  <a:schemeClr val="accent1"/>
                </a:solidFill>
                <a:latin typeface="United Curriculum" pitchFamily="2" charset="0"/>
              </a:rPr>
              <a:t>Primary Geography</a:t>
            </a:r>
            <a:endParaRPr lang="en-GB" sz="675" b="1">
              <a:ln w="12700">
                <a:noFill/>
              </a:ln>
              <a:solidFill>
                <a:schemeClr val="accent1"/>
              </a:solidFill>
              <a:latin typeface="United Curriculum" pitchFamily="2" charset="0"/>
            </a:endParaRPr>
          </a:p>
        </p:txBody>
      </p:sp>
    </p:spTree>
    <p:extLst>
      <p:ext uri="{BB962C8B-B14F-4D97-AF65-F5344CB8AC3E}">
        <p14:creationId xmlns:p14="http://schemas.microsoft.com/office/powerpoint/2010/main" val="410645459"/>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Lst>
  <p:txStyles>
    <p:titleStyle>
      <a:lvl1pPr algn="l" defTabSz="742950" rtl="0" eaLnBrk="1" latinLnBrk="0" hangingPunct="1">
        <a:lnSpc>
          <a:spcPct val="90000"/>
        </a:lnSpc>
        <a:spcBef>
          <a:spcPct val="0"/>
        </a:spcBef>
        <a:buNone/>
        <a:defRPr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9pPr>
    </p:bodyStyle>
    <p:otherStyle>
      <a:defPPr>
        <a:defRPr lang="en-US"/>
      </a:defPPr>
      <a:lvl1pPr marL="0" algn="l" defTabSz="742950" rtl="0" eaLnBrk="1" latinLnBrk="0" hangingPunct="1">
        <a:defRPr sz="1463" kern="1200">
          <a:solidFill>
            <a:schemeClr val="tx1"/>
          </a:solidFill>
          <a:latin typeface="+mn-lt"/>
          <a:ea typeface="+mn-ea"/>
          <a:cs typeface="+mn-cs"/>
        </a:defRPr>
      </a:lvl1pPr>
      <a:lvl2pPr marL="371475" algn="l" defTabSz="742950" rtl="0" eaLnBrk="1" latinLnBrk="0" hangingPunct="1">
        <a:defRPr sz="1463" kern="1200">
          <a:solidFill>
            <a:schemeClr val="tx1"/>
          </a:solidFill>
          <a:latin typeface="+mn-lt"/>
          <a:ea typeface="+mn-ea"/>
          <a:cs typeface="+mn-cs"/>
        </a:defRPr>
      </a:lvl2pPr>
      <a:lvl3pPr marL="742950" algn="l" defTabSz="742950" rtl="0" eaLnBrk="1" latinLnBrk="0" hangingPunct="1">
        <a:defRPr sz="1463" kern="1200">
          <a:solidFill>
            <a:schemeClr val="tx1"/>
          </a:solidFill>
          <a:latin typeface="+mn-lt"/>
          <a:ea typeface="+mn-ea"/>
          <a:cs typeface="+mn-cs"/>
        </a:defRPr>
      </a:lvl3pPr>
      <a:lvl4pPr marL="1114425" algn="l" defTabSz="742950" rtl="0" eaLnBrk="1" latinLnBrk="0" hangingPunct="1">
        <a:defRPr sz="1463" kern="1200">
          <a:solidFill>
            <a:schemeClr val="tx1"/>
          </a:solidFill>
          <a:latin typeface="+mn-lt"/>
          <a:ea typeface="+mn-ea"/>
          <a:cs typeface="+mn-cs"/>
        </a:defRPr>
      </a:lvl4pPr>
      <a:lvl5pPr marL="1485900" algn="l" defTabSz="742950" rtl="0" eaLnBrk="1" latinLnBrk="0" hangingPunct="1">
        <a:defRPr sz="1463" kern="1200">
          <a:solidFill>
            <a:schemeClr val="tx1"/>
          </a:solidFill>
          <a:latin typeface="+mn-lt"/>
          <a:ea typeface="+mn-ea"/>
          <a:cs typeface="+mn-cs"/>
        </a:defRPr>
      </a:lvl5pPr>
      <a:lvl6pPr marL="1857375" algn="l" defTabSz="742950" rtl="0" eaLnBrk="1" latinLnBrk="0" hangingPunct="1">
        <a:defRPr sz="1463" kern="1200">
          <a:solidFill>
            <a:schemeClr val="tx1"/>
          </a:solidFill>
          <a:latin typeface="+mn-lt"/>
          <a:ea typeface="+mn-ea"/>
          <a:cs typeface="+mn-cs"/>
        </a:defRPr>
      </a:lvl6pPr>
      <a:lvl7pPr marL="2228850" algn="l" defTabSz="742950" rtl="0" eaLnBrk="1" latinLnBrk="0" hangingPunct="1">
        <a:defRPr sz="1463" kern="1200">
          <a:solidFill>
            <a:schemeClr val="tx1"/>
          </a:solidFill>
          <a:latin typeface="+mn-lt"/>
          <a:ea typeface="+mn-ea"/>
          <a:cs typeface="+mn-cs"/>
        </a:defRPr>
      </a:lvl7pPr>
      <a:lvl8pPr marL="2600325" algn="l" defTabSz="742950" rtl="0" eaLnBrk="1" latinLnBrk="0" hangingPunct="1">
        <a:defRPr sz="1463" kern="1200">
          <a:solidFill>
            <a:schemeClr val="tx1"/>
          </a:solidFill>
          <a:latin typeface="+mn-lt"/>
          <a:ea typeface="+mn-ea"/>
          <a:cs typeface="+mn-cs"/>
        </a:defRPr>
      </a:lvl8pPr>
      <a:lvl9pPr marL="2971800" algn="l" defTabSz="742950" rtl="0" eaLnBrk="1" latinLnBrk="0" hangingPunct="1">
        <a:defRPr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a:t>Reception: Spring</a:t>
            </a:r>
            <a:endParaRPr lang="en-GB"/>
          </a:p>
        </p:txBody>
      </p:sp>
      <p:sp>
        <p:nvSpPr>
          <p:cNvPr id="4" name="Text Placeholder 3">
            <a:extLst>
              <a:ext uri="{FF2B5EF4-FFF2-40B4-BE49-F238E27FC236}">
                <a16:creationId xmlns:a16="http://schemas.microsoft.com/office/drawing/2014/main" id="{50C77441-693C-44CD-BF9D-C9CF21ECF127}"/>
              </a:ext>
            </a:extLst>
          </p:cNvPr>
          <p:cNvSpPr>
            <a:spLocks noGrp="1"/>
          </p:cNvSpPr>
          <p:nvPr>
            <p:ph type="body" sz="quarter" idx="11"/>
          </p:nvPr>
        </p:nvSpPr>
        <p:spPr/>
        <p:txBody>
          <a:bodyPr/>
          <a:lstStyle/>
          <a:p>
            <a:r>
              <a:rPr lang="en-US"/>
              <a:t>Reception: Spring</a:t>
            </a:r>
            <a:endParaRPr lang="en-GB"/>
          </a:p>
        </p:txBody>
      </p:sp>
      <p:sp>
        <p:nvSpPr>
          <p:cNvPr id="5" name="Rectangle 4">
            <a:extLst>
              <a:ext uri="{FF2B5EF4-FFF2-40B4-BE49-F238E27FC236}">
                <a16:creationId xmlns:a16="http://schemas.microsoft.com/office/drawing/2014/main" id="{8050C6AD-DD5E-4AE0-AE36-5646500C14C0}"/>
              </a:ext>
            </a:extLst>
          </p:cNvPr>
          <p:cNvSpPr/>
          <p:nvPr/>
        </p:nvSpPr>
        <p:spPr>
          <a:xfrm>
            <a:off x="4855536" y="5668471"/>
            <a:ext cx="4749799" cy="4972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000">
                <a:latin typeface="Roboto" panose="02000000000000000000" pitchFamily="2" charset="0"/>
                <a:ea typeface="Roboto" panose="02000000000000000000" pitchFamily="2" charset="0"/>
              </a:rPr>
              <a:t>Relevant </a:t>
            </a:r>
            <a:r>
              <a:rPr lang="en-GB" sz="1000" b="1">
                <a:latin typeface="Roboto" panose="02000000000000000000" pitchFamily="2" charset="0"/>
                <a:ea typeface="Roboto" panose="02000000000000000000" pitchFamily="2" charset="0"/>
              </a:rPr>
              <a:t>Early Learning Goals </a:t>
            </a:r>
            <a:r>
              <a:rPr lang="en-GB" sz="1000">
                <a:latin typeface="Roboto" panose="02000000000000000000" pitchFamily="2" charset="0"/>
                <a:ea typeface="Roboto" panose="02000000000000000000" pitchFamily="2" charset="0"/>
              </a:rPr>
              <a:t>(for end of Reception):</a:t>
            </a:r>
          </a:p>
          <a:p>
            <a:pPr marL="285750" indent="-285750">
              <a:buFont typeface="Arial" panose="020B0604020202020204" pitchFamily="34" charset="0"/>
              <a:buChar char="•"/>
            </a:pPr>
            <a:r>
              <a:rPr lang="en-US" sz="1000" strike="noStrike">
                <a:solidFill>
                  <a:schemeClr val="accent1"/>
                </a:solidFill>
                <a:latin typeface="Roboto" panose="02000000000000000000" pitchFamily="2" charset="0"/>
                <a:ea typeface="Roboto" panose="02000000000000000000" pitchFamily="2" charset="0"/>
              </a:rPr>
              <a:t>Describe their immediate environment using knowledge from observations, discussion, stories, non-fiction texts and maps.</a:t>
            </a:r>
          </a:p>
          <a:p>
            <a:pPr marL="285750" indent="-285750">
              <a:buFont typeface="Arial" panose="020B0604020202020204" pitchFamily="34" charset="0"/>
              <a:buChar char="•"/>
            </a:pPr>
            <a:endParaRPr lang="en-US" sz="1000" b="1" strike="noStrike">
              <a:solidFill>
                <a:schemeClr val="accent1"/>
              </a:solidFill>
              <a:latin typeface="Roboto" panose="02000000000000000000" pitchFamily="2" charset="0"/>
              <a:ea typeface="Roboto" panose="02000000000000000000" pitchFamily="2" charset="0"/>
            </a:endParaRPr>
          </a:p>
          <a:p>
            <a:pPr marL="285750" indent="-285750">
              <a:buFont typeface="Arial" panose="020B0604020202020204" pitchFamily="34" charset="0"/>
              <a:buChar char="•"/>
            </a:pPr>
            <a:endParaRPr lang="en-GB" sz="1000">
              <a:latin typeface="Roboto" panose="02000000000000000000" pitchFamily="2" charset="0"/>
              <a:ea typeface="Roboto" panose="02000000000000000000" pitchFamily="2" charset="0"/>
            </a:endParaRPr>
          </a:p>
        </p:txBody>
      </p:sp>
      <p:sp>
        <p:nvSpPr>
          <p:cNvPr id="7" name="Rectangle 6">
            <a:extLst>
              <a:ext uri="{FF2B5EF4-FFF2-40B4-BE49-F238E27FC236}">
                <a16:creationId xmlns:a16="http://schemas.microsoft.com/office/drawing/2014/main" id="{0CA124F9-EE02-44C0-A43B-6592C2A9A3FC}"/>
              </a:ext>
            </a:extLst>
          </p:cNvPr>
          <p:cNvSpPr/>
          <p:nvPr/>
        </p:nvSpPr>
        <p:spPr>
          <a:xfrm>
            <a:off x="239061" y="5668471"/>
            <a:ext cx="4749799" cy="2747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000">
                <a:latin typeface="Roboto" panose="02000000000000000000" pitchFamily="2" charset="0"/>
                <a:ea typeface="Roboto" panose="02000000000000000000" pitchFamily="2" charset="0"/>
              </a:rPr>
              <a:t>Relevant </a:t>
            </a:r>
            <a:r>
              <a:rPr lang="en-GB" sz="1000" b="1">
                <a:latin typeface="Roboto" panose="02000000000000000000" pitchFamily="2" charset="0"/>
                <a:ea typeface="Roboto" panose="02000000000000000000" pitchFamily="2" charset="0"/>
              </a:rPr>
              <a:t>Development Matters (Reception) </a:t>
            </a:r>
            <a:r>
              <a:rPr lang="en-GB" sz="1000">
                <a:latin typeface="Roboto" panose="02000000000000000000" pitchFamily="2" charset="0"/>
                <a:ea typeface="Roboto" panose="02000000000000000000" pitchFamily="2" charset="0"/>
              </a:rPr>
              <a:t>statements:</a:t>
            </a:r>
          </a:p>
          <a:p>
            <a:pPr marL="285750" indent="-285750">
              <a:buFont typeface="Arial" panose="020B0604020202020204" pitchFamily="34" charset="0"/>
              <a:buChar char="•"/>
            </a:pPr>
            <a:endParaRPr lang="en-GB" sz="1000">
              <a:latin typeface="Roboto" panose="02000000000000000000" pitchFamily="2" charset="0"/>
              <a:ea typeface="Roboto" panose="02000000000000000000" pitchFamily="2" charset="0"/>
            </a:endParaRPr>
          </a:p>
        </p:txBody>
      </p:sp>
      <p:graphicFrame>
        <p:nvGraphicFramePr>
          <p:cNvPr id="9" name="Table 25">
            <a:extLst>
              <a:ext uri="{FF2B5EF4-FFF2-40B4-BE49-F238E27FC236}">
                <a16:creationId xmlns:a16="http://schemas.microsoft.com/office/drawing/2014/main" id="{EFDC2BA2-60EB-10CA-6EED-C4105A668F15}"/>
              </a:ext>
            </a:extLst>
          </p:cNvPr>
          <p:cNvGraphicFramePr>
            <a:graphicFrameLocks noGrp="1"/>
          </p:cNvGraphicFramePr>
          <p:nvPr>
            <p:extLst>
              <p:ext uri="{D42A27DB-BD31-4B8C-83A1-F6EECF244321}">
                <p14:modId xmlns:p14="http://schemas.microsoft.com/office/powerpoint/2010/main" val="1689163653"/>
              </p:ext>
            </p:extLst>
          </p:nvPr>
        </p:nvGraphicFramePr>
        <p:xfrm>
          <a:off x="239061" y="914764"/>
          <a:ext cx="9179999" cy="4631930"/>
        </p:xfrm>
        <a:graphic>
          <a:graphicData uri="http://schemas.openxmlformats.org/drawingml/2006/table">
            <a:tbl>
              <a:tblPr firstRow="1" bandRow="1">
                <a:tableStyleId>{5940675A-B579-460E-94D1-54222C63F5DA}</a:tableStyleId>
              </a:tblPr>
              <a:tblGrid>
                <a:gridCol w="211034">
                  <a:extLst>
                    <a:ext uri="{9D8B030D-6E8A-4147-A177-3AD203B41FA5}">
                      <a16:colId xmlns:a16="http://schemas.microsoft.com/office/drawing/2014/main" val="1014669821"/>
                    </a:ext>
                  </a:extLst>
                </a:gridCol>
                <a:gridCol w="211034">
                  <a:extLst>
                    <a:ext uri="{9D8B030D-6E8A-4147-A177-3AD203B41FA5}">
                      <a16:colId xmlns:a16="http://schemas.microsoft.com/office/drawing/2014/main" val="1749978381"/>
                    </a:ext>
                  </a:extLst>
                </a:gridCol>
                <a:gridCol w="2893861">
                  <a:extLst>
                    <a:ext uri="{9D8B030D-6E8A-4147-A177-3AD203B41FA5}">
                      <a16:colId xmlns:a16="http://schemas.microsoft.com/office/drawing/2014/main" val="247776695"/>
                    </a:ext>
                  </a:extLst>
                </a:gridCol>
                <a:gridCol w="3303426">
                  <a:extLst>
                    <a:ext uri="{9D8B030D-6E8A-4147-A177-3AD203B41FA5}">
                      <a16:colId xmlns:a16="http://schemas.microsoft.com/office/drawing/2014/main" val="3380293508"/>
                    </a:ext>
                  </a:extLst>
                </a:gridCol>
                <a:gridCol w="2560644">
                  <a:extLst>
                    <a:ext uri="{9D8B030D-6E8A-4147-A177-3AD203B41FA5}">
                      <a16:colId xmlns:a16="http://schemas.microsoft.com/office/drawing/2014/main" val="2902844172"/>
                    </a:ext>
                  </a:extLst>
                </a:gridCol>
              </a:tblGrid>
              <a:tr h="203456">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1535055">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Conceptual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a:solidFill>
                            <a:schemeClr val="bg1"/>
                          </a:solidFill>
                          <a:latin typeface="Roboto" panose="02000000000000000000" pitchFamily="2" charset="0"/>
                          <a:ea typeface="Roboto" panose="02000000000000000000" pitchFamily="2" charset="0"/>
                        </a:rPr>
                        <a:t>Talk about where I live (e.g. flat/house number, name of street) (N3-4)</a:t>
                      </a:r>
                    </a:p>
                    <a:p>
                      <a:pPr marL="72000" indent="-72000">
                        <a:spcAft>
                          <a:spcPts val="200"/>
                        </a:spcAft>
                        <a:buFont typeface="Arial" panose="020B0604020202020204" pitchFamily="34" charset="0"/>
                        <a:buChar char="•"/>
                      </a:pPr>
                      <a:endParaRPr lang="en-US" sz="90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a:solidFill>
                            <a:schemeClr val="bg1"/>
                          </a:solidFill>
                          <a:latin typeface="Roboto" panose="02000000000000000000" pitchFamily="2" charset="0"/>
                          <a:ea typeface="Roboto" panose="02000000000000000000" pitchFamily="2" charset="0"/>
                        </a:rPr>
                        <a:t>Talk about where I live (e.g. flat/house number, name of street) (N3-4)</a:t>
                      </a:r>
                    </a:p>
                    <a:p>
                      <a:pPr marL="72000" indent="-72000">
                        <a:spcAft>
                          <a:spcPts val="200"/>
                        </a:spcAft>
                        <a:buFont typeface="Arial" panose="020B0604020202020204" pitchFamily="34" charset="0"/>
                        <a:buChar char="•"/>
                      </a:pPr>
                      <a:endParaRPr lang="en-US" sz="900" b="1">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endParaRPr lang="en-US" sz="90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724014">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900" b="1" i="0" u="none" strike="noStrike">
                          <a:solidFill>
                            <a:schemeClr val="accent1"/>
                          </a:solidFill>
                          <a:latin typeface="Roboto" panose="02000000000000000000" pitchFamily="2" charset="0"/>
                          <a:ea typeface="Roboto" panose="02000000000000000000" pitchFamily="2" charset="0"/>
                        </a:rPr>
                        <a:t>Map skills: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0" i="0" strike="noStrike">
                          <a:solidFill>
                            <a:schemeClr val="accent1"/>
                          </a:solidFill>
                          <a:latin typeface="Roboto" panose="02000000000000000000" pitchFamily="2" charset="0"/>
                          <a:ea typeface="Roboto" panose="02000000000000000000" pitchFamily="2" charset="0"/>
                        </a:rPr>
                        <a:t>Globe</a:t>
                      </a:r>
                    </a:p>
                    <a:p>
                      <a:pPr marL="72000" indent="-72000">
                        <a:spcAft>
                          <a:spcPts val="200"/>
                        </a:spcAft>
                        <a:buFont typeface="Arial" panose="020B0604020202020204" pitchFamily="34" charset="0"/>
                        <a:buChar char="•"/>
                      </a:pPr>
                      <a:endParaRPr lang="en-US" sz="90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endParaRPr lang="en-US" sz="900" b="1">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0" i="0" strike="noStrike">
                          <a:solidFill>
                            <a:schemeClr val="bg1"/>
                          </a:solidFill>
                          <a:latin typeface="Roboto" panose="02000000000000000000" pitchFamily="2" charset="0"/>
                          <a:ea typeface="Roboto" panose="02000000000000000000" pitchFamily="2" charset="0"/>
                        </a:rPr>
                        <a:t>A&amp;P: Recognise simple hazards and plan steps we can take to reduce them (Y1 Aut)</a:t>
                      </a:r>
                    </a:p>
                    <a:p>
                      <a:pPr marL="72000" indent="-72000">
                        <a:spcAft>
                          <a:spcPts val="200"/>
                        </a:spcAft>
                        <a:buFont typeface="Arial" panose="020B0604020202020204" pitchFamily="34" charset="0"/>
                        <a:buChar char="•"/>
                      </a:pPr>
                      <a:endParaRPr lang="en-US" sz="90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420391967"/>
                  </a:ext>
                </a:extLst>
              </a:tr>
              <a:tr h="452557">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Disciplinary</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900" b="0" i="0" strike="noStrike">
                        <a:solidFill>
                          <a:schemeClr val="accent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1438" marR="0" lvl="0" indent="-71438"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i="0" strike="noStrike">
                          <a:solidFill>
                            <a:schemeClr val="bg1"/>
                          </a:solidFill>
                          <a:latin typeface="Roboto" panose="02000000000000000000" pitchFamily="2" charset="0"/>
                          <a:ea typeface="Roboto" panose="02000000000000000000" pitchFamily="2" charset="0"/>
                        </a:rPr>
                        <a:t>Enquiry and fieldwork</a:t>
                      </a:r>
                      <a:r>
                        <a:rPr lang="en-US" sz="900" b="0" i="0" strike="noStrike">
                          <a:solidFill>
                            <a:schemeClr val="bg1"/>
                          </a:solidFill>
                          <a:latin typeface="Roboto" panose="02000000000000000000" pitchFamily="2" charset="0"/>
                          <a:ea typeface="Roboto" panose="02000000000000000000" pitchFamily="2" charset="0"/>
                        </a:rPr>
                        <a:t>: Show care and concern for living things in the environment</a:t>
                      </a:r>
                    </a:p>
                    <a:p>
                      <a:pPr marL="71438" marR="0" lvl="0" indent="-71438"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900" b="1" kern="1200">
                          <a:solidFill>
                            <a:schemeClr val="bg1"/>
                          </a:solidFill>
                          <a:effectLst/>
                          <a:latin typeface="Roboto"/>
                          <a:ea typeface="Roboto"/>
                          <a:cs typeface="Roboto"/>
                        </a:rPr>
                        <a:t>Interconnections </a:t>
                      </a:r>
                      <a:r>
                        <a:rPr lang="en-US" sz="900" b="1">
                          <a:solidFill>
                            <a:schemeClr val="bg1"/>
                          </a:solidFill>
                          <a:latin typeface="Roboto" panose="02000000000000000000" pitchFamily="2" charset="0"/>
                          <a:ea typeface="Roboto" panose="02000000000000000000" pitchFamily="2" charset="0"/>
                        </a:rPr>
                        <a:t>&amp;</a:t>
                      </a:r>
                      <a:r>
                        <a:rPr lang="en-GB" sz="900" b="1" kern="1200">
                          <a:solidFill>
                            <a:schemeClr val="bg1"/>
                          </a:solidFill>
                          <a:effectLst/>
                          <a:latin typeface="Roboto"/>
                          <a:ea typeface="Roboto"/>
                          <a:cs typeface="Roboto"/>
                        </a:rPr>
                        <a:t> change: </a:t>
                      </a:r>
                      <a:r>
                        <a:rPr lang="en-US" sz="900" b="0" i="0" kern="1200">
                          <a:solidFill>
                            <a:schemeClr val="bg1"/>
                          </a:solidFill>
                          <a:effectLst/>
                          <a:latin typeface="Roboto" panose="02000000000000000000" pitchFamily="2" charset="0"/>
                          <a:ea typeface="Roboto" panose="02000000000000000000" pitchFamily="2" charset="0"/>
                          <a:cs typeface="+mn-cs"/>
                        </a:rPr>
                        <a:t>Identify patterns in the world around us</a:t>
                      </a:r>
                      <a:endParaRPr lang="en-US" sz="900" b="0" i="0" strike="noStrike">
                        <a:solidFill>
                          <a:schemeClr val="bg1"/>
                        </a:solidFill>
                        <a:latin typeface="Roboto" panose="02000000000000000000" pitchFamily="2" charset="0"/>
                        <a:ea typeface="Roboto" panose="02000000000000000000" pitchFamily="2" charset="0"/>
                      </a:endParaRPr>
                    </a:p>
                    <a:p>
                      <a:pPr marL="71438" marR="0" lvl="0" indent="-714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1" kern="1200">
                          <a:solidFill>
                            <a:schemeClr val="bg1"/>
                          </a:solidFill>
                          <a:effectLst/>
                          <a:latin typeface="Roboto"/>
                          <a:ea typeface="Roboto"/>
                          <a:cs typeface="Roboto"/>
                        </a:rPr>
                        <a:t>Interconnections </a:t>
                      </a:r>
                      <a:r>
                        <a:rPr lang="en-US" sz="900" b="1">
                          <a:solidFill>
                            <a:schemeClr val="bg1"/>
                          </a:solidFill>
                          <a:latin typeface="Roboto" panose="02000000000000000000" pitchFamily="2" charset="0"/>
                          <a:ea typeface="Roboto" panose="02000000000000000000" pitchFamily="2" charset="0"/>
                        </a:rPr>
                        <a:t>&amp;</a:t>
                      </a:r>
                      <a:r>
                        <a:rPr lang="en-GB" sz="900" b="1" kern="1200">
                          <a:solidFill>
                            <a:schemeClr val="bg1"/>
                          </a:solidFill>
                          <a:effectLst/>
                          <a:latin typeface="Roboto"/>
                          <a:ea typeface="Roboto"/>
                          <a:cs typeface="Roboto"/>
                        </a:rPr>
                        <a:t> change: </a:t>
                      </a:r>
                      <a:r>
                        <a:rPr lang="en-GB" sz="900" kern="1200">
                          <a:solidFill>
                            <a:schemeClr val="bg1"/>
                          </a:solidFill>
                          <a:effectLst/>
                          <a:latin typeface="Roboto"/>
                          <a:ea typeface="Roboto"/>
                          <a:cs typeface="Roboto"/>
                        </a:rPr>
                        <a:t>Humans can affect and may be influenced by different places and physical processes</a:t>
                      </a:r>
                      <a:endParaRPr lang="en-US" sz="900" b="0" i="0" kern="1200">
                        <a:solidFill>
                          <a:schemeClr val="bg1"/>
                        </a:solidFill>
                        <a:effectLst/>
                        <a:latin typeface="Roboto" panose="02000000000000000000" pitchFamily="2" charset="0"/>
                        <a:ea typeface="Roboto" panose="02000000000000000000" pitchFamily="2" charset="0"/>
                        <a:cs typeface="+mn-cs"/>
                      </a:endParaRPr>
                    </a:p>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endParaRPr lang="en-US" sz="900" b="0" i="0" kern="1200">
                        <a:solidFill>
                          <a:schemeClr val="bg1"/>
                        </a:solidFill>
                        <a:effectLst/>
                        <a:latin typeface="Roboto" panose="02000000000000000000" pitchFamily="2" charset="0"/>
                        <a:ea typeface="Roboto" panose="02000000000000000000" pitchFamily="2" charset="0"/>
                        <a:cs typeface="+mn-cs"/>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900" b="1" kern="1200">
                          <a:solidFill>
                            <a:schemeClr val="bg1"/>
                          </a:solidFill>
                          <a:effectLst/>
                          <a:latin typeface="Roboto" panose="02000000000000000000" pitchFamily="2" charset="0"/>
                          <a:ea typeface="Roboto" panose="02000000000000000000" pitchFamily="2" charset="0"/>
                          <a:cs typeface="Roboto" panose="02000000000000000000" pitchFamily="2" charset="0"/>
                        </a:rPr>
                        <a:t>Interconnections </a:t>
                      </a:r>
                      <a:r>
                        <a:rPr lang="en-US" sz="900" b="1">
                          <a:solidFill>
                            <a:schemeClr val="bg1"/>
                          </a:solidFill>
                          <a:latin typeface="Roboto" panose="02000000000000000000" pitchFamily="2" charset="0"/>
                          <a:ea typeface="Roboto" panose="02000000000000000000" pitchFamily="2" charset="0"/>
                        </a:rPr>
                        <a:t>&amp;</a:t>
                      </a:r>
                      <a:r>
                        <a:rPr lang="en-GB" sz="900" b="1" kern="1200">
                          <a:solidFill>
                            <a:schemeClr val="bg1"/>
                          </a:solidFill>
                          <a:effectLst/>
                          <a:latin typeface="Roboto" panose="02000000000000000000" pitchFamily="2" charset="0"/>
                          <a:ea typeface="Roboto" panose="02000000000000000000" pitchFamily="2" charset="0"/>
                          <a:cs typeface="Roboto" panose="02000000000000000000" pitchFamily="2" charset="0"/>
                        </a:rPr>
                        <a:t> change: </a:t>
                      </a:r>
                      <a:r>
                        <a:rPr lang="en-GB" sz="900" kern="1200">
                          <a:solidFill>
                            <a:schemeClr val="bg1"/>
                          </a:solidFill>
                          <a:effectLst/>
                          <a:latin typeface="Roboto" panose="02000000000000000000" pitchFamily="2" charset="0"/>
                          <a:ea typeface="Roboto" panose="02000000000000000000" pitchFamily="2" charset="0"/>
                          <a:cs typeface="Roboto" panose="02000000000000000000" pitchFamily="2" charset="0"/>
                        </a:rPr>
                        <a:t>Settlements are influenced by both human and physical features (Y1)</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900" b="0" i="0" strike="noStrike">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1080781">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Space &amp; place: </a:t>
                      </a:r>
                      <a:r>
                        <a:rPr lang="en-US" sz="900" b="0">
                          <a:solidFill>
                            <a:schemeClr val="bg1"/>
                          </a:solidFill>
                          <a:latin typeface="Roboto" panose="02000000000000000000" pitchFamily="2" charset="0"/>
                          <a:ea typeface="Roboto" panose="02000000000000000000" pitchFamily="2" charset="0"/>
                        </a:rPr>
                        <a:t>Where I live (N3-4)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900" b="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900" b="0" i="0" kern="1200">
                        <a:solidFill>
                          <a:schemeClr val="bg1"/>
                        </a:solidFill>
                        <a:effectLst/>
                        <a:latin typeface="Roboto" panose="02000000000000000000" pitchFamily="2" charset="0"/>
                        <a:ea typeface="Roboto" panose="02000000000000000000" pitchFamily="2" charset="0"/>
                        <a:cs typeface="+mn-cs"/>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171450" indent="-171450">
                        <a:buFont typeface="Arial" panose="020B0604020202020204" pitchFamily="34" charset="0"/>
                        <a:buChar char="•"/>
                      </a:pPr>
                      <a:endParaRPr lang="en-US" sz="900" b="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42601469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dirty="0"/>
              <a:t>Year 3/4A: Spring</a:t>
            </a:r>
            <a:endParaRPr lang="en-GB" dirty="0"/>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3413760"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solidFill>
                    <a:schemeClr val="accent1"/>
                  </a:solidFill>
                </a:ln>
                <a:solidFill>
                  <a:schemeClr val="accent1"/>
                </a:solidFill>
                <a:latin typeface="United Curriculum" pitchFamily="2" charset="0"/>
              </a:rPr>
              <a:t>Volcanoes</a:t>
            </a:r>
            <a:endParaRPr lang="en-GB" sz="1600">
              <a:ln w="12700">
                <a:solidFill>
                  <a:schemeClr val="accent1"/>
                </a:solidFill>
              </a:ln>
              <a:solidFill>
                <a:schemeClr val="accent1"/>
              </a:solidFill>
              <a:latin typeface="United Curriculum" pitchFamily="2" charset="0"/>
            </a:endParaRPr>
          </a:p>
        </p:txBody>
      </p:sp>
      <p:graphicFrame>
        <p:nvGraphicFramePr>
          <p:cNvPr id="2" name="Table 25">
            <a:extLst>
              <a:ext uri="{FF2B5EF4-FFF2-40B4-BE49-F238E27FC236}">
                <a16:creationId xmlns:a16="http://schemas.microsoft.com/office/drawing/2014/main" id="{B6B676E7-0F16-4E59-5FD1-CA9B1A162D54}"/>
              </a:ext>
            </a:extLst>
          </p:cNvPr>
          <p:cNvGraphicFramePr>
            <a:graphicFrameLocks noGrp="1"/>
          </p:cNvGraphicFramePr>
          <p:nvPr>
            <p:extLst>
              <p:ext uri="{D42A27DB-BD31-4B8C-83A1-F6EECF244321}">
                <p14:modId xmlns:p14="http://schemas.microsoft.com/office/powerpoint/2010/main" val="86646364"/>
              </p:ext>
            </p:extLst>
          </p:nvPr>
        </p:nvGraphicFramePr>
        <p:xfrm>
          <a:off x="203201" y="806697"/>
          <a:ext cx="9179999" cy="5597480"/>
        </p:xfrm>
        <a:graphic>
          <a:graphicData uri="http://schemas.openxmlformats.org/drawingml/2006/table">
            <a:tbl>
              <a:tblPr firstRow="1" bandRow="1">
                <a:tableStyleId>{5940675A-B579-460E-94D1-54222C63F5DA}</a:tableStyleId>
              </a:tblPr>
              <a:tblGrid>
                <a:gridCol w="211034">
                  <a:extLst>
                    <a:ext uri="{9D8B030D-6E8A-4147-A177-3AD203B41FA5}">
                      <a16:colId xmlns:a16="http://schemas.microsoft.com/office/drawing/2014/main" val="1014669821"/>
                    </a:ext>
                  </a:extLst>
                </a:gridCol>
                <a:gridCol w="211034">
                  <a:extLst>
                    <a:ext uri="{9D8B030D-6E8A-4147-A177-3AD203B41FA5}">
                      <a16:colId xmlns:a16="http://schemas.microsoft.com/office/drawing/2014/main" val="1749978381"/>
                    </a:ext>
                  </a:extLst>
                </a:gridCol>
                <a:gridCol w="2437527">
                  <a:extLst>
                    <a:ext uri="{9D8B030D-6E8A-4147-A177-3AD203B41FA5}">
                      <a16:colId xmlns:a16="http://schemas.microsoft.com/office/drawing/2014/main" val="247776695"/>
                    </a:ext>
                  </a:extLst>
                </a:gridCol>
                <a:gridCol w="4119239">
                  <a:extLst>
                    <a:ext uri="{9D8B030D-6E8A-4147-A177-3AD203B41FA5}">
                      <a16:colId xmlns:a16="http://schemas.microsoft.com/office/drawing/2014/main" val="3380293508"/>
                    </a:ext>
                  </a:extLst>
                </a:gridCol>
                <a:gridCol w="2201165">
                  <a:extLst>
                    <a:ext uri="{9D8B030D-6E8A-4147-A177-3AD203B41FA5}">
                      <a16:colId xmlns:a16="http://schemas.microsoft.com/office/drawing/2014/main" val="2902844172"/>
                    </a:ext>
                  </a:extLst>
                </a:gridCol>
              </a:tblGrid>
              <a:tr h="103250">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1333269">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Conceptual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lnSpc>
                          <a:spcPct val="100000"/>
                        </a:lnSpc>
                        <a:spcBef>
                          <a:spcPts val="0"/>
                        </a:spcBef>
                        <a:spcAft>
                          <a:spcPts val="100"/>
                        </a:spcAft>
                        <a:buFont typeface="Arial" panose="020B0604020202020204" pitchFamily="34" charset="0"/>
                        <a:buChar char="•"/>
                      </a:pPr>
                      <a:r>
                        <a:rPr lang="en-US" sz="750" b="0" dirty="0">
                          <a:solidFill>
                            <a:schemeClr val="bg1"/>
                          </a:solidFill>
                          <a:latin typeface="Roboto" panose="02000000000000000000" pitchFamily="2" charset="0"/>
                          <a:ea typeface="Roboto" panose="02000000000000000000" pitchFamily="2" charset="0"/>
                        </a:rPr>
                        <a:t>There are seven continents in the world, six of which people live on </a:t>
                      </a:r>
                    </a:p>
                    <a:p>
                      <a:pPr marL="72000" indent="-72000">
                        <a:lnSpc>
                          <a:spcPct val="100000"/>
                        </a:lnSpc>
                        <a:spcBef>
                          <a:spcPts val="0"/>
                        </a:spcBef>
                        <a:spcAft>
                          <a:spcPts val="100"/>
                        </a:spcAft>
                        <a:buFont typeface="Arial" panose="020B0604020202020204" pitchFamily="34" charset="0"/>
                        <a:buChar char="•"/>
                      </a:pPr>
                      <a:r>
                        <a:rPr lang="en-US" sz="750" b="0" dirty="0">
                          <a:solidFill>
                            <a:schemeClr val="bg1"/>
                          </a:solidFill>
                          <a:latin typeface="Roboto" panose="02000000000000000000" pitchFamily="2" charset="0"/>
                          <a:ea typeface="Roboto" panose="02000000000000000000" pitchFamily="2" charset="0"/>
                        </a:rPr>
                        <a:t>There are five oceans in the world. These are larger than seas </a:t>
                      </a:r>
                    </a:p>
                    <a:p>
                      <a:pPr marL="72000" indent="-72000">
                        <a:lnSpc>
                          <a:spcPct val="100000"/>
                        </a:lnSpc>
                        <a:spcBef>
                          <a:spcPts val="0"/>
                        </a:spcBef>
                        <a:spcAft>
                          <a:spcPts val="100"/>
                        </a:spcAft>
                        <a:buFont typeface="Arial" panose="020B0604020202020204" pitchFamily="34" charset="0"/>
                        <a:buChar char="•"/>
                      </a:pPr>
                      <a:r>
                        <a:rPr lang="en-US" sz="750" b="0" dirty="0">
                          <a:solidFill>
                            <a:schemeClr val="bg1"/>
                          </a:solidFill>
                          <a:latin typeface="Roboto" panose="02000000000000000000" pitchFamily="2" charset="0"/>
                          <a:ea typeface="Roboto" panose="02000000000000000000" pitchFamily="2" charset="0"/>
                        </a:rPr>
                        <a:t>Agriculture is the farming of plants (arable) and animals (pastoral) to eat </a:t>
                      </a:r>
                    </a:p>
                    <a:p>
                      <a:pPr marL="72000" indent="-72000">
                        <a:lnSpc>
                          <a:spcPct val="100000"/>
                        </a:lnSpc>
                        <a:spcBef>
                          <a:spcPts val="0"/>
                        </a:spcBef>
                        <a:spcAft>
                          <a:spcPts val="100"/>
                        </a:spcAft>
                        <a:buFont typeface="Arial" panose="020B0604020202020204" pitchFamily="34" charset="0"/>
                        <a:buChar char="•"/>
                      </a:pPr>
                      <a:r>
                        <a:rPr lang="en-US" sz="750" b="1" dirty="0">
                          <a:solidFill>
                            <a:schemeClr val="accent2"/>
                          </a:solidFill>
                          <a:latin typeface="Roboto" panose="02000000000000000000" pitchFamily="2" charset="0"/>
                          <a:ea typeface="Roboto" panose="02000000000000000000" pitchFamily="2" charset="0"/>
                        </a:rPr>
                        <a:t>Science: </a:t>
                      </a:r>
                      <a:r>
                        <a:rPr lang="en-US" sz="750" b="0" dirty="0">
                          <a:solidFill>
                            <a:schemeClr val="bg1"/>
                          </a:solidFill>
                          <a:latin typeface="Roboto" panose="02000000000000000000" pitchFamily="2" charset="0"/>
                          <a:ea typeface="Roboto" panose="02000000000000000000" pitchFamily="2" charset="0"/>
                        </a:rPr>
                        <a:t>Substances can exist as solids, liquids and gases </a:t>
                      </a:r>
                    </a:p>
                    <a:p>
                      <a:pPr marL="72000" indent="-72000">
                        <a:lnSpc>
                          <a:spcPct val="100000"/>
                        </a:lnSpc>
                        <a:spcBef>
                          <a:spcPts val="0"/>
                        </a:spcBef>
                        <a:spcAft>
                          <a:spcPts val="100"/>
                        </a:spcAft>
                        <a:buFont typeface="Arial" panose="020B0604020202020204" pitchFamily="34" charset="0"/>
                        <a:buChar char="•"/>
                      </a:pPr>
                      <a:r>
                        <a:rPr lang="en-US" sz="750" b="0" dirty="0">
                          <a:solidFill>
                            <a:schemeClr val="bg1"/>
                          </a:solidFill>
                          <a:latin typeface="Roboto" panose="02000000000000000000" pitchFamily="2" charset="0"/>
                          <a:ea typeface="Roboto" panose="02000000000000000000" pitchFamily="2" charset="0"/>
                        </a:rPr>
                        <a:t>Features in rural areas include farms, hills, mountains, forests and rivers </a:t>
                      </a:r>
                    </a:p>
                    <a:p>
                      <a:pPr marL="72000" indent="-72000">
                        <a:lnSpc>
                          <a:spcPct val="100000"/>
                        </a:lnSpc>
                        <a:spcBef>
                          <a:spcPts val="0"/>
                        </a:spcBef>
                        <a:spcAft>
                          <a:spcPts val="100"/>
                        </a:spcAft>
                        <a:buFont typeface="Arial" panose="020B0604020202020204" pitchFamily="34" charset="0"/>
                        <a:buChar char="•"/>
                      </a:pPr>
                      <a:r>
                        <a:rPr lang="en-US" sz="750" b="1" dirty="0">
                          <a:solidFill>
                            <a:schemeClr val="accent2"/>
                          </a:solidFill>
                          <a:latin typeface="Roboto" panose="02000000000000000000" pitchFamily="2" charset="0"/>
                          <a:ea typeface="Roboto" panose="02000000000000000000" pitchFamily="2" charset="0"/>
                        </a:rPr>
                        <a:t>Science: </a:t>
                      </a:r>
                      <a:r>
                        <a:rPr lang="en-US" sz="750" b="0" dirty="0">
                          <a:solidFill>
                            <a:schemeClr val="bg1"/>
                          </a:solidFill>
                          <a:latin typeface="Roboto" panose="02000000000000000000" pitchFamily="2" charset="0"/>
                          <a:ea typeface="Roboto" panose="02000000000000000000" pitchFamily="2" charset="0"/>
                        </a:rPr>
                        <a:t>The Earth’s crust is the outermost layer of our planet. It is made of rocks and minerals </a:t>
                      </a:r>
                    </a:p>
                    <a:p>
                      <a:pPr marL="72000" indent="-72000">
                        <a:lnSpc>
                          <a:spcPct val="100000"/>
                        </a:lnSpc>
                        <a:spcBef>
                          <a:spcPts val="0"/>
                        </a:spcBef>
                        <a:spcAft>
                          <a:spcPts val="100"/>
                        </a:spcAft>
                        <a:buFont typeface="Arial" panose="020B0604020202020204" pitchFamily="34" charset="0"/>
                        <a:buChar char="•"/>
                      </a:pPr>
                      <a:r>
                        <a:rPr lang="en-US" sz="750" b="1" dirty="0">
                          <a:solidFill>
                            <a:schemeClr val="accent2"/>
                          </a:solidFill>
                          <a:latin typeface="Roboto" panose="02000000000000000000" pitchFamily="2" charset="0"/>
                          <a:ea typeface="Roboto" panose="02000000000000000000" pitchFamily="2" charset="0"/>
                        </a:rPr>
                        <a:t>Science: </a:t>
                      </a:r>
                      <a:r>
                        <a:rPr lang="en-US" sz="750" b="0" dirty="0">
                          <a:solidFill>
                            <a:schemeClr val="bg1"/>
                          </a:solidFill>
                          <a:latin typeface="Roboto" panose="02000000000000000000" pitchFamily="2" charset="0"/>
                          <a:ea typeface="Roboto" panose="02000000000000000000" pitchFamily="2" charset="0"/>
                        </a:rPr>
                        <a:t>Igneous rock is formed when magma cools </a:t>
                      </a:r>
                    </a:p>
                    <a:p>
                      <a:pPr marL="72000" indent="-72000">
                        <a:lnSpc>
                          <a:spcPct val="100000"/>
                        </a:lnSpc>
                        <a:spcBef>
                          <a:spcPts val="0"/>
                        </a:spcBef>
                        <a:spcAft>
                          <a:spcPts val="100"/>
                        </a:spcAft>
                        <a:buFont typeface="Arial" panose="020B0604020202020204" pitchFamily="34" charset="0"/>
                        <a:buChar char="•"/>
                      </a:pPr>
                      <a:r>
                        <a:rPr lang="en-US" sz="750" b="1" dirty="0">
                          <a:solidFill>
                            <a:schemeClr val="accent2"/>
                          </a:solidFill>
                          <a:latin typeface="Roboto" panose="02000000000000000000" pitchFamily="2" charset="0"/>
                          <a:ea typeface="Roboto" panose="02000000000000000000" pitchFamily="2" charset="0"/>
                        </a:rPr>
                        <a:t>Science</a:t>
                      </a:r>
                      <a:r>
                        <a:rPr lang="en-US" sz="750" b="0" dirty="0">
                          <a:solidFill>
                            <a:schemeClr val="bg1"/>
                          </a:solidFill>
                          <a:latin typeface="Roboto" panose="02000000000000000000" pitchFamily="2" charset="0"/>
                          <a:ea typeface="Roboto" panose="02000000000000000000" pitchFamily="2" charset="0"/>
                        </a:rPr>
                        <a:t>: When molten rock is under the Earth’s surface, we call it magma. When molten rock is above the Earth’s surface, we call it lava </a:t>
                      </a:r>
                    </a:p>
                    <a:p>
                      <a:pPr marL="72000" indent="-72000">
                        <a:lnSpc>
                          <a:spcPct val="100000"/>
                        </a:lnSpc>
                        <a:spcBef>
                          <a:spcPts val="0"/>
                        </a:spcBef>
                        <a:spcAft>
                          <a:spcPts val="100"/>
                        </a:spcAft>
                        <a:buFont typeface="Arial" panose="020B0604020202020204" pitchFamily="34" charset="0"/>
                        <a:buChar char="•"/>
                      </a:pPr>
                      <a:r>
                        <a:rPr lang="en-US" sz="750" b="1" dirty="0">
                          <a:solidFill>
                            <a:schemeClr val="accent2"/>
                          </a:solidFill>
                          <a:latin typeface="Roboto" panose="02000000000000000000" pitchFamily="2" charset="0"/>
                          <a:ea typeface="Roboto" panose="02000000000000000000" pitchFamily="2" charset="0"/>
                        </a:rPr>
                        <a:t>Science: </a:t>
                      </a:r>
                      <a:r>
                        <a:rPr lang="en-US" sz="750" b="0" dirty="0">
                          <a:solidFill>
                            <a:schemeClr val="bg1"/>
                          </a:solidFill>
                          <a:latin typeface="Roboto" panose="02000000000000000000" pitchFamily="2" charset="0"/>
                          <a:ea typeface="Roboto" panose="02000000000000000000" pitchFamily="2" charset="0"/>
                        </a:rPr>
                        <a:t>Plants need air (oxygen and carbon dioxide), water, light, </a:t>
                      </a:r>
                      <a:r>
                        <a:rPr lang="en-US" sz="750" b="1" u="none" dirty="0">
                          <a:solidFill>
                            <a:schemeClr val="bg1"/>
                          </a:solidFill>
                          <a:latin typeface="Roboto" panose="02000000000000000000" pitchFamily="2" charset="0"/>
                          <a:ea typeface="Roboto" panose="02000000000000000000" pitchFamily="2" charset="0"/>
                        </a:rPr>
                        <a:t>nutrients</a:t>
                      </a:r>
                      <a:r>
                        <a:rPr lang="en-US" sz="750" b="0" dirty="0">
                          <a:solidFill>
                            <a:schemeClr val="bg1"/>
                          </a:solidFill>
                          <a:latin typeface="Roboto" panose="02000000000000000000" pitchFamily="2" charset="0"/>
                          <a:ea typeface="Roboto" panose="02000000000000000000" pitchFamily="2" charset="0"/>
                        </a:rPr>
                        <a:t> from the soil, space and a suitable temperature to grow </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Bef>
                          <a:spcPts val="0"/>
                        </a:spcBef>
                        <a:spcAft>
                          <a:spcPts val="1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The Earth is made of four main layers: the </a:t>
                      </a:r>
                      <a:r>
                        <a:rPr lang="en-US" sz="750" b="1" dirty="0">
                          <a:solidFill>
                            <a:schemeClr val="bg1"/>
                          </a:solidFill>
                          <a:latin typeface="Roboto" panose="02000000000000000000" pitchFamily="2" charset="0"/>
                          <a:ea typeface="Roboto" panose="02000000000000000000" pitchFamily="2" charset="0"/>
                        </a:rPr>
                        <a:t>inner core </a:t>
                      </a:r>
                      <a:r>
                        <a:rPr lang="en-US" sz="750" dirty="0">
                          <a:solidFill>
                            <a:schemeClr val="bg1"/>
                          </a:solidFill>
                          <a:latin typeface="Roboto" panose="02000000000000000000" pitchFamily="2" charset="0"/>
                          <a:ea typeface="Roboto" panose="02000000000000000000" pitchFamily="2" charset="0"/>
                        </a:rPr>
                        <a:t>(solid), the </a:t>
                      </a:r>
                      <a:r>
                        <a:rPr lang="en-US" sz="750" b="1" dirty="0">
                          <a:solidFill>
                            <a:schemeClr val="bg1"/>
                          </a:solidFill>
                          <a:latin typeface="Roboto" panose="02000000000000000000" pitchFamily="2" charset="0"/>
                          <a:ea typeface="Roboto" panose="02000000000000000000" pitchFamily="2" charset="0"/>
                        </a:rPr>
                        <a:t>outer</a:t>
                      </a:r>
                      <a:r>
                        <a:rPr lang="en-US" sz="750" dirty="0">
                          <a:solidFill>
                            <a:schemeClr val="bg1"/>
                          </a:solidFill>
                          <a:latin typeface="Roboto" panose="02000000000000000000" pitchFamily="2" charset="0"/>
                          <a:ea typeface="Roboto" panose="02000000000000000000" pitchFamily="2" charset="0"/>
                        </a:rPr>
                        <a:t> </a:t>
                      </a:r>
                      <a:r>
                        <a:rPr lang="en-US" sz="750" b="1" dirty="0">
                          <a:solidFill>
                            <a:schemeClr val="bg1"/>
                          </a:solidFill>
                          <a:latin typeface="Roboto" panose="02000000000000000000" pitchFamily="2" charset="0"/>
                          <a:ea typeface="Roboto" panose="02000000000000000000" pitchFamily="2" charset="0"/>
                        </a:rPr>
                        <a:t>core</a:t>
                      </a:r>
                      <a:r>
                        <a:rPr lang="en-US" sz="750" dirty="0">
                          <a:solidFill>
                            <a:schemeClr val="bg1"/>
                          </a:solidFill>
                          <a:latin typeface="Roboto" panose="02000000000000000000" pitchFamily="2" charset="0"/>
                          <a:ea typeface="Roboto" panose="02000000000000000000" pitchFamily="2" charset="0"/>
                        </a:rPr>
                        <a:t> (liquid), the </a:t>
                      </a:r>
                      <a:r>
                        <a:rPr lang="en-US" sz="750" b="1" dirty="0">
                          <a:solidFill>
                            <a:schemeClr val="bg1"/>
                          </a:solidFill>
                          <a:latin typeface="Roboto" panose="02000000000000000000" pitchFamily="2" charset="0"/>
                          <a:ea typeface="Roboto" panose="02000000000000000000" pitchFamily="2" charset="0"/>
                        </a:rPr>
                        <a:t>mantle</a:t>
                      </a:r>
                      <a:r>
                        <a:rPr lang="en-US" sz="750" dirty="0">
                          <a:solidFill>
                            <a:schemeClr val="bg1"/>
                          </a:solidFill>
                          <a:latin typeface="Roboto" panose="02000000000000000000" pitchFamily="2" charset="0"/>
                          <a:ea typeface="Roboto" panose="02000000000000000000" pitchFamily="2" charset="0"/>
                        </a:rPr>
                        <a:t> (semi-liquid) and the </a:t>
                      </a:r>
                      <a:r>
                        <a:rPr lang="en-US" sz="750" b="1" dirty="0">
                          <a:solidFill>
                            <a:schemeClr val="bg1"/>
                          </a:solidFill>
                          <a:latin typeface="Roboto" panose="02000000000000000000" pitchFamily="2" charset="0"/>
                          <a:ea typeface="Roboto" panose="02000000000000000000" pitchFamily="2" charset="0"/>
                        </a:rPr>
                        <a:t>crust</a:t>
                      </a:r>
                      <a:r>
                        <a:rPr lang="en-US" sz="750" dirty="0">
                          <a:solidFill>
                            <a:schemeClr val="bg1"/>
                          </a:solidFill>
                          <a:latin typeface="Roboto" panose="02000000000000000000" pitchFamily="2" charset="0"/>
                          <a:ea typeface="Roboto" panose="02000000000000000000" pitchFamily="2" charset="0"/>
                        </a:rPr>
                        <a:t> (solid)</a:t>
                      </a:r>
                    </a:p>
                    <a:p>
                      <a:pPr marL="72000" indent="-72000">
                        <a:lnSpc>
                          <a:spcPct val="100000"/>
                        </a:lnSpc>
                        <a:spcBef>
                          <a:spcPts val="0"/>
                        </a:spcBef>
                        <a:spcAft>
                          <a:spcPts val="1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The crust is split into </a:t>
                      </a:r>
                      <a:r>
                        <a:rPr lang="en-US" sz="750" b="1" dirty="0">
                          <a:solidFill>
                            <a:schemeClr val="bg1"/>
                          </a:solidFill>
                          <a:latin typeface="Roboto" panose="02000000000000000000" pitchFamily="2" charset="0"/>
                          <a:ea typeface="Roboto" panose="02000000000000000000" pitchFamily="2" charset="0"/>
                        </a:rPr>
                        <a:t>tectonic plates </a:t>
                      </a:r>
                      <a:r>
                        <a:rPr lang="en-US" sz="750" b="0" dirty="0">
                          <a:solidFill>
                            <a:schemeClr val="bg1"/>
                          </a:solidFill>
                          <a:latin typeface="Roboto" panose="02000000000000000000" pitchFamily="2" charset="0"/>
                          <a:ea typeface="Roboto" panose="02000000000000000000" pitchFamily="2" charset="0"/>
                        </a:rPr>
                        <a:t>that meet at plate boundaries</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dirty="0">
                          <a:solidFill>
                            <a:schemeClr val="bg1"/>
                          </a:solidFill>
                          <a:latin typeface="Roboto" panose="02000000000000000000" pitchFamily="2" charset="0"/>
                          <a:ea typeface="Roboto" panose="02000000000000000000" pitchFamily="2" charset="0"/>
                        </a:rPr>
                        <a:t>Tectonic plates move towards each other, away from each other or alongside each other</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dirty="0">
                          <a:solidFill>
                            <a:schemeClr val="bg1"/>
                          </a:solidFill>
                          <a:latin typeface="Roboto" panose="02000000000000000000" pitchFamily="2" charset="0"/>
                          <a:ea typeface="Roboto" panose="02000000000000000000" pitchFamily="2" charset="0"/>
                        </a:rPr>
                        <a:t>A </a:t>
                      </a:r>
                      <a:r>
                        <a:rPr lang="en-US" sz="750" b="1" dirty="0">
                          <a:solidFill>
                            <a:schemeClr val="bg1"/>
                          </a:solidFill>
                          <a:latin typeface="Roboto" panose="02000000000000000000" pitchFamily="2" charset="0"/>
                          <a:ea typeface="Roboto" panose="02000000000000000000" pitchFamily="2" charset="0"/>
                        </a:rPr>
                        <a:t>volcano</a:t>
                      </a:r>
                      <a:r>
                        <a:rPr lang="en-US" sz="750" b="0" dirty="0">
                          <a:solidFill>
                            <a:schemeClr val="bg1"/>
                          </a:solidFill>
                          <a:latin typeface="Roboto" panose="02000000000000000000" pitchFamily="2" charset="0"/>
                          <a:ea typeface="Roboto" panose="02000000000000000000" pitchFamily="2" charset="0"/>
                        </a:rPr>
                        <a:t> is an opening in the Earth’s crust through which materials can </a:t>
                      </a:r>
                      <a:r>
                        <a:rPr lang="en-US" sz="750" b="1" dirty="0">
                          <a:solidFill>
                            <a:schemeClr val="bg1"/>
                          </a:solidFill>
                          <a:latin typeface="Roboto" panose="02000000000000000000" pitchFamily="2" charset="0"/>
                          <a:ea typeface="Roboto" panose="02000000000000000000" pitchFamily="2" charset="0"/>
                        </a:rPr>
                        <a:t>erupt</a:t>
                      </a:r>
                      <a:endParaRPr lang="en-US" sz="750" b="0" dirty="0">
                        <a:solidFill>
                          <a:schemeClr val="bg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dirty="0">
                          <a:solidFill>
                            <a:schemeClr val="bg1"/>
                          </a:solidFill>
                          <a:latin typeface="Roboto" panose="02000000000000000000" pitchFamily="2" charset="0"/>
                          <a:ea typeface="Roboto" panose="02000000000000000000" pitchFamily="2" charset="0"/>
                        </a:rPr>
                        <a:t>Volcanoes can be formed at </a:t>
                      </a:r>
                      <a:r>
                        <a:rPr lang="en-US" sz="750" b="1" dirty="0">
                          <a:solidFill>
                            <a:schemeClr val="bg1"/>
                          </a:solidFill>
                          <a:latin typeface="Roboto" panose="02000000000000000000" pitchFamily="2" charset="0"/>
                          <a:ea typeface="Roboto" panose="02000000000000000000" pitchFamily="2" charset="0"/>
                        </a:rPr>
                        <a:t>destructive</a:t>
                      </a:r>
                      <a:r>
                        <a:rPr lang="en-US" sz="750" dirty="0">
                          <a:solidFill>
                            <a:schemeClr val="bg1"/>
                          </a:solidFill>
                          <a:latin typeface="Roboto" panose="02000000000000000000" pitchFamily="2" charset="0"/>
                          <a:ea typeface="Roboto" panose="02000000000000000000" pitchFamily="2" charset="0"/>
                        </a:rPr>
                        <a:t> boundaries, where plates move toward each other</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dirty="0">
                          <a:solidFill>
                            <a:schemeClr val="bg1"/>
                          </a:solidFill>
                          <a:latin typeface="Roboto" panose="02000000000000000000" pitchFamily="2" charset="0"/>
                          <a:ea typeface="Roboto" panose="02000000000000000000" pitchFamily="2" charset="0"/>
                        </a:rPr>
                        <a:t>Volcanoes can be formed at </a:t>
                      </a:r>
                      <a:r>
                        <a:rPr lang="en-US" sz="750" b="1" dirty="0">
                          <a:solidFill>
                            <a:schemeClr val="bg1"/>
                          </a:solidFill>
                          <a:latin typeface="Roboto" panose="02000000000000000000" pitchFamily="2" charset="0"/>
                          <a:ea typeface="Roboto" panose="02000000000000000000" pitchFamily="2" charset="0"/>
                        </a:rPr>
                        <a:t>constructive </a:t>
                      </a:r>
                      <a:r>
                        <a:rPr lang="en-US" sz="750" b="0" dirty="0">
                          <a:solidFill>
                            <a:schemeClr val="bg1"/>
                          </a:solidFill>
                          <a:latin typeface="Roboto" panose="02000000000000000000" pitchFamily="2" charset="0"/>
                          <a:ea typeface="Roboto" panose="02000000000000000000" pitchFamily="2" charset="0"/>
                        </a:rPr>
                        <a:t>plate boundaries, where plates move away from each other</a:t>
                      </a:r>
                      <a:endParaRPr lang="en-US" sz="750" dirty="0">
                        <a:solidFill>
                          <a:schemeClr val="bg1"/>
                        </a:solidFill>
                        <a:latin typeface="Roboto" panose="02000000000000000000" pitchFamily="2" charset="0"/>
                        <a:ea typeface="Roboto" panose="02000000000000000000" pitchFamily="2" charset="0"/>
                      </a:endParaRPr>
                    </a:p>
                    <a:p>
                      <a:pPr marL="72000" indent="-72000">
                        <a:lnSpc>
                          <a:spcPct val="100000"/>
                        </a:lnSpc>
                        <a:spcBef>
                          <a:spcPts val="0"/>
                        </a:spcBef>
                        <a:spcAft>
                          <a:spcPts val="1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Volcanoes can be </a:t>
                      </a:r>
                      <a:r>
                        <a:rPr lang="en-US" sz="750" b="1" dirty="0">
                          <a:solidFill>
                            <a:schemeClr val="bg1"/>
                          </a:solidFill>
                          <a:latin typeface="Roboto" panose="02000000000000000000" pitchFamily="2" charset="0"/>
                          <a:ea typeface="Roboto" panose="02000000000000000000" pitchFamily="2" charset="0"/>
                        </a:rPr>
                        <a:t>active</a:t>
                      </a:r>
                      <a:r>
                        <a:rPr lang="en-US" sz="750" dirty="0">
                          <a:solidFill>
                            <a:schemeClr val="bg1"/>
                          </a:solidFill>
                          <a:latin typeface="Roboto" panose="02000000000000000000" pitchFamily="2" charset="0"/>
                          <a:ea typeface="Roboto" panose="02000000000000000000" pitchFamily="2" charset="0"/>
                        </a:rPr>
                        <a:t>, </a:t>
                      </a:r>
                      <a:r>
                        <a:rPr lang="en-US" sz="750" b="1" dirty="0">
                          <a:solidFill>
                            <a:schemeClr val="bg1"/>
                          </a:solidFill>
                          <a:latin typeface="Roboto" panose="02000000000000000000" pitchFamily="2" charset="0"/>
                          <a:ea typeface="Roboto" panose="02000000000000000000" pitchFamily="2" charset="0"/>
                        </a:rPr>
                        <a:t>dormant</a:t>
                      </a:r>
                      <a:r>
                        <a:rPr lang="en-US" sz="750" dirty="0">
                          <a:solidFill>
                            <a:schemeClr val="bg1"/>
                          </a:solidFill>
                          <a:latin typeface="Roboto" panose="02000000000000000000" pitchFamily="2" charset="0"/>
                          <a:ea typeface="Roboto" panose="02000000000000000000" pitchFamily="2" charset="0"/>
                        </a:rPr>
                        <a:t> or </a:t>
                      </a:r>
                      <a:r>
                        <a:rPr lang="en-US" sz="750" b="1" dirty="0">
                          <a:solidFill>
                            <a:schemeClr val="bg1"/>
                          </a:solidFill>
                          <a:latin typeface="Roboto" panose="02000000000000000000" pitchFamily="2" charset="0"/>
                          <a:ea typeface="Roboto" panose="02000000000000000000" pitchFamily="2" charset="0"/>
                        </a:rPr>
                        <a:t>extinct</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b="0" dirty="0">
                          <a:solidFill>
                            <a:schemeClr val="bg1"/>
                          </a:solidFill>
                          <a:latin typeface="Roboto" panose="02000000000000000000" pitchFamily="2" charset="0"/>
                          <a:ea typeface="Roboto" panose="02000000000000000000" pitchFamily="2" charset="0"/>
                        </a:rPr>
                        <a:t>The </a:t>
                      </a:r>
                      <a:r>
                        <a:rPr lang="en-US" sz="750" b="1" dirty="0">
                          <a:solidFill>
                            <a:schemeClr val="bg1"/>
                          </a:solidFill>
                          <a:latin typeface="Roboto" panose="02000000000000000000" pitchFamily="2" charset="0"/>
                          <a:ea typeface="Roboto" panose="02000000000000000000" pitchFamily="2" charset="0"/>
                        </a:rPr>
                        <a:t>Pacific Ring of Fire</a:t>
                      </a:r>
                      <a:r>
                        <a:rPr lang="en-US" sz="750" b="0" dirty="0">
                          <a:solidFill>
                            <a:schemeClr val="bg1"/>
                          </a:solidFill>
                          <a:latin typeface="Roboto" panose="02000000000000000000" pitchFamily="2" charset="0"/>
                          <a:ea typeface="Roboto" panose="02000000000000000000" pitchFamily="2" charset="0"/>
                        </a:rPr>
                        <a:t> is an imaginary line where lots of volcanoes exist</a:t>
                      </a:r>
                      <a:endParaRPr lang="en-US" sz="750" b="1" dirty="0">
                        <a:solidFill>
                          <a:schemeClr val="bg1"/>
                        </a:solidFill>
                        <a:latin typeface="Roboto" panose="02000000000000000000" pitchFamily="2" charset="0"/>
                        <a:ea typeface="Roboto" panose="02000000000000000000" pitchFamily="2" charset="0"/>
                      </a:endParaRPr>
                    </a:p>
                    <a:p>
                      <a:pPr marL="72000" indent="-72000">
                        <a:lnSpc>
                          <a:spcPct val="100000"/>
                        </a:lnSpc>
                        <a:spcBef>
                          <a:spcPts val="0"/>
                        </a:spcBef>
                        <a:spcAft>
                          <a:spcPts val="1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Products of volcanoes include </a:t>
                      </a:r>
                      <a:r>
                        <a:rPr lang="en-US" sz="750" b="1" dirty="0">
                          <a:solidFill>
                            <a:schemeClr val="bg1"/>
                          </a:solidFill>
                          <a:latin typeface="Roboto" panose="02000000000000000000" pitchFamily="2" charset="0"/>
                          <a:ea typeface="Roboto" panose="02000000000000000000" pitchFamily="2" charset="0"/>
                        </a:rPr>
                        <a:t>lava</a:t>
                      </a:r>
                      <a:r>
                        <a:rPr lang="en-US" sz="750" dirty="0">
                          <a:solidFill>
                            <a:schemeClr val="bg1"/>
                          </a:solidFill>
                          <a:latin typeface="Roboto" panose="02000000000000000000" pitchFamily="2" charset="0"/>
                          <a:ea typeface="Roboto" panose="02000000000000000000" pitchFamily="2" charset="0"/>
                        </a:rPr>
                        <a:t>, </a:t>
                      </a:r>
                      <a:r>
                        <a:rPr lang="en-US" sz="750" b="1" dirty="0">
                          <a:solidFill>
                            <a:schemeClr val="bg1"/>
                          </a:solidFill>
                          <a:latin typeface="Roboto" panose="02000000000000000000" pitchFamily="2" charset="0"/>
                          <a:ea typeface="Roboto" panose="02000000000000000000" pitchFamily="2" charset="0"/>
                        </a:rPr>
                        <a:t>pyroclastic flows</a:t>
                      </a:r>
                      <a:r>
                        <a:rPr lang="en-US" sz="750" dirty="0">
                          <a:solidFill>
                            <a:schemeClr val="bg1"/>
                          </a:solidFill>
                          <a:latin typeface="Roboto" panose="02000000000000000000" pitchFamily="2" charset="0"/>
                          <a:ea typeface="Roboto" panose="02000000000000000000" pitchFamily="2" charset="0"/>
                        </a:rPr>
                        <a:t>, </a:t>
                      </a:r>
                      <a:r>
                        <a:rPr lang="en-US" sz="750" b="1" dirty="0">
                          <a:solidFill>
                            <a:schemeClr val="bg1"/>
                          </a:solidFill>
                          <a:latin typeface="Roboto" panose="02000000000000000000" pitchFamily="2" charset="0"/>
                          <a:ea typeface="Roboto" panose="02000000000000000000" pitchFamily="2" charset="0"/>
                        </a:rPr>
                        <a:t>ash clouds</a:t>
                      </a:r>
                      <a:r>
                        <a:rPr lang="en-US" sz="750" b="0" dirty="0">
                          <a:solidFill>
                            <a:schemeClr val="bg1"/>
                          </a:solidFill>
                          <a:latin typeface="Roboto" panose="02000000000000000000" pitchFamily="2" charset="0"/>
                          <a:ea typeface="Roboto" panose="02000000000000000000" pitchFamily="2" charset="0"/>
                        </a:rPr>
                        <a:t> and</a:t>
                      </a:r>
                      <a:r>
                        <a:rPr lang="en-US" sz="750" b="1" dirty="0">
                          <a:solidFill>
                            <a:schemeClr val="bg1"/>
                          </a:solidFill>
                          <a:latin typeface="Roboto" panose="02000000000000000000" pitchFamily="2" charset="0"/>
                          <a:ea typeface="Roboto" panose="02000000000000000000" pitchFamily="2" charset="0"/>
                        </a:rPr>
                        <a:t> lahars</a:t>
                      </a:r>
                      <a:endParaRPr lang="en-US" sz="750" b="0" dirty="0">
                        <a:solidFill>
                          <a:schemeClr val="bg1"/>
                        </a:solidFill>
                        <a:latin typeface="Roboto" panose="02000000000000000000" pitchFamily="2" charset="0"/>
                        <a:ea typeface="Roboto" panose="02000000000000000000" pitchFamily="2" charset="0"/>
                      </a:endParaRPr>
                    </a:p>
                    <a:p>
                      <a:pPr marL="72000" indent="-72000">
                        <a:lnSpc>
                          <a:spcPct val="100000"/>
                        </a:lnSpc>
                        <a:spcBef>
                          <a:spcPts val="0"/>
                        </a:spcBef>
                        <a:spcAft>
                          <a:spcPts val="100"/>
                        </a:spcAft>
                        <a:buFont typeface="Arial" panose="020B0604020202020204" pitchFamily="34" charset="0"/>
                        <a:buChar char="•"/>
                      </a:pPr>
                      <a:r>
                        <a:rPr lang="en-US" sz="750" b="0" dirty="0">
                          <a:solidFill>
                            <a:schemeClr val="bg1"/>
                          </a:solidFill>
                          <a:latin typeface="Roboto" panose="02000000000000000000" pitchFamily="2" charset="0"/>
                          <a:ea typeface="Roboto" panose="02000000000000000000" pitchFamily="2" charset="0"/>
                        </a:rPr>
                        <a:t>There are two main types of volcano, </a:t>
                      </a:r>
                      <a:r>
                        <a:rPr lang="en-US" sz="750" b="1" dirty="0">
                          <a:solidFill>
                            <a:schemeClr val="bg1"/>
                          </a:solidFill>
                          <a:latin typeface="Roboto" panose="02000000000000000000" pitchFamily="2" charset="0"/>
                          <a:ea typeface="Roboto" panose="02000000000000000000" pitchFamily="2" charset="0"/>
                        </a:rPr>
                        <a:t>shield</a:t>
                      </a:r>
                      <a:r>
                        <a:rPr lang="en-US" sz="750" b="0" dirty="0">
                          <a:solidFill>
                            <a:schemeClr val="bg1"/>
                          </a:solidFill>
                          <a:latin typeface="Roboto" panose="02000000000000000000" pitchFamily="2" charset="0"/>
                          <a:ea typeface="Roboto" panose="02000000000000000000" pitchFamily="2" charset="0"/>
                        </a:rPr>
                        <a:t> (less violent eruptions) and </a:t>
                      </a:r>
                      <a:r>
                        <a:rPr lang="en-US" sz="750" b="1" dirty="0">
                          <a:solidFill>
                            <a:schemeClr val="bg1"/>
                          </a:solidFill>
                          <a:latin typeface="Roboto" panose="02000000000000000000" pitchFamily="2" charset="0"/>
                          <a:ea typeface="Roboto" panose="02000000000000000000" pitchFamily="2" charset="0"/>
                        </a:rPr>
                        <a:t>composite</a:t>
                      </a:r>
                      <a:r>
                        <a:rPr lang="en-US" sz="750" b="0" dirty="0">
                          <a:solidFill>
                            <a:schemeClr val="bg1"/>
                          </a:solidFill>
                          <a:latin typeface="Roboto" panose="02000000000000000000" pitchFamily="2" charset="0"/>
                          <a:ea typeface="Roboto" panose="02000000000000000000" pitchFamily="2" charset="0"/>
                        </a:rPr>
                        <a:t> (explosive)</a:t>
                      </a:r>
                    </a:p>
                    <a:p>
                      <a:pPr marL="72000" indent="-72000">
                        <a:lnSpc>
                          <a:spcPct val="100000"/>
                        </a:lnSpc>
                        <a:spcBef>
                          <a:spcPts val="0"/>
                        </a:spcBef>
                        <a:spcAft>
                          <a:spcPts val="100"/>
                        </a:spcAft>
                        <a:buFont typeface="Arial" panose="020B0604020202020204" pitchFamily="34" charset="0"/>
                        <a:buChar char="•"/>
                      </a:pPr>
                      <a:r>
                        <a:rPr lang="en-US" sz="750" b="1" dirty="0">
                          <a:solidFill>
                            <a:schemeClr val="bg1"/>
                          </a:solidFill>
                          <a:latin typeface="Roboto" panose="02000000000000000000" pitchFamily="2" charset="0"/>
                          <a:ea typeface="Roboto" panose="02000000000000000000" pitchFamily="2" charset="0"/>
                        </a:rPr>
                        <a:t>Shield</a:t>
                      </a:r>
                      <a:r>
                        <a:rPr lang="en-US" sz="750" b="0" dirty="0">
                          <a:solidFill>
                            <a:schemeClr val="bg1"/>
                          </a:solidFill>
                          <a:latin typeface="Roboto" panose="02000000000000000000" pitchFamily="2" charset="0"/>
                          <a:ea typeface="Roboto" panose="02000000000000000000" pitchFamily="2" charset="0"/>
                        </a:rPr>
                        <a:t> volcanoes are more likely to form at </a:t>
                      </a:r>
                      <a:r>
                        <a:rPr lang="en-US" sz="750" b="1" dirty="0">
                          <a:solidFill>
                            <a:schemeClr val="bg1"/>
                          </a:solidFill>
                          <a:latin typeface="Roboto" panose="02000000000000000000" pitchFamily="2" charset="0"/>
                          <a:ea typeface="Roboto" panose="02000000000000000000" pitchFamily="2" charset="0"/>
                        </a:rPr>
                        <a:t>constructive</a:t>
                      </a:r>
                      <a:r>
                        <a:rPr lang="en-US" sz="750" b="0" dirty="0">
                          <a:solidFill>
                            <a:schemeClr val="bg1"/>
                          </a:solidFill>
                          <a:latin typeface="Roboto" panose="02000000000000000000" pitchFamily="2" charset="0"/>
                          <a:ea typeface="Roboto" panose="02000000000000000000" pitchFamily="2" charset="0"/>
                        </a:rPr>
                        <a:t> plate boundaries and </a:t>
                      </a:r>
                      <a:r>
                        <a:rPr lang="en-US" sz="750" b="1" dirty="0">
                          <a:solidFill>
                            <a:schemeClr val="bg1"/>
                          </a:solidFill>
                          <a:latin typeface="Roboto" panose="02000000000000000000" pitchFamily="2" charset="0"/>
                          <a:ea typeface="Roboto" panose="02000000000000000000" pitchFamily="2" charset="0"/>
                        </a:rPr>
                        <a:t>composite</a:t>
                      </a:r>
                      <a:r>
                        <a:rPr lang="en-US" sz="750" b="0" dirty="0">
                          <a:solidFill>
                            <a:schemeClr val="bg1"/>
                          </a:solidFill>
                          <a:latin typeface="Roboto" panose="02000000000000000000" pitchFamily="2" charset="0"/>
                          <a:ea typeface="Roboto" panose="02000000000000000000" pitchFamily="2" charset="0"/>
                        </a:rPr>
                        <a:t> volcanoes are more likely to form at </a:t>
                      </a:r>
                      <a:r>
                        <a:rPr lang="en-US" sz="750" b="1" dirty="0">
                          <a:solidFill>
                            <a:schemeClr val="bg1"/>
                          </a:solidFill>
                          <a:latin typeface="Roboto" panose="02000000000000000000" pitchFamily="2" charset="0"/>
                          <a:ea typeface="Roboto" panose="02000000000000000000" pitchFamily="2" charset="0"/>
                        </a:rPr>
                        <a:t>destructive</a:t>
                      </a:r>
                      <a:r>
                        <a:rPr lang="en-US" sz="750" b="0" dirty="0">
                          <a:solidFill>
                            <a:schemeClr val="bg1"/>
                          </a:solidFill>
                          <a:latin typeface="Roboto" panose="02000000000000000000" pitchFamily="2" charset="0"/>
                          <a:ea typeface="Roboto" panose="02000000000000000000" pitchFamily="2" charset="0"/>
                        </a:rPr>
                        <a:t> plate boundaries</a:t>
                      </a:r>
                    </a:p>
                    <a:p>
                      <a:pPr marL="72000" indent="-72000">
                        <a:lnSpc>
                          <a:spcPct val="100000"/>
                        </a:lnSpc>
                        <a:spcBef>
                          <a:spcPts val="0"/>
                        </a:spcBef>
                        <a:spcAft>
                          <a:spcPts val="1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Volcanoes can also offer tourist attractions; provide </a:t>
                      </a:r>
                      <a:r>
                        <a:rPr lang="en-US" sz="750" b="1" dirty="0">
                          <a:solidFill>
                            <a:schemeClr val="bg1"/>
                          </a:solidFill>
                          <a:latin typeface="Roboto" panose="02000000000000000000" pitchFamily="2" charset="0"/>
                          <a:ea typeface="Roboto" panose="02000000000000000000" pitchFamily="2" charset="0"/>
                        </a:rPr>
                        <a:t>nutrients</a:t>
                      </a:r>
                      <a:r>
                        <a:rPr lang="en-US" sz="750" dirty="0">
                          <a:solidFill>
                            <a:schemeClr val="bg1"/>
                          </a:solidFill>
                          <a:latin typeface="Roboto" panose="02000000000000000000" pitchFamily="2" charset="0"/>
                          <a:ea typeface="Roboto" panose="02000000000000000000" pitchFamily="2" charset="0"/>
                        </a:rPr>
                        <a:t> in the soil; and emit heat that can be used to heat water</a:t>
                      </a:r>
                    </a:p>
                    <a:p>
                      <a:pPr marL="72000" indent="-72000">
                        <a:lnSpc>
                          <a:spcPct val="100000"/>
                        </a:lnSpc>
                        <a:spcBef>
                          <a:spcPts val="0"/>
                        </a:spcBef>
                        <a:spcAft>
                          <a:spcPts val="100"/>
                        </a:spcAft>
                        <a:buFont typeface="Arial" panose="020B0604020202020204" pitchFamily="34" charset="0"/>
                        <a:buChar char="•"/>
                      </a:pPr>
                      <a:r>
                        <a:rPr lang="en-US" sz="750" b="1" dirty="0">
                          <a:solidFill>
                            <a:schemeClr val="bg1"/>
                          </a:solidFill>
                          <a:latin typeface="Roboto" panose="02000000000000000000" pitchFamily="2" charset="0"/>
                          <a:ea typeface="Roboto" panose="02000000000000000000" pitchFamily="2" charset="0"/>
                        </a:rPr>
                        <a:t>La Soufriere </a:t>
                      </a:r>
                      <a:r>
                        <a:rPr lang="en-US" sz="750" dirty="0">
                          <a:solidFill>
                            <a:schemeClr val="bg1"/>
                          </a:solidFill>
                          <a:latin typeface="Roboto" panose="02000000000000000000" pitchFamily="2" charset="0"/>
                          <a:ea typeface="Roboto" panose="02000000000000000000" pitchFamily="2" charset="0"/>
                        </a:rPr>
                        <a:t>is a volcano on the island of St Vincent (Caribbean) that erupted in April 2021</a:t>
                      </a:r>
                    </a:p>
                    <a:p>
                      <a:pPr marL="72000" indent="-72000">
                        <a:lnSpc>
                          <a:spcPct val="100000"/>
                        </a:lnSpc>
                        <a:spcBef>
                          <a:spcPts val="0"/>
                        </a:spcBef>
                        <a:spcAft>
                          <a:spcPts val="100"/>
                        </a:spcAft>
                        <a:buFont typeface="Arial" panose="020B0604020202020204" pitchFamily="34" charset="0"/>
                        <a:buChar char="•"/>
                      </a:pPr>
                      <a:r>
                        <a:rPr lang="en-US" sz="750" b="1" dirty="0">
                          <a:solidFill>
                            <a:schemeClr val="bg1"/>
                          </a:solidFill>
                          <a:latin typeface="Roboto" panose="02000000000000000000" pitchFamily="2" charset="0"/>
                          <a:ea typeface="Roboto" panose="02000000000000000000" pitchFamily="2" charset="0"/>
                        </a:rPr>
                        <a:t>Etna</a:t>
                      </a:r>
                      <a:r>
                        <a:rPr lang="en-US" sz="750" dirty="0">
                          <a:solidFill>
                            <a:schemeClr val="bg1"/>
                          </a:solidFill>
                          <a:latin typeface="Roboto" panose="02000000000000000000" pitchFamily="2" charset="0"/>
                          <a:ea typeface="Roboto" panose="02000000000000000000" pitchFamily="2" charset="0"/>
                        </a:rPr>
                        <a:t> is a volcano on the island of Sicily (Italy) that erupts regularly, including at least 50 times in 2021</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Bef>
                          <a:spcPts val="0"/>
                        </a:spcBef>
                        <a:spcAft>
                          <a:spcPts val="1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Tectonic activity causes earthquakes </a:t>
                      </a:r>
                    </a:p>
                    <a:p>
                      <a:pPr marL="72000" indent="-72000">
                        <a:lnSpc>
                          <a:spcPct val="100000"/>
                        </a:lnSpc>
                        <a:spcBef>
                          <a:spcPts val="0"/>
                        </a:spcBef>
                        <a:spcAft>
                          <a:spcPts val="100"/>
                        </a:spcAft>
                        <a:buFont typeface="Arial" panose="020B0604020202020204" pitchFamily="34" charset="0"/>
                        <a:buChar char="•"/>
                      </a:pPr>
                      <a:r>
                        <a:rPr lang="en-US" sz="750" b="1" dirty="0">
                          <a:solidFill>
                            <a:schemeClr val="accent1"/>
                          </a:solidFill>
                          <a:latin typeface="Roboto" panose="02000000000000000000" pitchFamily="2" charset="0"/>
                          <a:ea typeface="Roboto" panose="02000000000000000000" pitchFamily="2" charset="0"/>
                          <a:cs typeface="Roboto" panose="02000000000000000000" pitchFamily="2" charset="0"/>
                        </a:rPr>
                        <a:t>History</a:t>
                      </a:r>
                      <a:r>
                        <a:rPr lang="en-US" sz="750" b="1" dirty="0">
                          <a:solidFill>
                            <a:schemeClr val="bg1"/>
                          </a:solidFill>
                          <a:latin typeface="Roboto" panose="02000000000000000000" pitchFamily="2" charset="0"/>
                          <a:ea typeface="Roboto" panose="02000000000000000000" pitchFamily="2" charset="0"/>
                        </a:rPr>
                        <a:t>: </a:t>
                      </a:r>
                      <a:r>
                        <a:rPr lang="en-US" sz="750" b="0" dirty="0">
                          <a:solidFill>
                            <a:schemeClr val="bg1"/>
                          </a:solidFill>
                          <a:latin typeface="Roboto" panose="02000000000000000000" pitchFamily="2" charset="0"/>
                          <a:ea typeface="Roboto" panose="02000000000000000000" pitchFamily="2" charset="0"/>
                        </a:rPr>
                        <a:t>St Vincent is an island in the Caribbean, and it was home to the Garifuna people </a:t>
                      </a:r>
                      <a:endParaRPr lang="en-US" sz="750" b="1" dirty="0">
                        <a:solidFill>
                          <a:schemeClr val="bg1"/>
                        </a:solidFill>
                        <a:latin typeface="Roboto" panose="02000000000000000000" pitchFamily="2" charset="0"/>
                        <a:ea typeface="Roboto" panose="02000000000000000000" pitchFamily="2" charset="0"/>
                      </a:endParaRPr>
                    </a:p>
                    <a:p>
                      <a:pPr marL="72000" indent="-72000">
                        <a:spcAft>
                          <a:spcPts val="200"/>
                        </a:spcAft>
                        <a:buFont typeface="Arial" panose="020B0604020202020204" pitchFamily="34" charset="0"/>
                        <a:buChar char="•"/>
                      </a:pPr>
                      <a:endParaRPr lang="en-US" sz="750"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449310">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750" b="1" i="0" u="none" strike="noStrike" dirty="0">
                          <a:solidFill>
                            <a:schemeClr val="accent1"/>
                          </a:solidFill>
                          <a:latin typeface="Roboto" panose="02000000000000000000" pitchFamily="2" charset="0"/>
                          <a:ea typeface="Roboto" panose="02000000000000000000" pitchFamily="2" charset="0"/>
                        </a:rPr>
                        <a:t>Map skills:</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b="0" i="0" strike="noStrike" dirty="0">
                          <a:solidFill>
                            <a:schemeClr val="accent1"/>
                          </a:solidFill>
                          <a:latin typeface="Roboto" panose="02000000000000000000" pitchFamily="2" charset="0"/>
                          <a:ea typeface="Roboto" panose="02000000000000000000" pitchFamily="2" charset="0"/>
                        </a:rPr>
                        <a:t>Globe; satellite images (Google Earth); photographs of places in an oblique view; photographs of places in a plan view </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dirty="0">
                          <a:solidFill>
                            <a:schemeClr val="accent1"/>
                          </a:solidFill>
                          <a:latin typeface="Roboto" panose="02000000000000000000" pitchFamily="2" charset="0"/>
                          <a:ea typeface="Roboto" panose="02000000000000000000" pitchFamily="2" charset="0"/>
                          <a:cs typeface="Roboto" panose="02000000000000000000" pitchFamily="2" charset="0"/>
                        </a:rPr>
                        <a:t>Political maps show human boundaries and features, and physical maps show physical boundaries and features </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36000" indent="-36000">
                        <a:buFont typeface="Arial" panose="020B0604020202020204" pitchFamily="34" charset="0"/>
                        <a:buChar char="•"/>
                      </a:pPr>
                      <a:r>
                        <a:rPr lang="en-GB" sz="750">
                          <a:solidFill>
                            <a:schemeClr val="bg1"/>
                          </a:solidFill>
                          <a:latin typeface="Roboto" panose="02000000000000000000" pitchFamily="2" charset="0"/>
                          <a:ea typeface="Roboto" panose="02000000000000000000" pitchFamily="2" charset="0"/>
                          <a:cs typeface="Roboto" panose="02000000000000000000" pitchFamily="2" charset="0"/>
                        </a:rPr>
                        <a:t> Recognise that world maps can be drawn from different perspectives, and that different perspectives are useful for different tasks</a:t>
                      </a:r>
                    </a:p>
                    <a:p>
                      <a:pPr marL="36000" indent="-36000">
                        <a:buFont typeface="Arial" panose="020B0604020202020204" pitchFamily="34" charset="0"/>
                        <a:buChar char="•"/>
                      </a:pPr>
                      <a:endParaRPr lang="en-GB" sz="750">
                        <a:solidFill>
                          <a:schemeClr val="bg1"/>
                        </a:solidFill>
                        <a:latin typeface="Roboto" panose="02000000000000000000" pitchFamily="2" charset="0"/>
                        <a:ea typeface="Roboto" panose="02000000000000000000" pitchFamily="2" charset="0"/>
                        <a:cs typeface="Roboto" panose="02000000000000000000" pitchFamily="2" charset="0"/>
                      </a:endParaRPr>
                    </a:p>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750" b="1" i="0" u="none" strike="noStrike">
                          <a:solidFill>
                            <a:schemeClr val="accent1"/>
                          </a:solidFill>
                          <a:latin typeface="Roboto" panose="02000000000000000000" pitchFamily="2" charset="0"/>
                          <a:ea typeface="Roboto" panose="02000000000000000000" pitchFamily="2" charset="0"/>
                        </a:rPr>
                        <a:t>Map skills: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0">
                          <a:solidFill>
                            <a:schemeClr val="accent1"/>
                          </a:solidFill>
                          <a:latin typeface="Roboto" panose="02000000000000000000" pitchFamily="2" charset="0"/>
                          <a:ea typeface="Roboto" panose="02000000000000000000" pitchFamily="2" charset="0"/>
                          <a:cs typeface="Roboto" panose="02000000000000000000" pitchFamily="2" charset="0"/>
                        </a:rPr>
                        <a:t>Use world maps drawn with a Pacific-centred view</a:t>
                      </a:r>
                    </a:p>
                    <a:p>
                      <a:pPr marL="72000" indent="-72000">
                        <a:spcAft>
                          <a:spcPts val="200"/>
                        </a:spcAft>
                        <a:buFont typeface="Arial" panose="020B0604020202020204" pitchFamily="34" charset="0"/>
                        <a:buChar char="•"/>
                      </a:pPr>
                      <a:endParaRPr lang="en-US" sz="750" b="1">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endParaRPr lang="en-US" sz="750">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420391967"/>
                  </a:ext>
                </a:extLst>
              </a:tr>
              <a:tr h="399156">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Disciplinary</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dirty="0">
                          <a:solidFill>
                            <a:schemeClr val="bg1"/>
                          </a:solidFill>
                          <a:effectLst/>
                          <a:latin typeface="Roboto" panose="02000000000000000000" pitchFamily="2" charset="0"/>
                          <a:ea typeface="Roboto" panose="02000000000000000000" pitchFamily="2" charset="0"/>
                          <a:cs typeface="Roboto" panose="02000000000000000000" pitchFamily="2" charset="0"/>
                        </a:rPr>
                        <a:t>Interconnections </a:t>
                      </a:r>
                      <a:r>
                        <a:rPr lang="en-US" sz="750" b="1" dirty="0">
                          <a:solidFill>
                            <a:schemeClr val="bg1"/>
                          </a:solidFill>
                          <a:latin typeface="Roboto" panose="02000000000000000000" pitchFamily="2" charset="0"/>
                          <a:ea typeface="Roboto" panose="02000000000000000000" pitchFamily="2" charset="0"/>
                        </a:rPr>
                        <a:t>&amp;</a:t>
                      </a:r>
                      <a:r>
                        <a:rPr lang="en-US" sz="750" b="1" dirty="0">
                          <a:solidFill>
                            <a:schemeClr val="bg1"/>
                          </a:solidFill>
                          <a:effectLst/>
                          <a:latin typeface="Roboto" panose="02000000000000000000" pitchFamily="2" charset="0"/>
                          <a:ea typeface="Roboto" panose="02000000000000000000" pitchFamily="2" charset="0"/>
                          <a:cs typeface="Roboto" panose="02000000000000000000" pitchFamily="2" charset="0"/>
                        </a:rPr>
                        <a:t> change: </a:t>
                      </a:r>
                      <a:r>
                        <a:rPr lang="en-GB" sz="750" kern="1200" dirty="0">
                          <a:solidFill>
                            <a:schemeClr val="bg1"/>
                          </a:solidFill>
                          <a:effectLst/>
                          <a:latin typeface="Roboto" panose="02000000000000000000" pitchFamily="2" charset="0"/>
                          <a:ea typeface="Roboto" panose="02000000000000000000" pitchFamily="2" charset="0"/>
                          <a:cs typeface="Roboto" panose="02000000000000000000" pitchFamily="2" charset="0"/>
                        </a:rPr>
                        <a:t>Settlements are influenced by both human and physical features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Comparisons: </a:t>
                      </a:r>
                      <a:r>
                        <a:rPr lang="en-US" sz="750" dirty="0">
                          <a:solidFill>
                            <a:schemeClr val="bg1"/>
                          </a:solidFill>
                          <a:latin typeface="Roboto" panose="02000000000000000000" pitchFamily="2" charset="0"/>
                          <a:ea typeface="Roboto" panose="02000000000000000000" pitchFamily="2" charset="0"/>
                          <a:cs typeface="Roboto" panose="02000000000000000000" pitchFamily="2" charset="0"/>
                        </a:rPr>
                        <a:t>Identify similarities and differences between two non-local places (Sahara Desert and Antarctic Desert) </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Comparisons: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Explain similarities and differences (between human settlements around Etna and La Soufriere), using geographical knowledge</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Interconnections &amp; change: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Physical features can affect human development, e.g. living near volcanoes</a:t>
                      </a:r>
                      <a:endParaRPr lang="en-GB" sz="750">
                        <a:solidFill>
                          <a:schemeClr val="bg1"/>
                        </a:solidFill>
                        <a:latin typeface="Roboto" panose="02000000000000000000" pitchFamily="2" charset="0"/>
                        <a:ea typeface="Roboto" panose="02000000000000000000" pitchFamily="2" charset="0"/>
                        <a:cs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750" b="1">
                          <a:solidFill>
                            <a:schemeClr val="bg1"/>
                          </a:solidFill>
                          <a:latin typeface="Roboto" panose="02000000000000000000" pitchFamily="2" charset="0"/>
                          <a:ea typeface="Roboto" panose="02000000000000000000" pitchFamily="2" charset="0"/>
                          <a:cs typeface="Roboto" panose="02000000000000000000" pitchFamily="2" charset="0"/>
                        </a:rPr>
                        <a:t>Forming judgements: </a:t>
                      </a:r>
                      <a:r>
                        <a:rPr lang="en-GB" sz="750">
                          <a:solidFill>
                            <a:schemeClr val="bg1"/>
                          </a:solidFill>
                          <a:latin typeface="Roboto" panose="02000000000000000000" pitchFamily="2" charset="0"/>
                          <a:ea typeface="Roboto" panose="02000000000000000000" pitchFamily="2" charset="0"/>
                          <a:cs typeface="Roboto" panose="02000000000000000000" pitchFamily="2" charset="0"/>
                        </a:rPr>
                        <a:t>Evaluate the positives and negatives of living near volcanoes</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750" b="1" dirty="0">
                          <a:solidFill>
                            <a:schemeClr val="bg1"/>
                          </a:solidFill>
                          <a:latin typeface="Roboto" panose="02000000000000000000" pitchFamily="2" charset="0"/>
                          <a:ea typeface="Roboto" panose="02000000000000000000" pitchFamily="2" charset="0"/>
                          <a:cs typeface="Roboto" panose="02000000000000000000" pitchFamily="2" charset="0"/>
                        </a:rPr>
                        <a:t>Comparisons: </a:t>
                      </a:r>
                      <a:r>
                        <a:rPr lang="en-GB" sz="750" dirty="0">
                          <a:solidFill>
                            <a:schemeClr val="bg1"/>
                          </a:solidFill>
                          <a:latin typeface="Roboto" panose="02000000000000000000" pitchFamily="2" charset="0"/>
                          <a:ea typeface="Roboto" panose="02000000000000000000" pitchFamily="2" charset="0"/>
                          <a:cs typeface="Roboto" panose="02000000000000000000" pitchFamily="2" charset="0"/>
                        </a:rPr>
                        <a:t>Comparing the responses to earthquakes in Haiti and Japan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strike="noStrike" dirty="0">
                          <a:solidFill>
                            <a:schemeClr val="bg1"/>
                          </a:solidFill>
                          <a:latin typeface="Roboto" panose="02000000000000000000" pitchFamily="2" charset="0"/>
                          <a:ea typeface="Roboto" panose="02000000000000000000" pitchFamily="2" charset="0"/>
                          <a:cs typeface="Roboto" panose="02000000000000000000" pitchFamily="2" charset="0"/>
                        </a:rPr>
                        <a:t>Interconnections &amp; change: </a:t>
                      </a:r>
                      <a:r>
                        <a:rPr lang="en-US" sz="750" b="0" dirty="0">
                          <a:solidFill>
                            <a:schemeClr val="bg1"/>
                          </a:solidFill>
                          <a:latin typeface="Roboto" panose="02000000000000000000" pitchFamily="2" charset="0"/>
                          <a:ea typeface="Roboto" panose="02000000000000000000" pitchFamily="2" charset="0"/>
                        </a:rPr>
                        <a:t>Similarities and differences between LICs, MICs and HICs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strike="noStrike" dirty="0">
                          <a:solidFill>
                            <a:schemeClr val="bg1"/>
                          </a:solidFill>
                          <a:latin typeface="Roboto" panose="02000000000000000000" pitchFamily="2" charset="0"/>
                          <a:ea typeface="Roboto" panose="02000000000000000000" pitchFamily="2" charset="0"/>
                          <a:cs typeface="Roboto" panose="02000000000000000000" pitchFamily="2" charset="0"/>
                        </a:rPr>
                        <a:t>Interconnections &amp; change: </a:t>
                      </a:r>
                      <a:r>
                        <a:rPr lang="en-US" sz="750" b="0" dirty="0">
                          <a:solidFill>
                            <a:schemeClr val="bg1"/>
                          </a:solidFill>
                          <a:latin typeface="Roboto" panose="02000000000000000000" pitchFamily="2" charset="0"/>
                          <a:ea typeface="Roboto" panose="02000000000000000000" pitchFamily="2" charset="0"/>
                        </a:rPr>
                        <a:t>Humans adapt to living in earthquake-prone areas </a:t>
                      </a:r>
                      <a:endParaRPr lang="en-GB" sz="750" dirty="0">
                        <a:solidFill>
                          <a:schemeClr val="bg1"/>
                        </a:solidFill>
                        <a:latin typeface="Roboto" panose="02000000000000000000" pitchFamily="2" charset="0"/>
                        <a:ea typeface="Roboto" panose="02000000000000000000" pitchFamily="2" charset="0"/>
                        <a:cs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565918">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750" b="1" kern="1200" dirty="0">
                          <a:solidFill>
                            <a:schemeClr val="bg1"/>
                          </a:solidFill>
                          <a:effectLst/>
                          <a:latin typeface="Roboto" panose="02000000000000000000" pitchFamily="2" charset="0"/>
                          <a:ea typeface="Roboto" panose="02000000000000000000" pitchFamily="2" charset="0"/>
                          <a:cs typeface="Roboto" panose="02000000000000000000" pitchFamily="2" charset="0"/>
                        </a:rPr>
                        <a:t>Space &amp; place: </a:t>
                      </a:r>
                      <a:r>
                        <a:rPr lang="en-US" sz="750" dirty="0">
                          <a:solidFill>
                            <a:schemeClr val="bg1"/>
                          </a:solidFill>
                          <a:latin typeface="Roboto" panose="02000000000000000000" pitchFamily="2" charset="0"/>
                          <a:ea typeface="Roboto" panose="02000000000000000000" pitchFamily="2" charset="0"/>
                          <a:cs typeface="Roboto" panose="02000000000000000000" pitchFamily="2" charset="0"/>
                        </a:rPr>
                        <a:t>There are seven continents in the world, six of which people live on. There are countries within each continent (except Antarctica) </a:t>
                      </a:r>
                      <a:endParaRPr lang="en-GB" sz="750" kern="1200" dirty="0">
                        <a:solidFill>
                          <a:schemeClr val="bg1"/>
                        </a:solidFill>
                        <a:effectLst/>
                        <a:latin typeface="Roboto" panose="02000000000000000000" pitchFamily="2" charset="0"/>
                        <a:ea typeface="Roboto" panose="02000000000000000000" pitchFamily="2" charset="0"/>
                        <a:cs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dirty="0">
                          <a:solidFill>
                            <a:schemeClr val="bg1"/>
                          </a:solidFill>
                          <a:latin typeface="Roboto" panose="02000000000000000000" pitchFamily="2" charset="0"/>
                          <a:ea typeface="Roboto" panose="02000000000000000000" pitchFamily="2" charset="0"/>
                        </a:rPr>
                        <a:t>Space &amp; place: </a:t>
                      </a:r>
                      <a:r>
                        <a:rPr lang="en-US" sz="750" dirty="0">
                          <a:solidFill>
                            <a:schemeClr val="bg1"/>
                          </a:solidFill>
                          <a:latin typeface="Roboto" panose="02000000000000000000" pitchFamily="2" charset="0"/>
                          <a:ea typeface="Roboto" panose="02000000000000000000" pitchFamily="2" charset="0"/>
                          <a:cs typeface="Roboto" panose="02000000000000000000" pitchFamily="2" charset="0"/>
                        </a:rPr>
                        <a:t>There are five oceans in the world </a:t>
                      </a:r>
                      <a:endParaRPr lang="en-US" sz="750" b="0" dirty="0">
                        <a:solidFill>
                          <a:schemeClr val="bg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750" b="0" dirty="0">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Aft>
                          <a:spcPts val="200"/>
                        </a:spcAft>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Space &amp; place: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The Pacific Ring of Fire is an imaginary line where lots of volcanoes exist</a:t>
                      </a:r>
                    </a:p>
                    <a:p>
                      <a:pPr marL="72000" indent="-72000">
                        <a:lnSpc>
                          <a:spcPct val="100000"/>
                        </a:lnSpc>
                        <a:spcAft>
                          <a:spcPts val="200"/>
                        </a:spcAft>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Space &amp; place: Case study: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La Soufriere</a:t>
                      </a:r>
                    </a:p>
                    <a:p>
                      <a:pPr marL="72000" indent="-72000">
                        <a:lnSpc>
                          <a:spcPct val="100000"/>
                        </a:lnSpc>
                        <a:spcAft>
                          <a:spcPts val="200"/>
                        </a:spcAft>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Space &amp; place: Case study</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 Etna</a:t>
                      </a:r>
                      <a:endParaRPr lang="en-US" sz="750" b="1">
                        <a:solidFill>
                          <a:schemeClr val="bg1"/>
                        </a:solidFill>
                        <a:latin typeface="Roboto" panose="02000000000000000000" pitchFamily="2" charset="0"/>
                        <a:ea typeface="Roboto" panose="02000000000000000000" pitchFamily="2" charset="0"/>
                        <a:cs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Physical processes: </a:t>
                      </a:r>
                      <a:r>
                        <a:rPr lang="en-US" sz="750" b="0" i="0">
                          <a:solidFill>
                            <a:schemeClr val="bg1"/>
                          </a:solidFill>
                          <a:effectLst/>
                          <a:latin typeface="Roboto" panose="02000000000000000000" pitchFamily="2" charset="0"/>
                          <a:ea typeface="Roboto" panose="02000000000000000000" pitchFamily="2" charset="0"/>
                        </a:rPr>
                        <a:t>The Earth has four layers. Its upper layer of tectonic plates moves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Physical processes: </a:t>
                      </a:r>
                      <a:r>
                        <a:rPr lang="en-US" sz="750" b="1" i="0">
                          <a:solidFill>
                            <a:schemeClr val="bg1"/>
                          </a:solidFill>
                          <a:effectLst/>
                          <a:latin typeface="Roboto" panose="02000000000000000000" pitchFamily="2" charset="0"/>
                          <a:ea typeface="Roboto" panose="02000000000000000000" pitchFamily="2" charset="0"/>
                        </a:rPr>
                        <a:t>Shield</a:t>
                      </a:r>
                      <a:r>
                        <a:rPr lang="en-US" sz="750" b="0" i="0">
                          <a:solidFill>
                            <a:schemeClr val="bg1"/>
                          </a:solidFill>
                          <a:effectLst/>
                          <a:latin typeface="Roboto" panose="02000000000000000000" pitchFamily="2" charset="0"/>
                          <a:ea typeface="Roboto" panose="02000000000000000000" pitchFamily="2" charset="0"/>
                        </a:rPr>
                        <a:t> and </a:t>
                      </a:r>
                      <a:r>
                        <a:rPr lang="en-US" sz="750" b="1" i="0">
                          <a:solidFill>
                            <a:schemeClr val="bg1"/>
                          </a:solidFill>
                          <a:effectLst/>
                          <a:latin typeface="Roboto" panose="02000000000000000000" pitchFamily="2" charset="0"/>
                          <a:ea typeface="Roboto" panose="02000000000000000000" pitchFamily="2" charset="0"/>
                        </a:rPr>
                        <a:t>composite</a:t>
                      </a:r>
                      <a:r>
                        <a:rPr lang="en-US" sz="750" b="0" i="0">
                          <a:solidFill>
                            <a:schemeClr val="bg1"/>
                          </a:solidFill>
                          <a:effectLst/>
                          <a:latin typeface="Roboto" panose="02000000000000000000" pitchFamily="2" charset="0"/>
                          <a:ea typeface="Roboto" panose="02000000000000000000" pitchFamily="2" charset="0"/>
                        </a:rPr>
                        <a:t> </a:t>
                      </a:r>
                      <a:r>
                        <a:rPr lang="en-US" sz="750" b="1" i="0">
                          <a:solidFill>
                            <a:schemeClr val="bg1"/>
                          </a:solidFill>
                          <a:effectLst/>
                          <a:latin typeface="Roboto" panose="02000000000000000000" pitchFamily="2" charset="0"/>
                          <a:ea typeface="Roboto" panose="02000000000000000000" pitchFamily="2" charset="0"/>
                        </a:rPr>
                        <a:t>volcanoes</a:t>
                      </a:r>
                      <a:r>
                        <a:rPr lang="en-US" sz="750" b="0" i="0">
                          <a:solidFill>
                            <a:schemeClr val="bg1"/>
                          </a:solidFill>
                          <a:effectLst/>
                          <a:latin typeface="Roboto" panose="02000000000000000000" pitchFamily="2" charset="0"/>
                          <a:ea typeface="Roboto" panose="02000000000000000000" pitchFamily="2" charset="0"/>
                        </a:rPr>
                        <a:t> can form at </a:t>
                      </a:r>
                      <a:r>
                        <a:rPr lang="en-US" sz="750" b="1" i="0">
                          <a:solidFill>
                            <a:schemeClr val="bg1"/>
                          </a:solidFill>
                          <a:effectLst/>
                          <a:latin typeface="Roboto" panose="02000000000000000000" pitchFamily="2" charset="0"/>
                          <a:ea typeface="Roboto" panose="02000000000000000000" pitchFamily="2" charset="0"/>
                        </a:rPr>
                        <a:t>plate boundaries</a:t>
                      </a:r>
                      <a:r>
                        <a:rPr lang="en-US" sz="750" b="0" i="0">
                          <a:solidFill>
                            <a:schemeClr val="bg1"/>
                          </a:solidFill>
                          <a:effectLst/>
                          <a:latin typeface="Roboto" panose="02000000000000000000" pitchFamily="2" charset="0"/>
                          <a:ea typeface="Roboto" panose="02000000000000000000" pitchFamily="2" charset="0"/>
                        </a:rPr>
                        <a:t>, which produce </a:t>
                      </a:r>
                      <a:r>
                        <a:rPr lang="en-US" sz="750" b="1" i="0">
                          <a:solidFill>
                            <a:schemeClr val="bg1"/>
                          </a:solidFill>
                          <a:effectLst/>
                          <a:latin typeface="Roboto" panose="02000000000000000000" pitchFamily="2" charset="0"/>
                          <a:ea typeface="Roboto" panose="02000000000000000000" pitchFamily="2" charset="0"/>
                        </a:rPr>
                        <a:t>lava</a:t>
                      </a:r>
                      <a:r>
                        <a:rPr lang="en-US" sz="750" b="0" i="0">
                          <a:solidFill>
                            <a:schemeClr val="bg1"/>
                          </a:solidFill>
                          <a:effectLst/>
                          <a:latin typeface="Roboto" panose="02000000000000000000" pitchFamily="2" charset="0"/>
                          <a:ea typeface="Roboto" panose="02000000000000000000" pitchFamily="2" charset="0"/>
                        </a:rPr>
                        <a:t>, </a:t>
                      </a:r>
                      <a:r>
                        <a:rPr lang="en-US" sz="750" b="1" i="0">
                          <a:solidFill>
                            <a:schemeClr val="bg1"/>
                          </a:solidFill>
                          <a:effectLst/>
                          <a:latin typeface="Roboto" panose="02000000000000000000" pitchFamily="2" charset="0"/>
                          <a:ea typeface="Roboto" panose="02000000000000000000" pitchFamily="2" charset="0"/>
                        </a:rPr>
                        <a:t>pyroclastic</a:t>
                      </a:r>
                      <a:r>
                        <a:rPr lang="en-US" sz="750" b="0" i="0">
                          <a:solidFill>
                            <a:schemeClr val="bg1"/>
                          </a:solidFill>
                          <a:effectLst/>
                          <a:latin typeface="Roboto" panose="02000000000000000000" pitchFamily="2" charset="0"/>
                          <a:ea typeface="Roboto" panose="02000000000000000000" pitchFamily="2" charset="0"/>
                        </a:rPr>
                        <a:t> </a:t>
                      </a:r>
                      <a:r>
                        <a:rPr lang="en-US" sz="750" b="1" i="0">
                          <a:solidFill>
                            <a:schemeClr val="bg1"/>
                          </a:solidFill>
                          <a:effectLst/>
                          <a:latin typeface="Roboto" panose="02000000000000000000" pitchFamily="2" charset="0"/>
                          <a:ea typeface="Roboto" panose="02000000000000000000" pitchFamily="2" charset="0"/>
                        </a:rPr>
                        <a:t>flows</a:t>
                      </a:r>
                      <a:r>
                        <a:rPr lang="en-US" sz="750" b="0" i="0">
                          <a:solidFill>
                            <a:schemeClr val="bg1"/>
                          </a:solidFill>
                          <a:effectLst/>
                          <a:latin typeface="Roboto" panose="02000000000000000000" pitchFamily="2" charset="0"/>
                          <a:ea typeface="Roboto" panose="02000000000000000000" pitchFamily="2" charset="0"/>
                        </a:rPr>
                        <a:t> and </a:t>
                      </a:r>
                      <a:r>
                        <a:rPr lang="en-US" sz="750" b="1" i="0">
                          <a:solidFill>
                            <a:schemeClr val="bg1"/>
                          </a:solidFill>
                          <a:effectLst/>
                          <a:latin typeface="Roboto" panose="02000000000000000000" pitchFamily="2" charset="0"/>
                          <a:ea typeface="Roboto" panose="02000000000000000000" pitchFamily="2" charset="0"/>
                        </a:rPr>
                        <a:t>lahars</a:t>
                      </a:r>
                      <a:endParaRPr lang="en-US" sz="750" b="0" i="0">
                        <a:solidFill>
                          <a:schemeClr val="bg1"/>
                        </a:solidFill>
                        <a:effectLst/>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Physical processes: </a:t>
                      </a:r>
                      <a:r>
                        <a:rPr lang="en-US" sz="750" b="0" i="0">
                          <a:solidFill>
                            <a:schemeClr val="bg1"/>
                          </a:solidFill>
                          <a:effectLst/>
                          <a:latin typeface="Roboto" panose="02000000000000000000" pitchFamily="2" charset="0"/>
                          <a:ea typeface="Roboto" panose="02000000000000000000" pitchFamily="2" charset="0"/>
                        </a:rPr>
                        <a:t>Soil is rich with nutrients around volcanoes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Human processes</a:t>
                      </a:r>
                      <a:r>
                        <a:rPr lang="en-US" sz="800" b="0">
                          <a:solidFill>
                            <a:schemeClr val="bg1"/>
                          </a:solidFill>
                          <a:latin typeface="Roboto" panose="02000000000000000000" pitchFamily="2" charset="0"/>
                          <a:ea typeface="Roboto" panose="02000000000000000000" pitchFamily="2" charset="0"/>
                          <a:cs typeface="Roboto" panose="02000000000000000000" pitchFamily="2" charset="0"/>
                        </a:rPr>
                        <a:t>: </a:t>
                      </a:r>
                      <a:r>
                        <a:rPr lang="en-GB" sz="800" b="0">
                          <a:solidFill>
                            <a:schemeClr val="bg1"/>
                          </a:solidFill>
                          <a:latin typeface="Roboto" panose="02000000000000000000" pitchFamily="2" charset="0"/>
                          <a:ea typeface="Roboto" panose="02000000000000000000" pitchFamily="2" charset="0"/>
                          <a:cs typeface="Roboto" panose="02000000000000000000" pitchFamily="2" charset="0"/>
                        </a:rPr>
                        <a:t>Humans use most of the land around volcanoes for agriculture</a:t>
                      </a:r>
                      <a:endParaRPr lang="en-GB" sz="800" kern="1200">
                        <a:solidFill>
                          <a:schemeClr val="bg1"/>
                        </a:solidFill>
                        <a:effectLst/>
                        <a:latin typeface="Roboto" panose="02000000000000000000" pitchFamily="2" charset="0"/>
                        <a:ea typeface="Roboto" panose="02000000000000000000" pitchFamily="2" charset="0"/>
                        <a:cs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Physical processes</a:t>
                      </a:r>
                      <a:r>
                        <a:rPr lang="en-US" sz="750" b="0" dirty="0">
                          <a:solidFill>
                            <a:schemeClr val="bg1"/>
                          </a:solidFill>
                          <a:latin typeface="Roboto" panose="02000000000000000000" pitchFamily="2" charset="0"/>
                          <a:ea typeface="Roboto" panose="02000000000000000000" pitchFamily="2" charset="0"/>
                          <a:cs typeface="Roboto" panose="02000000000000000000" pitchFamily="2" charset="0"/>
                        </a:rPr>
                        <a:t>: Tectonic hazards occur at plate boundaries due to movement and include earthquakes and volcanoes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750" b="0" dirty="0">
                          <a:solidFill>
                            <a:schemeClr val="bg1"/>
                          </a:solidFill>
                          <a:latin typeface="Roboto" panose="02000000000000000000" pitchFamily="2" charset="0"/>
                          <a:ea typeface="Roboto" panose="02000000000000000000" pitchFamily="2" charset="0"/>
                          <a:cs typeface="Roboto" panose="02000000000000000000" pitchFamily="2" charset="0"/>
                        </a:rPr>
                        <a:t>Humans adapt to living in earthquake-prone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areas </a:t>
                      </a:r>
                      <a:endParaRPr lang="en-US" sz="750" b="0" dirty="0">
                        <a:solidFill>
                          <a:schemeClr val="bg1"/>
                        </a:solidFill>
                        <a:latin typeface="Roboto" panose="02000000000000000000" pitchFamily="2" charset="0"/>
                        <a:ea typeface="Roboto" panose="02000000000000000000" pitchFamily="2" charset="0"/>
                        <a:cs typeface="Roboto" panose="02000000000000000000" pitchFamily="2" charset="0"/>
                      </a:endParaRPr>
                    </a:p>
                    <a:p>
                      <a:pPr marL="72000" indent="-72000">
                        <a:lnSpc>
                          <a:spcPct val="100000"/>
                        </a:lnSpc>
                        <a:spcAft>
                          <a:spcPts val="200"/>
                        </a:spcAft>
                        <a:buFont typeface="Arial" panose="020B0604020202020204" pitchFamily="34" charset="0"/>
                        <a:buChar char="•"/>
                      </a:pPr>
                      <a:endParaRPr lang="en-US" sz="750" b="0" dirty="0">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3190033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dirty="0"/>
              <a:t>Year 3/4A: Summer</a:t>
            </a:r>
            <a:endParaRPr lang="en-GB" dirty="0"/>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3413760"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solidFill>
                    <a:schemeClr val="accent1"/>
                  </a:solidFill>
                </a:ln>
                <a:solidFill>
                  <a:schemeClr val="accent1"/>
                </a:solidFill>
                <a:latin typeface="United Curriculum" pitchFamily="2" charset="0"/>
              </a:rPr>
              <a:t>Earthquakes and Settlements</a:t>
            </a:r>
            <a:endParaRPr lang="en-GB" sz="1600">
              <a:ln w="12700">
                <a:solidFill>
                  <a:schemeClr val="accent1"/>
                </a:solidFill>
              </a:ln>
              <a:solidFill>
                <a:schemeClr val="accent1"/>
              </a:solidFill>
              <a:latin typeface="United Curriculum" pitchFamily="2" charset="0"/>
            </a:endParaRPr>
          </a:p>
        </p:txBody>
      </p:sp>
      <p:graphicFrame>
        <p:nvGraphicFramePr>
          <p:cNvPr id="2" name="Table 25">
            <a:extLst>
              <a:ext uri="{FF2B5EF4-FFF2-40B4-BE49-F238E27FC236}">
                <a16:creationId xmlns:a16="http://schemas.microsoft.com/office/drawing/2014/main" id="{383394AB-FE2E-8DC1-7BC9-5FA955C9DF7A}"/>
              </a:ext>
            </a:extLst>
          </p:cNvPr>
          <p:cNvGraphicFramePr>
            <a:graphicFrameLocks noGrp="1"/>
          </p:cNvGraphicFramePr>
          <p:nvPr>
            <p:extLst>
              <p:ext uri="{D42A27DB-BD31-4B8C-83A1-F6EECF244321}">
                <p14:modId xmlns:p14="http://schemas.microsoft.com/office/powerpoint/2010/main" val="4010110485"/>
              </p:ext>
            </p:extLst>
          </p:nvPr>
        </p:nvGraphicFramePr>
        <p:xfrm>
          <a:off x="269929" y="849644"/>
          <a:ext cx="9179999" cy="5297760"/>
        </p:xfrm>
        <a:graphic>
          <a:graphicData uri="http://schemas.openxmlformats.org/drawingml/2006/table">
            <a:tbl>
              <a:tblPr firstRow="1" bandRow="1">
                <a:tableStyleId>{5940675A-B579-460E-94D1-54222C63F5DA}</a:tableStyleId>
              </a:tblPr>
              <a:tblGrid>
                <a:gridCol w="211034">
                  <a:extLst>
                    <a:ext uri="{9D8B030D-6E8A-4147-A177-3AD203B41FA5}">
                      <a16:colId xmlns:a16="http://schemas.microsoft.com/office/drawing/2014/main" val="1014669821"/>
                    </a:ext>
                  </a:extLst>
                </a:gridCol>
                <a:gridCol w="211034">
                  <a:extLst>
                    <a:ext uri="{9D8B030D-6E8A-4147-A177-3AD203B41FA5}">
                      <a16:colId xmlns:a16="http://schemas.microsoft.com/office/drawing/2014/main" val="1749978381"/>
                    </a:ext>
                  </a:extLst>
                </a:gridCol>
                <a:gridCol w="2657259">
                  <a:extLst>
                    <a:ext uri="{9D8B030D-6E8A-4147-A177-3AD203B41FA5}">
                      <a16:colId xmlns:a16="http://schemas.microsoft.com/office/drawing/2014/main" val="247776695"/>
                    </a:ext>
                  </a:extLst>
                </a:gridCol>
                <a:gridCol w="3870251">
                  <a:extLst>
                    <a:ext uri="{9D8B030D-6E8A-4147-A177-3AD203B41FA5}">
                      <a16:colId xmlns:a16="http://schemas.microsoft.com/office/drawing/2014/main" val="3380293508"/>
                    </a:ext>
                  </a:extLst>
                </a:gridCol>
                <a:gridCol w="2230421">
                  <a:extLst>
                    <a:ext uri="{9D8B030D-6E8A-4147-A177-3AD203B41FA5}">
                      <a16:colId xmlns:a16="http://schemas.microsoft.com/office/drawing/2014/main" val="2902844172"/>
                    </a:ext>
                  </a:extLst>
                </a:gridCol>
              </a:tblGrid>
              <a:tr h="152065">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dirty="0">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1908483">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Conceptual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indent="0">
                        <a:spcAft>
                          <a:spcPts val="50"/>
                        </a:spcAft>
                        <a:buFont typeface="Arial" panose="020B0604020202020204" pitchFamily="34" charset="0"/>
                        <a:buNone/>
                      </a:pPr>
                      <a:r>
                        <a:rPr lang="en-US" sz="750">
                          <a:solidFill>
                            <a:schemeClr val="bg1"/>
                          </a:solidFill>
                          <a:latin typeface="Roboto" panose="02000000000000000000" pitchFamily="2" charset="0"/>
                          <a:ea typeface="Roboto" panose="02000000000000000000" pitchFamily="2" charset="0"/>
                        </a:rPr>
                        <a:t>Year 3 Spring (volcanoes):</a:t>
                      </a:r>
                    </a:p>
                    <a:p>
                      <a:pPr marL="72000" indent="-72000">
                        <a:spcAft>
                          <a:spcPts val="5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rPr>
                        <a:t>The Earth is made of four main layers: the inner core (solid), the outer core (liquid), the mantle (semi-liquid) and the crust (solid) </a:t>
                      </a:r>
                    </a:p>
                    <a:p>
                      <a:pPr marL="72000" indent="-72000">
                        <a:spcAft>
                          <a:spcPts val="5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rPr>
                        <a:t>The crust is split into pieces called tectonic plates that meet at plate boundaries</a:t>
                      </a:r>
                    </a:p>
                    <a:p>
                      <a:pPr marL="72000" indent="-72000">
                        <a:spcAft>
                          <a:spcPts val="5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rPr>
                        <a:t>Tectonic plates move: towards each other, away from each other or alongside each other</a:t>
                      </a:r>
                    </a:p>
                    <a:p>
                      <a:pPr marL="72000" indent="-72000">
                        <a:spcAft>
                          <a:spcPts val="5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rPr>
                        <a:t>Volcanoes can be formed at destructive plate boundaries (where plates move toward each other), or at constructive plate boundaries (where plates move away from each other)</a:t>
                      </a:r>
                    </a:p>
                    <a:p>
                      <a:pPr marL="0" indent="0">
                        <a:spcAft>
                          <a:spcPts val="50"/>
                        </a:spcAft>
                        <a:buFont typeface="Arial" panose="020B0604020202020204" pitchFamily="34" charset="0"/>
                        <a:buNone/>
                      </a:pPr>
                      <a:r>
                        <a:rPr lang="en-US" sz="750">
                          <a:solidFill>
                            <a:schemeClr val="bg1"/>
                          </a:solidFill>
                          <a:latin typeface="Roboto" panose="02000000000000000000" pitchFamily="2" charset="0"/>
                          <a:ea typeface="Roboto" panose="02000000000000000000" pitchFamily="2" charset="0"/>
                        </a:rPr>
                        <a:t>We can </a:t>
                      </a:r>
                      <a:r>
                        <a:rPr lang="en-US" sz="750" err="1">
                          <a:solidFill>
                            <a:schemeClr val="bg1"/>
                          </a:solidFill>
                          <a:latin typeface="Roboto" panose="02000000000000000000" pitchFamily="2" charset="0"/>
                          <a:ea typeface="Roboto" panose="02000000000000000000" pitchFamily="2" charset="0"/>
                        </a:rPr>
                        <a:t>categorise</a:t>
                      </a:r>
                      <a:r>
                        <a:rPr lang="en-US" sz="750">
                          <a:solidFill>
                            <a:schemeClr val="bg1"/>
                          </a:solidFill>
                          <a:latin typeface="Roboto" panose="02000000000000000000" pitchFamily="2" charset="0"/>
                          <a:ea typeface="Roboto" panose="02000000000000000000" pitchFamily="2" charset="0"/>
                        </a:rPr>
                        <a:t> effects into social, economic and environmental (Y3 Sum)</a:t>
                      </a:r>
                    </a:p>
                    <a:p>
                      <a:pPr marL="72000" indent="-72000">
                        <a:spcAft>
                          <a:spcPts val="200"/>
                        </a:spcAft>
                        <a:buFont typeface="Arial" panose="020B0604020202020204" pitchFamily="34" charset="0"/>
                        <a:buChar char="•"/>
                      </a:pPr>
                      <a:endParaRPr lang="en-US" sz="75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5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An </a:t>
                      </a:r>
                      <a:r>
                        <a:rPr lang="en-US" sz="750" b="1" dirty="0">
                          <a:solidFill>
                            <a:schemeClr val="bg1"/>
                          </a:solidFill>
                          <a:latin typeface="Roboto" panose="02000000000000000000" pitchFamily="2" charset="0"/>
                          <a:ea typeface="Roboto" panose="02000000000000000000" pitchFamily="2" charset="0"/>
                        </a:rPr>
                        <a:t>earthquake</a:t>
                      </a:r>
                      <a:r>
                        <a:rPr lang="en-US" sz="750" dirty="0">
                          <a:solidFill>
                            <a:schemeClr val="bg1"/>
                          </a:solidFill>
                          <a:latin typeface="Roboto" panose="02000000000000000000" pitchFamily="2" charset="0"/>
                          <a:ea typeface="Roboto" panose="02000000000000000000" pitchFamily="2" charset="0"/>
                        </a:rPr>
                        <a:t> is the sudden shaking of the Earth's surface. They are caused by movements of the </a:t>
                      </a:r>
                      <a:r>
                        <a:rPr lang="en-US" sz="750" b="1" dirty="0">
                          <a:solidFill>
                            <a:schemeClr val="bg1"/>
                          </a:solidFill>
                          <a:latin typeface="Roboto" panose="02000000000000000000" pitchFamily="2" charset="0"/>
                          <a:ea typeface="Roboto" panose="02000000000000000000" pitchFamily="2" charset="0"/>
                        </a:rPr>
                        <a:t>tectonic plates</a:t>
                      </a:r>
                      <a:r>
                        <a:rPr lang="en-US" sz="750" dirty="0">
                          <a:solidFill>
                            <a:schemeClr val="bg1"/>
                          </a:solidFill>
                          <a:latin typeface="Roboto" panose="02000000000000000000" pitchFamily="2" charset="0"/>
                          <a:ea typeface="Roboto" panose="02000000000000000000" pitchFamily="2" charset="0"/>
                        </a:rPr>
                        <a:t>. Minor earthquakes can occur anywhere; major earthquakes usually occur at </a:t>
                      </a:r>
                      <a:r>
                        <a:rPr lang="en-US" sz="750" b="1" dirty="0">
                          <a:solidFill>
                            <a:schemeClr val="bg1"/>
                          </a:solidFill>
                          <a:latin typeface="Roboto" panose="02000000000000000000" pitchFamily="2" charset="0"/>
                          <a:ea typeface="Roboto" panose="02000000000000000000" pitchFamily="2" charset="0"/>
                        </a:rPr>
                        <a:t>plate boundaries</a:t>
                      </a:r>
                    </a:p>
                    <a:p>
                      <a:pPr marL="72000" indent="-72000">
                        <a:spcAft>
                          <a:spcPts val="5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Earthquakes usually occur at boundaries where the plates are sliding past each other. They </a:t>
                      </a:r>
                      <a:r>
                        <a:rPr lang="en-US" sz="750" b="0" dirty="0">
                          <a:solidFill>
                            <a:schemeClr val="bg1"/>
                          </a:solidFill>
                          <a:latin typeface="Roboto" panose="02000000000000000000" pitchFamily="2" charset="0"/>
                          <a:ea typeface="Roboto" panose="02000000000000000000" pitchFamily="2" charset="0"/>
                        </a:rPr>
                        <a:t>can</a:t>
                      </a:r>
                      <a:r>
                        <a:rPr lang="en-US" sz="750" dirty="0">
                          <a:solidFill>
                            <a:schemeClr val="bg1"/>
                          </a:solidFill>
                          <a:latin typeface="Roboto" panose="02000000000000000000" pitchFamily="2" charset="0"/>
                          <a:ea typeface="Roboto" panose="02000000000000000000" pitchFamily="2" charset="0"/>
                        </a:rPr>
                        <a:t> also occur at </a:t>
                      </a:r>
                      <a:r>
                        <a:rPr lang="en-US" sz="750" b="1" dirty="0">
                          <a:solidFill>
                            <a:schemeClr val="bg1"/>
                          </a:solidFill>
                          <a:latin typeface="Roboto" panose="02000000000000000000" pitchFamily="2" charset="0"/>
                          <a:ea typeface="Roboto" panose="02000000000000000000" pitchFamily="2" charset="0"/>
                        </a:rPr>
                        <a:t>destructive</a:t>
                      </a:r>
                      <a:r>
                        <a:rPr lang="en-US" sz="750" dirty="0">
                          <a:solidFill>
                            <a:schemeClr val="bg1"/>
                          </a:solidFill>
                          <a:latin typeface="Roboto" panose="02000000000000000000" pitchFamily="2" charset="0"/>
                          <a:ea typeface="Roboto" panose="02000000000000000000" pitchFamily="2" charset="0"/>
                        </a:rPr>
                        <a:t> and </a:t>
                      </a:r>
                      <a:r>
                        <a:rPr lang="en-US" sz="750" b="1" dirty="0">
                          <a:solidFill>
                            <a:schemeClr val="bg1"/>
                          </a:solidFill>
                          <a:latin typeface="Roboto" panose="02000000000000000000" pitchFamily="2" charset="0"/>
                          <a:ea typeface="Roboto" panose="02000000000000000000" pitchFamily="2" charset="0"/>
                        </a:rPr>
                        <a:t>constructive</a:t>
                      </a:r>
                      <a:r>
                        <a:rPr lang="en-US" sz="750" dirty="0">
                          <a:solidFill>
                            <a:schemeClr val="bg1"/>
                          </a:solidFill>
                          <a:latin typeface="Roboto" panose="02000000000000000000" pitchFamily="2" charset="0"/>
                          <a:ea typeface="Roboto" panose="02000000000000000000" pitchFamily="2" charset="0"/>
                        </a:rPr>
                        <a:t> plate boundaries</a:t>
                      </a:r>
                    </a:p>
                    <a:p>
                      <a:pPr marL="72000" indent="-72000">
                        <a:spcAft>
                          <a:spcPts val="5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The </a:t>
                      </a:r>
                      <a:r>
                        <a:rPr lang="en-US" sz="750" b="1" dirty="0">
                          <a:solidFill>
                            <a:schemeClr val="bg1"/>
                          </a:solidFill>
                          <a:latin typeface="Roboto" panose="02000000000000000000" pitchFamily="2" charset="0"/>
                          <a:ea typeface="Roboto" panose="02000000000000000000" pitchFamily="2" charset="0"/>
                        </a:rPr>
                        <a:t>focus</a:t>
                      </a:r>
                      <a:r>
                        <a:rPr lang="en-US" sz="750" dirty="0">
                          <a:solidFill>
                            <a:schemeClr val="bg1"/>
                          </a:solidFill>
                          <a:latin typeface="Roboto" panose="02000000000000000000" pitchFamily="2" charset="0"/>
                          <a:ea typeface="Roboto" panose="02000000000000000000" pitchFamily="2" charset="0"/>
                        </a:rPr>
                        <a:t> is the point inside the </a:t>
                      </a:r>
                      <a:r>
                        <a:rPr lang="en-US" sz="750" b="0" dirty="0">
                          <a:solidFill>
                            <a:schemeClr val="bg1"/>
                          </a:solidFill>
                          <a:latin typeface="Roboto" panose="02000000000000000000" pitchFamily="2" charset="0"/>
                          <a:ea typeface="Roboto" panose="02000000000000000000" pitchFamily="2" charset="0"/>
                        </a:rPr>
                        <a:t>Earth</a:t>
                      </a:r>
                      <a:r>
                        <a:rPr lang="en-US" sz="750" dirty="0">
                          <a:solidFill>
                            <a:schemeClr val="bg1"/>
                          </a:solidFill>
                          <a:latin typeface="Roboto" panose="02000000000000000000" pitchFamily="2" charset="0"/>
                          <a:ea typeface="Roboto" panose="02000000000000000000" pitchFamily="2" charset="0"/>
                        </a:rPr>
                        <a:t> where the earthquake came from; the </a:t>
                      </a:r>
                      <a:r>
                        <a:rPr lang="en-US" sz="750" b="1" dirty="0">
                          <a:solidFill>
                            <a:schemeClr val="bg1"/>
                          </a:solidFill>
                          <a:latin typeface="Roboto" panose="02000000000000000000" pitchFamily="2" charset="0"/>
                          <a:ea typeface="Roboto" panose="02000000000000000000" pitchFamily="2" charset="0"/>
                        </a:rPr>
                        <a:t>epicentre</a:t>
                      </a:r>
                      <a:r>
                        <a:rPr lang="en-US" sz="750" dirty="0">
                          <a:solidFill>
                            <a:schemeClr val="bg1"/>
                          </a:solidFill>
                          <a:latin typeface="Roboto" panose="02000000000000000000" pitchFamily="2" charset="0"/>
                          <a:ea typeface="Roboto" panose="02000000000000000000" pitchFamily="2" charset="0"/>
                        </a:rPr>
                        <a:t> is the point on the Earth's surface above</a:t>
                      </a:r>
                    </a:p>
                    <a:p>
                      <a:pPr marL="72000" indent="-72000">
                        <a:spcAft>
                          <a:spcPts val="50"/>
                        </a:spcAft>
                        <a:buFont typeface="Arial" panose="020B0604020202020204" pitchFamily="34" charset="0"/>
                        <a:buChar char="•"/>
                      </a:pPr>
                      <a:r>
                        <a:rPr lang="en-GB" sz="750" dirty="0">
                          <a:solidFill>
                            <a:schemeClr val="bg1"/>
                          </a:solidFill>
                          <a:latin typeface="Roboto" panose="02000000000000000000" pitchFamily="2" charset="0"/>
                          <a:ea typeface="Roboto" panose="02000000000000000000" pitchFamily="2" charset="0"/>
                        </a:rPr>
                        <a:t>The size of an earthquake is measured on the </a:t>
                      </a:r>
                      <a:r>
                        <a:rPr lang="en-GB" sz="750" b="1" dirty="0">
                          <a:solidFill>
                            <a:schemeClr val="bg1"/>
                          </a:solidFill>
                          <a:latin typeface="Roboto" panose="02000000000000000000" pitchFamily="2" charset="0"/>
                          <a:ea typeface="Roboto" panose="02000000000000000000" pitchFamily="2" charset="0"/>
                        </a:rPr>
                        <a:t>Moment Magnitude scale</a:t>
                      </a:r>
                      <a:r>
                        <a:rPr lang="en-GB" sz="750" dirty="0">
                          <a:solidFill>
                            <a:schemeClr val="bg1"/>
                          </a:solidFill>
                          <a:latin typeface="Roboto" panose="02000000000000000000" pitchFamily="2" charset="0"/>
                          <a:ea typeface="Roboto" panose="02000000000000000000" pitchFamily="2" charset="0"/>
                        </a:rPr>
                        <a:t>, which goes from 1-10. Those measuring 7 or higher cause major damage.</a:t>
                      </a:r>
                    </a:p>
                    <a:p>
                      <a:pPr marL="72000" indent="-72000">
                        <a:spcAft>
                          <a:spcPts val="5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Countries in the world can be classified as </a:t>
                      </a:r>
                      <a:r>
                        <a:rPr lang="en-US" sz="750" b="1" dirty="0">
                          <a:solidFill>
                            <a:schemeClr val="bg1"/>
                          </a:solidFill>
                          <a:latin typeface="Roboto" panose="02000000000000000000" pitchFamily="2" charset="0"/>
                          <a:ea typeface="Roboto" panose="02000000000000000000" pitchFamily="2" charset="0"/>
                        </a:rPr>
                        <a:t>low-, medium- or high-income countries </a:t>
                      </a:r>
                      <a:r>
                        <a:rPr lang="en-US" sz="750" dirty="0">
                          <a:solidFill>
                            <a:schemeClr val="bg1"/>
                          </a:solidFill>
                          <a:latin typeface="Roboto" panose="02000000000000000000" pitchFamily="2" charset="0"/>
                          <a:ea typeface="Roboto" panose="02000000000000000000" pitchFamily="2" charset="0"/>
                        </a:rPr>
                        <a:t>(LIC, MIC, HICs). They appear on all continents</a:t>
                      </a:r>
                    </a:p>
                    <a:p>
                      <a:pPr marL="72000" marR="0" lvl="0" indent="-72000" algn="l" defTabSz="914400" rtl="0" eaLnBrk="1" fontAlgn="auto" latinLnBrk="0" hangingPunct="1">
                        <a:lnSpc>
                          <a:spcPct val="100000"/>
                        </a:lnSpc>
                        <a:spcBef>
                          <a:spcPts val="0"/>
                        </a:spcBef>
                        <a:spcAft>
                          <a:spcPts val="50"/>
                        </a:spcAft>
                        <a:buClrTx/>
                        <a:buSzTx/>
                        <a:buFont typeface="Arial" panose="020B0604020202020204" pitchFamily="34" charset="0"/>
                        <a:buChar char="•"/>
                        <a:tabLst/>
                        <a:defRPr/>
                      </a:pPr>
                      <a:r>
                        <a:rPr lang="en-US" sz="750" dirty="0">
                          <a:solidFill>
                            <a:schemeClr val="bg1"/>
                          </a:solidFill>
                          <a:latin typeface="Roboto" panose="02000000000000000000" pitchFamily="2" charset="0"/>
                          <a:ea typeface="Roboto" panose="02000000000000000000" pitchFamily="2" charset="0"/>
                        </a:rPr>
                        <a:t>Humans can minimise the effects of earthquakes with earthquake-proof buildings, evacuations and earthquake survival kits. This is usually different in HICs and LICs</a:t>
                      </a:r>
                    </a:p>
                    <a:p>
                      <a:pPr marL="72000" indent="-72000">
                        <a:spcAft>
                          <a:spcPts val="5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Haiti is an LIC in North America that experienced an earthquake in 2010. Sendai is in Japan, an HIC in Asia, and it experienced an earthquake and tsunami in 2011</a:t>
                      </a:r>
                    </a:p>
                    <a:p>
                      <a:pPr marL="72000" marR="0" lvl="0" indent="-72000" algn="l" defTabSz="914400" rtl="0" eaLnBrk="1" fontAlgn="auto" latinLnBrk="0" hangingPunct="1">
                        <a:lnSpc>
                          <a:spcPct val="100000"/>
                        </a:lnSpc>
                        <a:spcBef>
                          <a:spcPts val="0"/>
                        </a:spcBef>
                        <a:spcAft>
                          <a:spcPts val="50"/>
                        </a:spcAft>
                        <a:buClrTx/>
                        <a:buSzTx/>
                        <a:buFont typeface="Arial" panose="020B0604020202020204" pitchFamily="34" charset="0"/>
                        <a:buChar char="•"/>
                        <a:tabLst/>
                        <a:defRPr/>
                      </a:pPr>
                      <a:r>
                        <a:rPr lang="en-US" sz="750" dirty="0">
                          <a:solidFill>
                            <a:schemeClr val="bg1"/>
                          </a:solidFill>
                          <a:latin typeface="Roboto" panose="02000000000000000000" pitchFamily="2" charset="0"/>
                          <a:ea typeface="Roboto" panose="02000000000000000000" pitchFamily="2" charset="0"/>
                        </a:rPr>
                        <a:t>Primary effects are those that happen immediately and that are the direct result; secondary effects are a result of primary effects</a:t>
                      </a:r>
                    </a:p>
                    <a:p>
                      <a:pPr marL="72000" marR="0" lvl="0" indent="-72000" algn="l" defTabSz="914400" rtl="0" eaLnBrk="1" fontAlgn="auto" latinLnBrk="0" hangingPunct="1">
                        <a:lnSpc>
                          <a:spcPct val="100000"/>
                        </a:lnSpc>
                        <a:spcBef>
                          <a:spcPts val="0"/>
                        </a:spcBef>
                        <a:spcAft>
                          <a:spcPts val="50"/>
                        </a:spcAft>
                        <a:buClrTx/>
                        <a:buSzTx/>
                        <a:buFont typeface="Arial" panose="020B0604020202020204" pitchFamily="34" charset="0"/>
                        <a:buChar char="•"/>
                        <a:tabLst/>
                        <a:defRPr/>
                      </a:pPr>
                      <a:r>
                        <a:rPr lang="en-US" sz="750" dirty="0">
                          <a:solidFill>
                            <a:schemeClr val="bg1"/>
                          </a:solidFill>
                          <a:latin typeface="Roboto" panose="02000000000000000000" pitchFamily="2" charset="0"/>
                          <a:ea typeface="Roboto" panose="02000000000000000000" pitchFamily="2" charset="0"/>
                        </a:rPr>
                        <a:t>The responses to earthquakes in HICs and LICs differ</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5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rPr>
                        <a:t>Forced migration occurs when people can no longer live safely in their homes (Y6)</a:t>
                      </a:r>
                    </a:p>
                    <a:p>
                      <a:pPr marL="72000" indent="-72000">
                        <a:spcAft>
                          <a:spcPts val="5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rPr>
                        <a:t>Natural disasters in KS3</a:t>
                      </a:r>
                    </a:p>
                    <a:p>
                      <a:pPr marL="72000" indent="-72000">
                        <a:spcAft>
                          <a:spcPts val="200"/>
                        </a:spcAft>
                        <a:buFont typeface="Arial" panose="020B0604020202020204" pitchFamily="34" charset="0"/>
                        <a:buChar char="•"/>
                      </a:pPr>
                      <a:endParaRPr lang="en-US" sz="75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938741">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50"/>
                        </a:spcAft>
                        <a:buClrTx/>
                        <a:buSzTx/>
                        <a:buFont typeface="Arial" panose="020B0604020202020204" pitchFamily="34" charset="0"/>
                        <a:buChar char="•"/>
                        <a:tabLst/>
                        <a:defRPr/>
                      </a:pPr>
                      <a:r>
                        <a:rPr lang="en-US" sz="750" b="1" strike="noStrike" dirty="0">
                          <a:solidFill>
                            <a:schemeClr val="accent4"/>
                          </a:solidFill>
                          <a:latin typeface="Roboto" panose="02000000000000000000" pitchFamily="2" charset="0"/>
                          <a:ea typeface="Roboto" panose="02000000000000000000" pitchFamily="2" charset="0"/>
                        </a:rPr>
                        <a:t>Mathematics</a:t>
                      </a:r>
                      <a:r>
                        <a:rPr lang="en-US" sz="750" b="1" strike="noStrike" dirty="0">
                          <a:solidFill>
                            <a:schemeClr val="bg1"/>
                          </a:solidFill>
                          <a:latin typeface="Roboto" panose="02000000000000000000" pitchFamily="2" charset="0"/>
                          <a:ea typeface="Roboto" panose="02000000000000000000" pitchFamily="2" charset="0"/>
                        </a:rPr>
                        <a:t>:</a:t>
                      </a:r>
                      <a:r>
                        <a:rPr lang="en-US" sz="750" b="0" strike="noStrike" dirty="0">
                          <a:solidFill>
                            <a:schemeClr val="bg1"/>
                          </a:solidFill>
                          <a:latin typeface="Roboto" panose="02000000000000000000" pitchFamily="2" charset="0"/>
                          <a:ea typeface="Roboto" panose="02000000000000000000" pitchFamily="2" charset="0"/>
                        </a:rPr>
                        <a:t> Numbers written as decimals correct to one decimal place (</a:t>
                      </a:r>
                      <a:r>
                        <a:rPr lang="en-US" sz="750" b="0" strike="noStrike" dirty="0" err="1">
                          <a:solidFill>
                            <a:schemeClr val="bg1"/>
                          </a:solidFill>
                          <a:latin typeface="Roboto" panose="02000000000000000000" pitchFamily="2" charset="0"/>
                          <a:ea typeface="Roboto" panose="02000000000000000000" pitchFamily="2" charset="0"/>
                        </a:rPr>
                        <a:t>Y4</a:t>
                      </a:r>
                      <a:r>
                        <a:rPr lang="en-US" sz="750" b="0" strike="noStrike" dirty="0">
                          <a:solidFill>
                            <a:schemeClr val="bg1"/>
                          </a:solidFill>
                          <a:latin typeface="Roboto" panose="02000000000000000000" pitchFamily="2" charset="0"/>
                          <a:ea typeface="Roboto" panose="02000000000000000000" pitchFamily="2" charset="0"/>
                        </a:rPr>
                        <a:t>–5 </a:t>
                      </a:r>
                      <a:r>
                        <a:rPr lang="en-US" sz="750" b="1" strike="noStrike" dirty="0">
                          <a:solidFill>
                            <a:schemeClr val="bg1"/>
                          </a:solidFill>
                          <a:latin typeface="Roboto" panose="02000000000000000000" pitchFamily="2" charset="0"/>
                          <a:ea typeface="Roboto" panose="02000000000000000000" pitchFamily="2" charset="0"/>
                        </a:rPr>
                        <a:t>additional</a:t>
                      </a:r>
                      <a:r>
                        <a:rPr lang="en-US" sz="750" b="0" strike="noStrike" dirty="0">
                          <a:solidFill>
                            <a:schemeClr val="bg1"/>
                          </a:solidFill>
                          <a:latin typeface="Roboto" panose="02000000000000000000" pitchFamily="2" charset="0"/>
                          <a:ea typeface="Roboto" panose="02000000000000000000" pitchFamily="2" charset="0"/>
                        </a:rPr>
                        <a:t>, Moment magnitude scale)</a:t>
                      </a:r>
                    </a:p>
                    <a:p>
                      <a:pPr marL="72000" marR="0" lvl="0" indent="-72000" algn="l" defTabSz="914400" rtl="0" eaLnBrk="1" fontAlgn="auto" latinLnBrk="0" hangingPunct="1">
                        <a:lnSpc>
                          <a:spcPct val="100000"/>
                        </a:lnSpc>
                        <a:spcBef>
                          <a:spcPts val="0"/>
                        </a:spcBef>
                        <a:spcAft>
                          <a:spcPts val="50"/>
                        </a:spcAft>
                        <a:buClrTx/>
                        <a:buSzTx/>
                        <a:buFont typeface="Arial" panose="020B0604020202020204" pitchFamily="34" charset="0"/>
                        <a:buChar char="•"/>
                        <a:tabLst/>
                        <a:defRPr/>
                      </a:pPr>
                      <a:r>
                        <a:rPr lang="en-US" sz="750" b="1" strike="noStrike" dirty="0">
                          <a:solidFill>
                            <a:schemeClr val="accent4"/>
                          </a:solidFill>
                          <a:latin typeface="Roboto" panose="02000000000000000000" pitchFamily="2" charset="0"/>
                          <a:ea typeface="Roboto" panose="02000000000000000000" pitchFamily="2" charset="0"/>
                        </a:rPr>
                        <a:t>Mathematics</a:t>
                      </a:r>
                      <a:r>
                        <a:rPr lang="en-US" sz="750" b="1" strike="noStrike" dirty="0">
                          <a:solidFill>
                            <a:schemeClr val="bg1"/>
                          </a:solidFill>
                          <a:latin typeface="Roboto" panose="02000000000000000000" pitchFamily="2" charset="0"/>
                          <a:ea typeface="Roboto" panose="02000000000000000000" pitchFamily="2" charset="0"/>
                        </a:rPr>
                        <a:t>: </a:t>
                      </a:r>
                      <a:r>
                        <a:rPr lang="en-US" sz="750" b="0" strike="noStrike" dirty="0">
                          <a:solidFill>
                            <a:schemeClr val="bg1"/>
                          </a:solidFill>
                          <a:latin typeface="Roboto" panose="02000000000000000000" pitchFamily="2" charset="0"/>
                          <a:ea typeface="Roboto" panose="02000000000000000000" pitchFamily="2" charset="0"/>
                        </a:rPr>
                        <a:t>Coordinates in the first quadrant (</a:t>
                      </a:r>
                      <a:r>
                        <a:rPr lang="en-US" sz="750" b="0" strike="noStrike" dirty="0" err="1">
                          <a:solidFill>
                            <a:schemeClr val="bg1"/>
                          </a:solidFill>
                          <a:latin typeface="Roboto" panose="02000000000000000000" pitchFamily="2" charset="0"/>
                          <a:ea typeface="Roboto" panose="02000000000000000000" pitchFamily="2" charset="0"/>
                        </a:rPr>
                        <a:t>Y4</a:t>
                      </a:r>
                      <a:r>
                        <a:rPr lang="en-US" sz="750" b="0" strike="noStrike" dirty="0">
                          <a:solidFill>
                            <a:schemeClr val="bg1"/>
                          </a:solidFill>
                          <a:latin typeface="Roboto" panose="02000000000000000000" pitchFamily="2" charset="0"/>
                          <a:ea typeface="Roboto" panose="02000000000000000000" pitchFamily="2" charset="0"/>
                        </a:rPr>
                        <a:t>)</a:t>
                      </a:r>
                    </a:p>
                    <a:p>
                      <a:pPr marL="72000" marR="0" lvl="0" indent="-72000" algn="l" defTabSz="914400" rtl="0" eaLnBrk="1" fontAlgn="auto" latinLnBrk="0" hangingPunct="1">
                        <a:lnSpc>
                          <a:spcPct val="100000"/>
                        </a:lnSpc>
                        <a:spcBef>
                          <a:spcPts val="0"/>
                        </a:spcBef>
                        <a:spcAft>
                          <a:spcPts val="50"/>
                        </a:spcAft>
                        <a:buClrTx/>
                        <a:buSzTx/>
                        <a:buFont typeface="Arial" panose="020B0604020202020204" pitchFamily="34" charset="0"/>
                        <a:buChar char="•"/>
                        <a:tabLst/>
                        <a:defRPr/>
                      </a:pPr>
                      <a:r>
                        <a:rPr lang="en-US" sz="750" b="0" u="none" strike="noStrike" dirty="0">
                          <a:solidFill>
                            <a:schemeClr val="bg1"/>
                          </a:solidFill>
                          <a:latin typeface="Roboto" panose="02000000000000000000" pitchFamily="2" charset="0"/>
                          <a:ea typeface="Roboto" panose="02000000000000000000" pitchFamily="2" charset="0"/>
                        </a:rPr>
                        <a:t>Identify similarities and differences between two non-local places (</a:t>
                      </a:r>
                      <a:r>
                        <a:rPr lang="en-US" sz="750" b="0" u="none" strike="noStrike" dirty="0" err="1">
                          <a:solidFill>
                            <a:schemeClr val="bg1"/>
                          </a:solidFill>
                          <a:latin typeface="Roboto" panose="02000000000000000000" pitchFamily="2" charset="0"/>
                          <a:ea typeface="Roboto" panose="02000000000000000000" pitchFamily="2" charset="0"/>
                        </a:rPr>
                        <a:t>Y2</a:t>
                      </a:r>
                      <a:r>
                        <a:rPr lang="en-US" sz="750" b="0" u="none" strike="noStrike" dirty="0">
                          <a:solidFill>
                            <a:schemeClr val="bg1"/>
                          </a:solidFill>
                          <a:latin typeface="Roboto" panose="02000000000000000000" pitchFamily="2" charset="0"/>
                          <a:ea typeface="Roboto" panose="02000000000000000000" pitchFamily="2" charset="0"/>
                        </a:rPr>
                        <a:t>)</a:t>
                      </a:r>
                    </a:p>
                    <a:p>
                      <a:pPr marL="0" marR="0" lvl="0" indent="0" algn="l" defTabSz="914400" rtl="0" eaLnBrk="1" fontAlgn="auto" latinLnBrk="0" hangingPunct="1">
                        <a:lnSpc>
                          <a:spcPct val="100000"/>
                        </a:lnSpc>
                        <a:spcBef>
                          <a:spcPts val="0"/>
                        </a:spcBef>
                        <a:spcAft>
                          <a:spcPts val="100"/>
                        </a:spcAft>
                        <a:buClrTx/>
                        <a:buSzTx/>
                        <a:buFont typeface="Arial" panose="020B0604020202020204" pitchFamily="34" charset="0"/>
                        <a:buNone/>
                        <a:tabLst/>
                        <a:defRPr/>
                      </a:pPr>
                      <a:r>
                        <a:rPr lang="en-US" sz="750" b="1" i="0" u="none" strike="noStrike" dirty="0">
                          <a:solidFill>
                            <a:schemeClr val="accent1"/>
                          </a:solidFill>
                          <a:latin typeface="Roboto" panose="02000000000000000000" pitchFamily="2" charset="0"/>
                          <a:ea typeface="Roboto" panose="02000000000000000000" pitchFamily="2" charset="0"/>
                          <a:cs typeface="Roboto" panose="02000000000000000000" pitchFamily="2" charset="0"/>
                        </a:rPr>
                        <a:t>Map skills:</a:t>
                      </a:r>
                    </a:p>
                    <a:p>
                      <a:pPr marL="72000" marR="0" lvl="0" indent="-72000" algn="l" defTabSz="914400" rtl="0" eaLnBrk="1" fontAlgn="auto" latinLnBrk="0" hangingPunct="1">
                        <a:lnSpc>
                          <a:spcPct val="100000"/>
                        </a:lnSpc>
                        <a:spcBef>
                          <a:spcPts val="0"/>
                        </a:spcBef>
                        <a:spcAft>
                          <a:spcPts val="50"/>
                        </a:spcAft>
                        <a:buClrTx/>
                        <a:buSzTx/>
                        <a:buFont typeface="Arial" panose="020B0604020202020204" pitchFamily="34" charset="0"/>
                        <a:buChar char="•"/>
                        <a:tabLst/>
                        <a:defRPr/>
                      </a:pPr>
                      <a:r>
                        <a:rPr lang="en-US" sz="750" b="0" i="0" strike="noStrike" dirty="0">
                          <a:solidFill>
                            <a:schemeClr val="accent1"/>
                          </a:solidFill>
                          <a:latin typeface="Roboto" panose="02000000000000000000" pitchFamily="2" charset="0"/>
                          <a:ea typeface="Roboto" panose="02000000000000000000" pitchFamily="2" charset="0"/>
                        </a:rPr>
                        <a:t>Simple maps (Google Maps) (</a:t>
                      </a:r>
                      <a:r>
                        <a:rPr lang="en-US" sz="750" b="0" i="0" strike="noStrike" dirty="0" err="1">
                          <a:solidFill>
                            <a:schemeClr val="accent1"/>
                          </a:solidFill>
                          <a:latin typeface="Roboto" panose="02000000000000000000" pitchFamily="2" charset="0"/>
                          <a:ea typeface="Roboto" panose="02000000000000000000" pitchFamily="2" charset="0"/>
                        </a:rPr>
                        <a:t>Y1</a:t>
                      </a:r>
                      <a:r>
                        <a:rPr lang="en-US" sz="750" b="0" i="0" strike="noStrike" dirty="0">
                          <a:solidFill>
                            <a:schemeClr val="accent1"/>
                          </a:solidFill>
                          <a:latin typeface="Roboto" panose="02000000000000000000" pitchFamily="2" charset="0"/>
                          <a:ea typeface="Roboto" panose="02000000000000000000" pitchFamily="2" charset="0"/>
                        </a:rPr>
                        <a:t>)</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0" indent="0">
                        <a:buFont typeface="Arial" panose="020B0604020202020204" pitchFamily="34" charset="0"/>
                        <a:buNone/>
                      </a:pPr>
                      <a:r>
                        <a:rPr lang="en-US" sz="750" b="1" u="none">
                          <a:solidFill>
                            <a:schemeClr val="accent1"/>
                          </a:solidFill>
                          <a:latin typeface="Roboto" panose="02000000000000000000" pitchFamily="2" charset="0"/>
                          <a:ea typeface="Roboto" panose="02000000000000000000" pitchFamily="2" charset="0"/>
                          <a:cs typeface="Roboto" panose="02000000000000000000" pitchFamily="2" charset="0"/>
                        </a:rPr>
                        <a:t>Map skills:</a:t>
                      </a:r>
                    </a:p>
                    <a:p>
                      <a:pPr marL="36000" indent="-36000">
                        <a:buFont typeface="Arial" panose="020B0604020202020204" pitchFamily="34" charset="0"/>
                        <a:buChar char="•"/>
                      </a:pPr>
                      <a:r>
                        <a:rPr lang="en-US" sz="750">
                          <a:solidFill>
                            <a:schemeClr val="accent1"/>
                          </a:solidFill>
                          <a:latin typeface="Roboto" panose="02000000000000000000" pitchFamily="2" charset="0"/>
                          <a:ea typeface="Roboto" panose="02000000000000000000" pitchFamily="2" charset="0"/>
                          <a:cs typeface="Roboto" panose="02000000000000000000" pitchFamily="2" charset="0"/>
                        </a:rPr>
                        <a:t> Locate places and features using letter and number coordinates on a map</a:t>
                      </a:r>
                    </a:p>
                    <a:p>
                      <a:pPr marL="72000" indent="-72000">
                        <a:spcAft>
                          <a:spcPts val="200"/>
                        </a:spcAft>
                        <a:buFont typeface="Arial" panose="020B0604020202020204" pitchFamily="34" charset="0"/>
                        <a:buChar char="•"/>
                      </a:pPr>
                      <a:endParaRPr lang="en-US" sz="750" b="1">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0" indent="0">
                        <a:buFont typeface="Arial" panose="020B0604020202020204" pitchFamily="34" charset="0"/>
                        <a:buNone/>
                      </a:pPr>
                      <a:r>
                        <a:rPr lang="en-US" sz="750" b="1" u="none">
                          <a:solidFill>
                            <a:schemeClr val="accent1"/>
                          </a:solidFill>
                          <a:latin typeface="Roboto" panose="02000000000000000000" pitchFamily="2" charset="0"/>
                          <a:ea typeface="Roboto" panose="02000000000000000000" pitchFamily="2" charset="0"/>
                          <a:cs typeface="Roboto" panose="02000000000000000000" pitchFamily="2" charset="0"/>
                        </a:rPr>
                        <a:t>Map skills:</a:t>
                      </a:r>
                    </a:p>
                    <a:p>
                      <a:pPr marL="36000" indent="-36000">
                        <a:buFont typeface="Arial" panose="020B0604020202020204" pitchFamily="34" charset="0"/>
                        <a:buChar char="•"/>
                      </a:pPr>
                      <a:r>
                        <a:rPr lang="en-US" sz="750">
                          <a:solidFill>
                            <a:schemeClr val="accent1"/>
                          </a:solidFill>
                          <a:latin typeface="Roboto" panose="02000000000000000000" pitchFamily="2" charset="0"/>
                          <a:ea typeface="Roboto" panose="02000000000000000000" pitchFamily="2" charset="0"/>
                          <a:cs typeface="Roboto" panose="02000000000000000000" pitchFamily="2" charset="0"/>
                        </a:rPr>
                        <a:t> Locate places using four-figure grid references on OS maps</a:t>
                      </a:r>
                      <a:r>
                        <a:rPr lang="en-GB" sz="750">
                          <a:solidFill>
                            <a:schemeClr val="accent1"/>
                          </a:solidFill>
                          <a:latin typeface="Roboto" panose="02000000000000000000" pitchFamily="2" charset="0"/>
                          <a:ea typeface="Roboto" panose="02000000000000000000" pitchFamily="2" charset="0"/>
                          <a:cs typeface="Roboto" panose="02000000000000000000" pitchFamily="2" charset="0"/>
                        </a:rPr>
                        <a:t> (Y5)</a:t>
                      </a:r>
                      <a:endParaRPr lang="en-US" sz="750">
                        <a:solidFill>
                          <a:schemeClr val="accent1"/>
                        </a:solidFill>
                        <a:latin typeface="Roboto" panose="02000000000000000000" pitchFamily="2" charset="0"/>
                        <a:ea typeface="Roboto" panose="02000000000000000000" pitchFamily="2" charset="0"/>
                        <a:cs typeface="Roboto" panose="02000000000000000000" pitchFamily="2" charset="0"/>
                      </a:endParaRPr>
                    </a:p>
                    <a:p>
                      <a:pPr marL="72000" indent="-72000">
                        <a:spcAft>
                          <a:spcPts val="200"/>
                        </a:spcAft>
                        <a:buFont typeface="Arial" panose="020B0604020202020204" pitchFamily="34" charset="0"/>
                        <a:buChar char="•"/>
                      </a:pPr>
                      <a:endParaRPr lang="en-US" sz="750">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420391967"/>
                  </a:ext>
                </a:extLst>
              </a:tr>
              <a:tr h="744842">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Disciplinary</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00" b="1" strike="noStrike">
                          <a:solidFill>
                            <a:schemeClr val="bg1"/>
                          </a:solidFill>
                          <a:latin typeface="Roboto" panose="02000000000000000000" pitchFamily="2" charset="0"/>
                          <a:ea typeface="Roboto" panose="02000000000000000000" pitchFamily="2" charset="0"/>
                          <a:cs typeface="Roboto" panose="02000000000000000000" pitchFamily="2" charset="0"/>
                        </a:rPr>
                        <a:t>Interconnections &amp; change: </a:t>
                      </a:r>
                      <a:r>
                        <a:rPr lang="en-US" sz="700" b="0">
                          <a:solidFill>
                            <a:schemeClr val="bg1"/>
                          </a:solidFill>
                          <a:latin typeface="Roboto" panose="02000000000000000000" pitchFamily="2" charset="0"/>
                          <a:ea typeface="Roboto" panose="02000000000000000000" pitchFamily="2" charset="0"/>
                          <a:cs typeface="Roboto" panose="02000000000000000000" pitchFamily="2" charset="0"/>
                        </a:rPr>
                        <a:t>Physical features can affect human development, e.g. living near volcanoes (Y3)</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700" b="1">
                          <a:solidFill>
                            <a:schemeClr val="bg1"/>
                          </a:solidFill>
                          <a:latin typeface="Roboto" panose="02000000000000000000" pitchFamily="2" charset="0"/>
                          <a:ea typeface="Roboto" panose="02000000000000000000" pitchFamily="2" charset="0"/>
                          <a:cs typeface="Roboto" panose="02000000000000000000" pitchFamily="2" charset="0"/>
                        </a:rPr>
                        <a:t>Forming judgements: </a:t>
                      </a:r>
                      <a:r>
                        <a:rPr lang="en-GB" sz="700">
                          <a:solidFill>
                            <a:schemeClr val="bg1"/>
                          </a:solidFill>
                          <a:latin typeface="Roboto" panose="02000000000000000000" pitchFamily="2" charset="0"/>
                          <a:ea typeface="Roboto" panose="02000000000000000000" pitchFamily="2" charset="0"/>
                          <a:cs typeface="Roboto" panose="02000000000000000000" pitchFamily="2" charset="0"/>
                        </a:rPr>
                        <a:t>Evaluate the positives and negatives associated with living near volcanoes (Y3)</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GB" sz="700">
                        <a:solidFill>
                          <a:schemeClr val="bg1"/>
                        </a:solidFill>
                        <a:highlight>
                          <a:srgbClr val="00FFFF"/>
                        </a:highlight>
                        <a:latin typeface="Roboto" panose="02000000000000000000" pitchFamily="2" charset="0"/>
                        <a:ea typeface="Roboto" panose="02000000000000000000" pitchFamily="2" charset="0"/>
                        <a:cs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750" b="0" i="0" strike="noStrike">
                        <a:solidFill>
                          <a:schemeClr val="accent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84138" marR="0" lvl="0" indent="-84138"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750" b="1">
                          <a:solidFill>
                            <a:schemeClr val="bg1"/>
                          </a:solidFill>
                          <a:latin typeface="Roboto" panose="02000000000000000000" pitchFamily="2" charset="0"/>
                          <a:ea typeface="Roboto" panose="02000000000000000000" pitchFamily="2" charset="0"/>
                          <a:cs typeface="Roboto" panose="02000000000000000000" pitchFamily="2" charset="0"/>
                        </a:rPr>
                        <a:t>Comparisons: </a:t>
                      </a:r>
                      <a:r>
                        <a:rPr lang="en-GB" sz="750">
                          <a:solidFill>
                            <a:schemeClr val="bg1"/>
                          </a:solidFill>
                          <a:latin typeface="Roboto" panose="02000000000000000000" pitchFamily="2" charset="0"/>
                          <a:ea typeface="Roboto" panose="02000000000000000000" pitchFamily="2" charset="0"/>
                          <a:cs typeface="Roboto" panose="02000000000000000000" pitchFamily="2" charset="0"/>
                        </a:rPr>
                        <a:t>Comparing the responses to earthquakes in Haiti and Japan</a:t>
                      </a:r>
                    </a:p>
                    <a:p>
                      <a:pPr marL="84138" indent="-84138">
                        <a:buFont typeface="Arial" panose="020B0604020202020204" pitchFamily="34" charset="0"/>
                        <a:buChar char="•"/>
                      </a:pPr>
                      <a:r>
                        <a:rPr lang="en-US" sz="750" b="1" strike="noStrike">
                          <a:solidFill>
                            <a:schemeClr val="bg1"/>
                          </a:solidFill>
                          <a:latin typeface="Roboto" panose="02000000000000000000" pitchFamily="2" charset="0"/>
                          <a:ea typeface="Roboto" panose="02000000000000000000" pitchFamily="2" charset="0"/>
                          <a:cs typeface="Roboto" panose="02000000000000000000" pitchFamily="2" charset="0"/>
                        </a:rPr>
                        <a:t>Interconnections &amp; change: </a:t>
                      </a:r>
                      <a:r>
                        <a:rPr lang="en-US" sz="750" b="0">
                          <a:solidFill>
                            <a:schemeClr val="bg1"/>
                          </a:solidFill>
                          <a:latin typeface="Roboto" panose="02000000000000000000" pitchFamily="2" charset="0"/>
                          <a:ea typeface="Roboto" panose="02000000000000000000" pitchFamily="2" charset="0"/>
                        </a:rPr>
                        <a:t>Similarities and differences between LICs, MICs and HICs</a:t>
                      </a:r>
                    </a:p>
                    <a:p>
                      <a:pPr marL="84138" marR="0" lvl="0" indent="-84138" algn="l" defTabSz="914400" rtl="0" eaLnBrk="1" fontAlgn="auto" latinLnBrk="0" hangingPunct="1">
                        <a:lnSpc>
                          <a:spcPct val="100000"/>
                        </a:lnSpc>
                        <a:spcBef>
                          <a:spcPts val="0"/>
                        </a:spcBef>
                        <a:spcAft>
                          <a:spcPts val="50"/>
                        </a:spcAft>
                        <a:buClrTx/>
                        <a:buSzTx/>
                        <a:buFont typeface="Arial" panose="020B0604020202020204" pitchFamily="34" charset="0"/>
                        <a:buChar char="•"/>
                        <a:tabLst/>
                        <a:defRPr/>
                      </a:pPr>
                      <a:r>
                        <a:rPr lang="en-US" sz="750" b="1" strike="noStrike">
                          <a:solidFill>
                            <a:schemeClr val="bg1"/>
                          </a:solidFill>
                          <a:latin typeface="Roboto" panose="02000000000000000000" pitchFamily="2" charset="0"/>
                          <a:ea typeface="Roboto" panose="02000000000000000000" pitchFamily="2" charset="0"/>
                          <a:cs typeface="Roboto" panose="02000000000000000000" pitchFamily="2" charset="0"/>
                        </a:rPr>
                        <a:t>Interconnections &amp; change: </a:t>
                      </a:r>
                      <a:r>
                        <a:rPr lang="en-US" sz="750" b="0">
                          <a:solidFill>
                            <a:schemeClr val="bg1"/>
                          </a:solidFill>
                          <a:latin typeface="Roboto" panose="02000000000000000000" pitchFamily="2" charset="0"/>
                          <a:ea typeface="Roboto" panose="02000000000000000000" pitchFamily="2" charset="0"/>
                        </a:rPr>
                        <a:t>Humans adapt to living in earthquake-prone areas</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750" b="0" i="0" strike="noStrike">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827941">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Physical processes: </a:t>
                      </a:r>
                      <a:r>
                        <a:rPr lang="en-US" sz="700" b="1" i="0">
                          <a:solidFill>
                            <a:schemeClr val="bg1"/>
                          </a:solidFill>
                          <a:effectLst/>
                          <a:latin typeface="Roboto" panose="02000000000000000000" pitchFamily="2" charset="0"/>
                          <a:ea typeface="Roboto" panose="02000000000000000000" pitchFamily="2" charset="0"/>
                        </a:rPr>
                        <a:t>Shield</a:t>
                      </a:r>
                      <a:r>
                        <a:rPr lang="en-US" sz="700" b="0" i="0">
                          <a:solidFill>
                            <a:schemeClr val="bg1"/>
                          </a:solidFill>
                          <a:effectLst/>
                          <a:latin typeface="Roboto" panose="02000000000000000000" pitchFamily="2" charset="0"/>
                          <a:ea typeface="Roboto" panose="02000000000000000000" pitchFamily="2" charset="0"/>
                        </a:rPr>
                        <a:t> and </a:t>
                      </a:r>
                      <a:r>
                        <a:rPr lang="en-US" sz="700" b="1" i="0">
                          <a:solidFill>
                            <a:schemeClr val="bg1"/>
                          </a:solidFill>
                          <a:effectLst/>
                          <a:latin typeface="Roboto" panose="02000000000000000000" pitchFamily="2" charset="0"/>
                          <a:ea typeface="Roboto" panose="02000000000000000000" pitchFamily="2" charset="0"/>
                        </a:rPr>
                        <a:t>composite</a:t>
                      </a:r>
                      <a:r>
                        <a:rPr lang="en-US" sz="700" b="0" i="0">
                          <a:solidFill>
                            <a:schemeClr val="bg1"/>
                          </a:solidFill>
                          <a:effectLst/>
                          <a:latin typeface="Roboto" panose="02000000000000000000" pitchFamily="2" charset="0"/>
                          <a:ea typeface="Roboto" panose="02000000000000000000" pitchFamily="2" charset="0"/>
                        </a:rPr>
                        <a:t> </a:t>
                      </a:r>
                      <a:r>
                        <a:rPr lang="en-US" sz="700" b="1" i="0">
                          <a:solidFill>
                            <a:schemeClr val="bg1"/>
                          </a:solidFill>
                          <a:effectLst/>
                          <a:latin typeface="Roboto" panose="02000000000000000000" pitchFamily="2" charset="0"/>
                          <a:ea typeface="Roboto" panose="02000000000000000000" pitchFamily="2" charset="0"/>
                        </a:rPr>
                        <a:t>volcanoes</a:t>
                      </a:r>
                      <a:r>
                        <a:rPr lang="en-US" sz="700" b="0" i="0">
                          <a:solidFill>
                            <a:schemeClr val="bg1"/>
                          </a:solidFill>
                          <a:effectLst/>
                          <a:latin typeface="Roboto" panose="02000000000000000000" pitchFamily="2" charset="0"/>
                          <a:ea typeface="Roboto" panose="02000000000000000000" pitchFamily="2" charset="0"/>
                        </a:rPr>
                        <a:t> can form at </a:t>
                      </a:r>
                      <a:r>
                        <a:rPr lang="en-US" sz="700" b="1" i="0">
                          <a:solidFill>
                            <a:schemeClr val="bg1"/>
                          </a:solidFill>
                          <a:effectLst/>
                          <a:latin typeface="Roboto" panose="02000000000000000000" pitchFamily="2" charset="0"/>
                          <a:ea typeface="Roboto" panose="02000000000000000000" pitchFamily="2" charset="0"/>
                        </a:rPr>
                        <a:t>plate boundaries</a:t>
                      </a:r>
                      <a:r>
                        <a:rPr lang="en-US" sz="700" b="0" i="0">
                          <a:solidFill>
                            <a:schemeClr val="bg1"/>
                          </a:solidFill>
                          <a:effectLst/>
                          <a:latin typeface="Roboto" panose="02000000000000000000" pitchFamily="2" charset="0"/>
                          <a:ea typeface="Roboto" panose="02000000000000000000" pitchFamily="2" charset="0"/>
                        </a:rPr>
                        <a:t>, which produce </a:t>
                      </a:r>
                      <a:r>
                        <a:rPr lang="en-US" sz="700" b="1" i="0">
                          <a:solidFill>
                            <a:schemeClr val="bg1"/>
                          </a:solidFill>
                          <a:effectLst/>
                          <a:latin typeface="Roboto" panose="02000000000000000000" pitchFamily="2" charset="0"/>
                          <a:ea typeface="Roboto" panose="02000000000000000000" pitchFamily="2" charset="0"/>
                        </a:rPr>
                        <a:t>lava</a:t>
                      </a:r>
                      <a:r>
                        <a:rPr lang="en-US" sz="700" b="0" i="0">
                          <a:solidFill>
                            <a:schemeClr val="bg1"/>
                          </a:solidFill>
                          <a:effectLst/>
                          <a:latin typeface="Roboto" panose="02000000000000000000" pitchFamily="2" charset="0"/>
                          <a:ea typeface="Roboto" panose="02000000000000000000" pitchFamily="2" charset="0"/>
                        </a:rPr>
                        <a:t>, </a:t>
                      </a:r>
                      <a:r>
                        <a:rPr lang="en-US" sz="700" b="1" i="0">
                          <a:solidFill>
                            <a:schemeClr val="bg1"/>
                          </a:solidFill>
                          <a:effectLst/>
                          <a:latin typeface="Roboto" panose="02000000000000000000" pitchFamily="2" charset="0"/>
                          <a:ea typeface="Roboto" panose="02000000000000000000" pitchFamily="2" charset="0"/>
                        </a:rPr>
                        <a:t>pyroclastic</a:t>
                      </a:r>
                      <a:r>
                        <a:rPr lang="en-US" sz="700" b="0" i="0">
                          <a:solidFill>
                            <a:schemeClr val="bg1"/>
                          </a:solidFill>
                          <a:effectLst/>
                          <a:latin typeface="Roboto" panose="02000000000000000000" pitchFamily="2" charset="0"/>
                          <a:ea typeface="Roboto" panose="02000000000000000000" pitchFamily="2" charset="0"/>
                        </a:rPr>
                        <a:t> </a:t>
                      </a:r>
                      <a:r>
                        <a:rPr lang="en-US" sz="700" b="1" i="0">
                          <a:solidFill>
                            <a:schemeClr val="bg1"/>
                          </a:solidFill>
                          <a:effectLst/>
                          <a:latin typeface="Roboto" panose="02000000000000000000" pitchFamily="2" charset="0"/>
                          <a:ea typeface="Roboto" panose="02000000000000000000" pitchFamily="2" charset="0"/>
                        </a:rPr>
                        <a:t>flows</a:t>
                      </a:r>
                      <a:r>
                        <a:rPr lang="en-US" sz="700" b="0" i="0">
                          <a:solidFill>
                            <a:schemeClr val="bg1"/>
                          </a:solidFill>
                          <a:effectLst/>
                          <a:latin typeface="Roboto" panose="02000000000000000000" pitchFamily="2" charset="0"/>
                          <a:ea typeface="Roboto" panose="02000000000000000000" pitchFamily="2" charset="0"/>
                        </a:rPr>
                        <a:t> and </a:t>
                      </a:r>
                      <a:r>
                        <a:rPr lang="en-US" sz="700" b="1" i="0">
                          <a:solidFill>
                            <a:schemeClr val="bg1"/>
                          </a:solidFill>
                          <a:effectLst/>
                          <a:latin typeface="Roboto" panose="02000000000000000000" pitchFamily="2" charset="0"/>
                          <a:ea typeface="Roboto" panose="02000000000000000000" pitchFamily="2" charset="0"/>
                        </a:rPr>
                        <a:t>lahars</a:t>
                      </a:r>
                      <a:r>
                        <a:rPr lang="en-US" sz="700" b="0" i="0">
                          <a:solidFill>
                            <a:schemeClr val="bg1"/>
                          </a:solidFill>
                          <a:effectLst/>
                          <a:latin typeface="Roboto" panose="02000000000000000000" pitchFamily="2" charset="0"/>
                          <a:ea typeface="Roboto" panose="02000000000000000000" pitchFamily="2" charset="0"/>
                        </a:rPr>
                        <a:t>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(Y3)</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Human processes</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 </a:t>
                      </a:r>
                      <a:r>
                        <a:rPr lang="en-GB" sz="700" b="0">
                          <a:solidFill>
                            <a:schemeClr val="bg1"/>
                          </a:solidFill>
                          <a:latin typeface="Roboto" panose="02000000000000000000" pitchFamily="2" charset="0"/>
                          <a:ea typeface="Roboto" panose="02000000000000000000" pitchFamily="2" charset="0"/>
                          <a:cs typeface="Roboto" panose="02000000000000000000" pitchFamily="2" charset="0"/>
                        </a:rPr>
                        <a:t>Humans use most of the land around volcanoes for agriculture </a:t>
                      </a:r>
                      <a:r>
                        <a:rPr lang="en-GB" sz="750" kern="1200">
                          <a:solidFill>
                            <a:schemeClr val="bg1"/>
                          </a:solidFill>
                          <a:effectLst/>
                          <a:latin typeface="Roboto" panose="02000000000000000000" pitchFamily="2" charset="0"/>
                          <a:ea typeface="Roboto" panose="02000000000000000000" pitchFamily="2" charset="0"/>
                          <a:cs typeface="Roboto" panose="02000000000000000000" pitchFamily="2" charset="0"/>
                        </a:rPr>
                        <a:t>(Y3)</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85725" indent="-85725">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Space &amp; place: </a:t>
                      </a:r>
                      <a:r>
                        <a:rPr lang="en-GB" sz="750" b="1">
                          <a:solidFill>
                            <a:schemeClr val="bg1"/>
                          </a:solidFill>
                          <a:latin typeface="Roboto" panose="02000000000000000000" pitchFamily="2" charset="0"/>
                          <a:ea typeface="Roboto" panose="02000000000000000000" pitchFamily="2" charset="0"/>
                          <a:cs typeface="Roboto" panose="02000000000000000000" pitchFamily="2" charset="0"/>
                        </a:rPr>
                        <a:t>Case study</a:t>
                      </a:r>
                      <a:r>
                        <a:rPr lang="en-GB" sz="750">
                          <a:solidFill>
                            <a:schemeClr val="bg1"/>
                          </a:solidFill>
                          <a:latin typeface="Roboto" panose="02000000000000000000" pitchFamily="2" charset="0"/>
                          <a:ea typeface="Roboto" panose="02000000000000000000" pitchFamily="2" charset="0"/>
                          <a:cs typeface="Roboto" panose="02000000000000000000" pitchFamily="2" charset="0"/>
                        </a:rPr>
                        <a:t>: Haiti</a:t>
                      </a:r>
                    </a:p>
                    <a:p>
                      <a:pPr marL="85725" indent="-85725">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Space &amp; place: </a:t>
                      </a:r>
                      <a:r>
                        <a:rPr lang="en-GB" sz="750" b="1">
                          <a:solidFill>
                            <a:schemeClr val="bg1"/>
                          </a:solidFill>
                          <a:latin typeface="Roboto" panose="02000000000000000000" pitchFamily="2" charset="0"/>
                          <a:ea typeface="Roboto" panose="02000000000000000000" pitchFamily="2" charset="0"/>
                          <a:cs typeface="Roboto" panose="02000000000000000000" pitchFamily="2" charset="0"/>
                        </a:rPr>
                        <a:t>Case study</a:t>
                      </a:r>
                      <a:r>
                        <a:rPr lang="en-GB" sz="750">
                          <a:solidFill>
                            <a:schemeClr val="bg1"/>
                          </a:solidFill>
                          <a:latin typeface="Roboto" panose="02000000000000000000" pitchFamily="2" charset="0"/>
                          <a:ea typeface="Roboto" panose="02000000000000000000" pitchFamily="2" charset="0"/>
                          <a:cs typeface="Roboto" panose="02000000000000000000" pitchFamily="2" charset="0"/>
                        </a:rPr>
                        <a:t>: Japan</a:t>
                      </a:r>
                    </a:p>
                    <a:p>
                      <a:pPr marL="85725" marR="0" lvl="0" indent="-85725" algn="l" defTabSz="914400" rtl="0" eaLnBrk="1" fontAlgn="auto" latinLnBrk="0" hangingPunct="1">
                        <a:lnSpc>
                          <a:spcPct val="100000"/>
                        </a:lnSpc>
                        <a:spcBef>
                          <a:spcPts val="0"/>
                        </a:spcBef>
                        <a:spcAft>
                          <a:spcPts val="5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750" b="0">
                          <a:solidFill>
                            <a:schemeClr val="bg1"/>
                          </a:solidFill>
                          <a:latin typeface="Roboto" panose="02000000000000000000" pitchFamily="2" charset="0"/>
                          <a:ea typeface="Roboto" panose="02000000000000000000" pitchFamily="2" charset="0"/>
                        </a:rPr>
                        <a:t>Countries in the world can be classified as low-, medium- or high-income countries (LIC, MIC, HICs). They appear on all continents</a:t>
                      </a:r>
                    </a:p>
                    <a:p>
                      <a:pPr marL="85725" marR="0" lvl="0" indent="-85725" algn="l" defTabSz="914400" rtl="0" eaLnBrk="1" fontAlgn="auto" latinLnBrk="0" hangingPunct="1">
                        <a:lnSpc>
                          <a:spcPct val="100000"/>
                        </a:lnSpc>
                        <a:spcBef>
                          <a:spcPts val="0"/>
                        </a:spcBef>
                        <a:spcAft>
                          <a:spcPts val="5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Humans adapt to living in earthquake-prone areas </a:t>
                      </a:r>
                      <a:endParaRPr lang="en-US" sz="750" b="0">
                        <a:solidFill>
                          <a:schemeClr val="bg1"/>
                        </a:solidFill>
                        <a:latin typeface="Roboto" panose="02000000000000000000" pitchFamily="2" charset="0"/>
                        <a:ea typeface="Roboto" panose="02000000000000000000" pitchFamily="2" charset="0"/>
                      </a:endParaRPr>
                    </a:p>
                    <a:p>
                      <a:pPr marL="85725" marR="0" lvl="0" indent="-85725" algn="l" defTabSz="914400" rtl="0" eaLnBrk="1" fontAlgn="auto" latinLnBrk="0" hangingPunct="1">
                        <a:lnSpc>
                          <a:spcPct val="100000"/>
                        </a:lnSpc>
                        <a:spcBef>
                          <a:spcPts val="0"/>
                        </a:spcBef>
                        <a:spcAft>
                          <a:spcPts val="5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Physical processes</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 Tectonic hazards occur at plate boundaries due to movement and include earthquakes and volcanoes (Y4)</a:t>
                      </a:r>
                    </a:p>
                    <a:p>
                      <a:pPr marL="85725" marR="0" lvl="0" indent="-85725" algn="l" defTabSz="914400" rtl="0" eaLnBrk="1" fontAlgn="auto" latinLnBrk="0" hangingPunct="1">
                        <a:lnSpc>
                          <a:spcPct val="100000"/>
                        </a:lnSpc>
                        <a:spcBef>
                          <a:spcPts val="0"/>
                        </a:spcBef>
                        <a:spcAft>
                          <a:spcPts val="50"/>
                        </a:spcAft>
                        <a:buClrTx/>
                        <a:buSzTx/>
                        <a:buFont typeface="Arial" panose="020B0604020202020204" pitchFamily="34" charset="0"/>
                        <a:buChar char="•"/>
                        <a:tabLst/>
                        <a:defRPr/>
                      </a:pPr>
                      <a:endParaRPr lang="en-US" sz="750" b="0">
                        <a:solidFill>
                          <a:schemeClr val="bg1"/>
                        </a:solidFill>
                        <a:latin typeface="Roboto" panose="02000000000000000000" pitchFamily="2" charset="0"/>
                        <a:ea typeface="Roboto" panose="02000000000000000000" pitchFamily="2" charset="0"/>
                        <a:cs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750" b="0" strike="noStrike" dirty="0">
                          <a:solidFill>
                            <a:schemeClr val="bg1"/>
                          </a:solidFill>
                          <a:latin typeface="Roboto" panose="02000000000000000000" pitchFamily="2" charset="0"/>
                          <a:ea typeface="Roboto" panose="02000000000000000000" pitchFamily="2" charset="0"/>
                          <a:cs typeface="Roboto" panose="02000000000000000000" pitchFamily="2" charset="0"/>
                        </a:rPr>
                        <a:t>HICs, MICs and LICs tend to have primary, secondary, tertiary and quaternary industries at different levels </a:t>
                      </a:r>
                      <a:r>
                        <a:rPr lang="en-US" sz="750" b="0" dirty="0">
                          <a:solidFill>
                            <a:schemeClr val="bg1"/>
                          </a:solidFill>
                          <a:latin typeface="Roboto" panose="02000000000000000000" pitchFamily="2" charset="0"/>
                          <a:ea typeface="Roboto" panose="02000000000000000000" pitchFamily="2" charset="0"/>
                        </a:rPr>
                        <a:t>(</a:t>
                      </a:r>
                      <a:r>
                        <a:rPr lang="en-US" sz="750" b="0" dirty="0" err="1">
                          <a:solidFill>
                            <a:schemeClr val="bg1"/>
                          </a:solidFill>
                          <a:latin typeface="Roboto" panose="02000000000000000000" pitchFamily="2" charset="0"/>
                          <a:ea typeface="Roboto" panose="02000000000000000000" pitchFamily="2" charset="0"/>
                        </a:rPr>
                        <a:t>Y5</a:t>
                      </a:r>
                      <a:r>
                        <a:rPr lang="en-US" sz="750" b="0" dirty="0">
                          <a:solidFill>
                            <a:schemeClr val="bg1"/>
                          </a:solidFill>
                          <a:latin typeface="Roboto" panose="02000000000000000000" pitchFamily="2" charset="0"/>
                          <a:ea typeface="Roboto" panose="02000000000000000000" pitchFamily="2" charset="0"/>
                        </a:rPr>
                        <a:t>)</a:t>
                      </a:r>
                      <a:endParaRPr lang="en-US" sz="750" b="1" dirty="0">
                        <a:solidFill>
                          <a:schemeClr val="bg1"/>
                        </a:solidFill>
                        <a:latin typeface="Roboto" panose="02000000000000000000" pitchFamily="2" charset="0"/>
                        <a:ea typeface="Roboto" panose="02000000000000000000" pitchFamily="2" charset="0"/>
                        <a:cs typeface="Roboto" panose="02000000000000000000" pitchFamily="2" charset="0"/>
                      </a:endParaRP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750" dirty="0">
                          <a:solidFill>
                            <a:schemeClr val="bg1"/>
                          </a:solidFill>
                          <a:latin typeface="Roboto" panose="02000000000000000000" pitchFamily="2" charset="0"/>
                          <a:ea typeface="Roboto" panose="02000000000000000000" pitchFamily="2" charset="0"/>
                          <a:cs typeface="Roboto" panose="02000000000000000000" pitchFamily="2" charset="0"/>
                        </a:rPr>
                        <a:t>Forced migration happens as a result of life-threatening events, such as conflict or physical disasters </a:t>
                      </a:r>
                      <a:r>
                        <a:rPr lang="en-US" sz="750" b="0" dirty="0">
                          <a:solidFill>
                            <a:schemeClr val="bg1"/>
                          </a:solidFill>
                          <a:latin typeface="Roboto" panose="02000000000000000000" pitchFamily="2" charset="0"/>
                          <a:ea typeface="Roboto" panose="02000000000000000000" pitchFamily="2" charset="0"/>
                          <a:cs typeface="Roboto" panose="02000000000000000000" pitchFamily="2" charset="0"/>
                        </a:rPr>
                        <a:t>(</a:t>
                      </a:r>
                      <a:r>
                        <a:rPr lang="en-US" sz="750" b="0" dirty="0" err="1">
                          <a:solidFill>
                            <a:schemeClr val="bg1"/>
                          </a:solidFill>
                          <a:latin typeface="Roboto" panose="02000000000000000000" pitchFamily="2" charset="0"/>
                          <a:ea typeface="Roboto" panose="02000000000000000000" pitchFamily="2" charset="0"/>
                          <a:cs typeface="Roboto" panose="02000000000000000000" pitchFamily="2" charset="0"/>
                        </a:rPr>
                        <a:t>Y6</a:t>
                      </a:r>
                      <a:r>
                        <a:rPr lang="en-US" sz="750" b="0" dirty="0">
                          <a:solidFill>
                            <a:schemeClr val="bg1"/>
                          </a:solidFill>
                          <a:latin typeface="Roboto" panose="02000000000000000000" pitchFamily="2" charset="0"/>
                          <a:ea typeface="Roboto" panose="02000000000000000000" pitchFamily="2" charset="0"/>
                          <a:cs typeface="Roboto" panose="02000000000000000000" pitchFamily="2" charset="0"/>
                        </a:rPr>
                        <a:t>)</a:t>
                      </a:r>
                    </a:p>
                    <a:p>
                      <a:pPr marL="171450" indent="-171450">
                        <a:buFont typeface="Arial" panose="020B0604020202020204" pitchFamily="34" charset="0"/>
                        <a:buChar char="•"/>
                      </a:pPr>
                      <a:endParaRPr lang="en-US" sz="750" b="0" dirty="0">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38324441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dirty="0"/>
              <a:t>Year 3/4A: Autumn</a:t>
            </a:r>
            <a:endParaRPr lang="en-GB" dirty="0"/>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3413760"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solidFill>
                    <a:schemeClr val="accent1"/>
                  </a:solidFill>
                </a:ln>
                <a:solidFill>
                  <a:schemeClr val="accent1"/>
                </a:solidFill>
                <a:latin typeface="United Curriculum" pitchFamily="2" charset="0"/>
              </a:rPr>
              <a:t>Looking at South America and Brazil</a:t>
            </a:r>
            <a:endParaRPr lang="en-GB" sz="1600">
              <a:ln w="12700">
                <a:solidFill>
                  <a:schemeClr val="accent1"/>
                </a:solidFill>
              </a:ln>
              <a:solidFill>
                <a:schemeClr val="accent1"/>
              </a:solidFill>
              <a:latin typeface="United Curriculum" pitchFamily="2" charset="0"/>
            </a:endParaRPr>
          </a:p>
        </p:txBody>
      </p:sp>
      <p:graphicFrame>
        <p:nvGraphicFramePr>
          <p:cNvPr id="2" name="Table 25">
            <a:extLst>
              <a:ext uri="{FF2B5EF4-FFF2-40B4-BE49-F238E27FC236}">
                <a16:creationId xmlns:a16="http://schemas.microsoft.com/office/drawing/2014/main" id="{7328EDF9-C2FD-2869-06A1-BE3B5FD4F27E}"/>
              </a:ext>
            </a:extLst>
          </p:cNvPr>
          <p:cNvGraphicFramePr>
            <a:graphicFrameLocks noGrp="1"/>
          </p:cNvGraphicFramePr>
          <p:nvPr>
            <p:extLst>
              <p:ext uri="{D42A27DB-BD31-4B8C-83A1-F6EECF244321}">
                <p14:modId xmlns:p14="http://schemas.microsoft.com/office/powerpoint/2010/main" val="3342181102"/>
              </p:ext>
            </p:extLst>
          </p:nvPr>
        </p:nvGraphicFramePr>
        <p:xfrm>
          <a:off x="203201" y="854656"/>
          <a:ext cx="9179999" cy="5213060"/>
        </p:xfrm>
        <a:graphic>
          <a:graphicData uri="http://schemas.openxmlformats.org/drawingml/2006/table">
            <a:tbl>
              <a:tblPr firstRow="1" bandRow="1">
                <a:tableStyleId>{5940675A-B579-460E-94D1-54222C63F5DA}</a:tableStyleId>
              </a:tblPr>
              <a:tblGrid>
                <a:gridCol w="211034">
                  <a:extLst>
                    <a:ext uri="{9D8B030D-6E8A-4147-A177-3AD203B41FA5}">
                      <a16:colId xmlns:a16="http://schemas.microsoft.com/office/drawing/2014/main" val="1014669821"/>
                    </a:ext>
                  </a:extLst>
                </a:gridCol>
                <a:gridCol w="211034">
                  <a:extLst>
                    <a:ext uri="{9D8B030D-6E8A-4147-A177-3AD203B41FA5}">
                      <a16:colId xmlns:a16="http://schemas.microsoft.com/office/drawing/2014/main" val="1749978381"/>
                    </a:ext>
                  </a:extLst>
                </a:gridCol>
                <a:gridCol w="2638926">
                  <a:extLst>
                    <a:ext uri="{9D8B030D-6E8A-4147-A177-3AD203B41FA5}">
                      <a16:colId xmlns:a16="http://schemas.microsoft.com/office/drawing/2014/main" val="247776695"/>
                    </a:ext>
                  </a:extLst>
                </a:gridCol>
                <a:gridCol w="3753293">
                  <a:extLst>
                    <a:ext uri="{9D8B030D-6E8A-4147-A177-3AD203B41FA5}">
                      <a16:colId xmlns:a16="http://schemas.microsoft.com/office/drawing/2014/main" val="3380293508"/>
                    </a:ext>
                  </a:extLst>
                </a:gridCol>
                <a:gridCol w="2365712">
                  <a:extLst>
                    <a:ext uri="{9D8B030D-6E8A-4147-A177-3AD203B41FA5}">
                      <a16:colId xmlns:a16="http://schemas.microsoft.com/office/drawing/2014/main" val="2902844172"/>
                    </a:ext>
                  </a:extLst>
                </a:gridCol>
              </a:tblGrid>
              <a:tr h="177174">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dirty="0">
                          <a:solidFill>
                            <a:srgbClr val="323232"/>
                          </a:solidFill>
                          <a:latin typeface="Roboto" panose="02000000000000000000" pitchFamily="2" charset="0"/>
                          <a:ea typeface="Roboto" panose="02000000000000000000" pitchFamily="2" charset="0"/>
                          <a:cs typeface="Roboto" panose="02000000000000000000" pitchFamily="2" charset="0"/>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2109279">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Conceptual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spcAft>
                          <a:spcPts val="1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Names of common human and physical features (Y1–3)</a:t>
                      </a:r>
                    </a:p>
                    <a:p>
                      <a:pPr marL="72000" indent="-72000">
                        <a:spcAft>
                          <a:spcPts val="1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While the school and community are at the local scale, and countries are at the national scale, continents are at the global scale (Y1)</a:t>
                      </a:r>
                    </a:p>
                    <a:p>
                      <a:pPr marL="72000" indent="-72000">
                        <a:spcAft>
                          <a:spcPts val="1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There are seven continents in the world, six of which people live on (Y1 Sum)</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There are five oceans in the world (Y2 Sum)</a:t>
                      </a:r>
                    </a:p>
                    <a:p>
                      <a:pPr marL="72000" indent="-72000">
                        <a:spcAft>
                          <a:spcPts val="1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The equator is an imaginary line across the Earth (Y1 Sum)</a:t>
                      </a:r>
                    </a:p>
                    <a:p>
                      <a:pPr marL="72000" indent="-72000">
                        <a:spcAft>
                          <a:spcPts val="1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The North Pole and the South Pole are at the top and bottom of the Earth (Y1 Sum)</a:t>
                      </a:r>
                    </a:p>
                    <a:p>
                      <a:pPr marL="72000" indent="-72000">
                        <a:spcAft>
                          <a:spcPts val="1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There are poorer and wealthier areas in every county and city (Y1 Sum)</a:t>
                      </a:r>
                    </a:p>
                    <a:p>
                      <a:pPr marL="72000" indent="-72000">
                        <a:spcAft>
                          <a:spcPts val="100"/>
                        </a:spcAft>
                        <a:buFont typeface="Arial" panose="020B0604020202020204" pitchFamily="34" charset="0"/>
                        <a:buChar char="•"/>
                      </a:pPr>
                      <a:r>
                        <a:rPr lang="en-US" sz="750" b="1">
                          <a:solidFill>
                            <a:schemeClr val="accent1"/>
                          </a:solidFill>
                          <a:latin typeface="Roboto" panose="02000000000000000000" pitchFamily="2" charset="0"/>
                          <a:ea typeface="Roboto" panose="02000000000000000000" pitchFamily="2" charset="0"/>
                          <a:cs typeface="Roboto" panose="02000000000000000000" pitchFamily="2" charset="0"/>
                        </a:rPr>
                        <a:t>History: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Hunter-gatherers are people who travel looking for animals to hunt and plants and berries to gather (Y3 </a:t>
                      </a:r>
                      <a:r>
                        <a:rPr lang="en-US" sz="750" err="1">
                          <a:solidFill>
                            <a:schemeClr val="bg1"/>
                          </a:solidFill>
                          <a:latin typeface="Roboto" panose="02000000000000000000" pitchFamily="2" charset="0"/>
                          <a:ea typeface="Roboto" panose="02000000000000000000" pitchFamily="2" charset="0"/>
                          <a:cs typeface="Roboto" panose="02000000000000000000" pitchFamily="2" charset="0"/>
                        </a:rPr>
                        <a:t>Aut</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indent="-72000">
                        <a:spcAft>
                          <a:spcPts val="1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Agriculture is the farming of plants (arable) and animals (pastoral) to eat (Y2 Sum)</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1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cs typeface="Roboto" panose="02000000000000000000" pitchFamily="2" charset="0"/>
                        </a:rPr>
                        <a:t>Lines of </a:t>
                      </a: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longitude</a:t>
                      </a:r>
                      <a:r>
                        <a:rPr lang="en-US" sz="750" dirty="0">
                          <a:solidFill>
                            <a:schemeClr val="bg1"/>
                          </a:solidFill>
                          <a:latin typeface="Roboto" panose="02000000000000000000" pitchFamily="2" charset="0"/>
                          <a:ea typeface="Roboto" panose="02000000000000000000" pitchFamily="2" charset="0"/>
                          <a:cs typeface="Roboto" panose="02000000000000000000" pitchFamily="2" charset="0"/>
                        </a:rPr>
                        <a:t> and </a:t>
                      </a: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latitude</a:t>
                      </a:r>
                      <a:r>
                        <a:rPr lang="en-US" sz="750" dirty="0">
                          <a:solidFill>
                            <a:schemeClr val="bg1"/>
                          </a:solidFill>
                          <a:latin typeface="Roboto" panose="02000000000000000000" pitchFamily="2" charset="0"/>
                          <a:ea typeface="Roboto" panose="02000000000000000000" pitchFamily="2" charset="0"/>
                          <a:cs typeface="Roboto" panose="02000000000000000000" pitchFamily="2" charset="0"/>
                        </a:rPr>
                        <a:t> are imaginary lines that help us locate places on Earth. Lines of longitude run north to south. The main one is called the </a:t>
                      </a: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Prime Meridian</a:t>
                      </a:r>
                      <a:r>
                        <a:rPr lang="en-US" sz="750" dirty="0">
                          <a:solidFill>
                            <a:schemeClr val="bg1"/>
                          </a:solidFill>
                          <a:latin typeface="Roboto" panose="02000000000000000000" pitchFamily="2" charset="0"/>
                          <a:ea typeface="Roboto" panose="02000000000000000000" pitchFamily="2" charset="0"/>
                          <a:cs typeface="Roboto" panose="02000000000000000000" pitchFamily="2" charset="0"/>
                        </a:rPr>
                        <a:t>. Lines of latitude run east to west. The main ones are called the </a:t>
                      </a: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Equator</a:t>
                      </a:r>
                      <a:r>
                        <a:rPr lang="en-US" sz="750" dirty="0">
                          <a:solidFill>
                            <a:schemeClr val="bg1"/>
                          </a:solidFill>
                          <a:latin typeface="Roboto" panose="02000000000000000000" pitchFamily="2" charset="0"/>
                          <a:ea typeface="Roboto" panose="02000000000000000000" pitchFamily="2" charset="0"/>
                          <a:cs typeface="Roboto" panose="02000000000000000000" pitchFamily="2" charset="0"/>
                        </a:rPr>
                        <a:t>, the </a:t>
                      </a: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Tropics of Cancer </a:t>
                      </a:r>
                      <a:r>
                        <a:rPr lang="en-US" sz="750" dirty="0">
                          <a:solidFill>
                            <a:schemeClr val="bg1"/>
                          </a:solidFill>
                          <a:latin typeface="Roboto" panose="02000000000000000000" pitchFamily="2" charset="0"/>
                          <a:ea typeface="Roboto" panose="02000000000000000000" pitchFamily="2" charset="0"/>
                          <a:cs typeface="Roboto" panose="02000000000000000000" pitchFamily="2" charset="0"/>
                        </a:rPr>
                        <a:t>and </a:t>
                      </a: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Capricorn</a:t>
                      </a:r>
                      <a:r>
                        <a:rPr lang="en-US" sz="750" dirty="0">
                          <a:solidFill>
                            <a:schemeClr val="bg1"/>
                          </a:solidFill>
                          <a:latin typeface="Roboto" panose="02000000000000000000" pitchFamily="2" charset="0"/>
                          <a:ea typeface="Roboto" panose="02000000000000000000" pitchFamily="2" charset="0"/>
                          <a:cs typeface="Roboto" panose="02000000000000000000" pitchFamily="2" charset="0"/>
                        </a:rPr>
                        <a:t> and the </a:t>
                      </a: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Arctic</a:t>
                      </a:r>
                      <a:r>
                        <a:rPr lang="en-US" sz="750" dirty="0">
                          <a:solidFill>
                            <a:schemeClr val="bg1"/>
                          </a:solidFill>
                          <a:latin typeface="Roboto" panose="02000000000000000000" pitchFamily="2" charset="0"/>
                          <a:ea typeface="Roboto" panose="02000000000000000000" pitchFamily="2" charset="0"/>
                          <a:cs typeface="Roboto" panose="02000000000000000000" pitchFamily="2" charset="0"/>
                        </a:rPr>
                        <a:t> and </a:t>
                      </a: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Antarctic Circles</a:t>
                      </a:r>
                    </a:p>
                    <a:p>
                      <a:pPr marL="72000" indent="-72000">
                        <a:spcAft>
                          <a:spcPts val="1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cs typeface="Roboto" panose="02000000000000000000" pitchFamily="2" charset="0"/>
                        </a:rPr>
                        <a:t>The Equator splits the Earth into the </a:t>
                      </a: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Northern</a:t>
                      </a:r>
                      <a:r>
                        <a:rPr lang="en-US" sz="750" dirty="0">
                          <a:solidFill>
                            <a:schemeClr val="bg1"/>
                          </a:solidFill>
                          <a:latin typeface="Roboto" panose="02000000000000000000" pitchFamily="2" charset="0"/>
                          <a:ea typeface="Roboto" panose="02000000000000000000" pitchFamily="2" charset="0"/>
                          <a:cs typeface="Roboto" panose="02000000000000000000" pitchFamily="2" charset="0"/>
                        </a:rPr>
                        <a:t> and </a:t>
                      </a: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Southern</a:t>
                      </a:r>
                      <a:r>
                        <a:rPr lang="en-US" sz="750" dirty="0">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Hemispheres</a:t>
                      </a:r>
                      <a:r>
                        <a:rPr lang="en-US" sz="750" dirty="0">
                          <a:solidFill>
                            <a:schemeClr val="bg1"/>
                          </a:solidFill>
                          <a:latin typeface="Roboto" panose="02000000000000000000" pitchFamily="2" charset="0"/>
                          <a:ea typeface="Roboto" panose="02000000000000000000" pitchFamily="2" charset="0"/>
                          <a:cs typeface="Roboto" panose="02000000000000000000" pitchFamily="2" charset="0"/>
                        </a:rPr>
                        <a:t>; the Prime Meridian splits the Earth into the </a:t>
                      </a: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Eastern</a:t>
                      </a:r>
                      <a:r>
                        <a:rPr lang="en-US" sz="750" dirty="0">
                          <a:solidFill>
                            <a:schemeClr val="bg1"/>
                          </a:solidFill>
                          <a:latin typeface="Roboto" panose="02000000000000000000" pitchFamily="2" charset="0"/>
                          <a:ea typeface="Roboto" panose="02000000000000000000" pitchFamily="2" charset="0"/>
                          <a:cs typeface="Roboto" panose="02000000000000000000" pitchFamily="2" charset="0"/>
                        </a:rPr>
                        <a:t> and </a:t>
                      </a: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Western Hemispheres</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South America </a:t>
                      </a:r>
                      <a:r>
                        <a:rPr lang="en-US" sz="750" dirty="0">
                          <a:solidFill>
                            <a:schemeClr val="bg1"/>
                          </a:solidFill>
                          <a:latin typeface="Roboto" panose="02000000000000000000" pitchFamily="2" charset="0"/>
                          <a:ea typeface="Roboto" panose="02000000000000000000" pitchFamily="2" charset="0"/>
                          <a:cs typeface="Roboto" panose="02000000000000000000" pitchFamily="2" charset="0"/>
                        </a:rPr>
                        <a:t>is made up of 12 countries. Brazil is located in South America; it is the largest country on the continent. The </a:t>
                      </a: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Andes Mountains </a:t>
                      </a:r>
                      <a:r>
                        <a:rPr lang="en-US" sz="750" dirty="0">
                          <a:solidFill>
                            <a:schemeClr val="bg1"/>
                          </a:solidFill>
                          <a:latin typeface="Roboto" panose="02000000000000000000" pitchFamily="2" charset="0"/>
                          <a:ea typeface="Roboto" panose="02000000000000000000" pitchFamily="2" charset="0"/>
                          <a:cs typeface="Roboto" panose="02000000000000000000" pitchFamily="2" charset="0"/>
                        </a:rPr>
                        <a:t>are found along the entire western coast of South America, covering seven countries</a:t>
                      </a:r>
                    </a:p>
                    <a:p>
                      <a:pPr marL="72000" indent="-72000">
                        <a:spcAft>
                          <a:spcPts val="1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cs typeface="Roboto" panose="02000000000000000000" pitchFamily="2" charset="0"/>
                        </a:rPr>
                        <a:t>Brazil can be split into political and physical regions. Three physical regions include: the </a:t>
                      </a: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Amazon</a:t>
                      </a:r>
                      <a:r>
                        <a:rPr lang="en-US" sz="750" dirty="0">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rainforest</a:t>
                      </a:r>
                      <a:r>
                        <a:rPr lang="en-US" sz="750" dirty="0">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b="1" dirty="0" err="1">
                          <a:solidFill>
                            <a:schemeClr val="bg1"/>
                          </a:solidFill>
                          <a:latin typeface="Roboto" panose="02000000000000000000" pitchFamily="2" charset="0"/>
                          <a:ea typeface="Roboto" panose="02000000000000000000" pitchFamily="2" charset="0"/>
                          <a:cs typeface="Roboto" panose="02000000000000000000" pitchFamily="2" charset="0"/>
                        </a:rPr>
                        <a:t>Cerrado</a:t>
                      </a:r>
                      <a:r>
                        <a:rPr lang="en-US" sz="750" dirty="0">
                          <a:solidFill>
                            <a:schemeClr val="bg1"/>
                          </a:solidFill>
                          <a:latin typeface="Roboto" panose="02000000000000000000" pitchFamily="2" charset="0"/>
                          <a:ea typeface="Roboto" panose="02000000000000000000" pitchFamily="2" charset="0"/>
                          <a:cs typeface="Roboto" panose="02000000000000000000" pitchFamily="2" charset="0"/>
                        </a:rPr>
                        <a:t> and </a:t>
                      </a: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Mata Atlantica</a:t>
                      </a:r>
                    </a:p>
                    <a:p>
                      <a:pPr marL="72000" indent="-72000">
                        <a:spcAft>
                          <a:spcPts val="100"/>
                        </a:spcAft>
                        <a:buFont typeface="Arial" panose="020B0604020202020204" pitchFamily="34" charset="0"/>
                        <a:buChar char="•"/>
                      </a:pP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Indigenous</a:t>
                      </a:r>
                      <a:r>
                        <a:rPr lang="en-US" sz="750" dirty="0">
                          <a:solidFill>
                            <a:schemeClr val="bg1"/>
                          </a:solidFill>
                          <a:latin typeface="Roboto" panose="02000000000000000000" pitchFamily="2" charset="0"/>
                          <a:ea typeface="Roboto" panose="02000000000000000000" pitchFamily="2" charset="0"/>
                          <a:cs typeface="Roboto" panose="02000000000000000000" pitchFamily="2" charset="0"/>
                        </a:rPr>
                        <a:t> people are the first people who lived in the place and the generations of their people who came after. The Kayapo are indigenous people who live in the Amazon rainforest. They clear small patches of rainforest for </a:t>
                      </a: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agriculture</a:t>
                      </a:r>
                      <a:r>
                        <a:rPr lang="en-US" sz="750" dirty="0">
                          <a:solidFill>
                            <a:schemeClr val="bg1"/>
                          </a:solidFill>
                          <a:latin typeface="Roboto" panose="02000000000000000000" pitchFamily="2" charset="0"/>
                          <a:ea typeface="Roboto" panose="02000000000000000000" pitchFamily="2" charset="0"/>
                          <a:cs typeface="Roboto" panose="02000000000000000000" pitchFamily="2" charset="0"/>
                        </a:rPr>
                        <a:t>, but are also </a:t>
                      </a: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hunter-gatherers</a:t>
                      </a:r>
                    </a:p>
                    <a:p>
                      <a:pPr marL="72000" indent="-72000">
                        <a:spcAft>
                          <a:spcPts val="100"/>
                        </a:spcAft>
                        <a:buFont typeface="Arial" panose="020B0604020202020204" pitchFamily="34" charset="0"/>
                        <a:buChar char="•"/>
                      </a:pP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Rio de Janeiro </a:t>
                      </a:r>
                      <a:r>
                        <a:rPr lang="en-US" sz="750" dirty="0">
                          <a:solidFill>
                            <a:schemeClr val="bg1"/>
                          </a:solidFill>
                          <a:latin typeface="Roboto" panose="02000000000000000000" pitchFamily="2" charset="0"/>
                          <a:ea typeface="Roboto" panose="02000000000000000000" pitchFamily="2" charset="0"/>
                          <a:cs typeface="Roboto" panose="02000000000000000000" pitchFamily="2" charset="0"/>
                        </a:rPr>
                        <a:t>is one of the largest cities in Brazil. Some of its population live in </a:t>
                      </a: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favelas</a:t>
                      </a:r>
                      <a:r>
                        <a:rPr lang="en-US" sz="750" dirty="0">
                          <a:solidFill>
                            <a:schemeClr val="bg1"/>
                          </a:solidFill>
                          <a:latin typeface="Roboto" panose="02000000000000000000" pitchFamily="2" charset="0"/>
                          <a:ea typeface="Roboto" panose="02000000000000000000" pitchFamily="2" charset="0"/>
                          <a:cs typeface="Roboto" panose="02000000000000000000" pitchFamily="2" charset="0"/>
                        </a:rPr>
                        <a:t> (makeshift settlements), but there are also wealthy areas that are popular with tourists</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1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Lines of longitude are important for considering time zones (Y5)</a:t>
                      </a:r>
                    </a:p>
                    <a:p>
                      <a:pPr marL="72000" indent="-72000">
                        <a:spcAft>
                          <a:spcPts val="1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Lines of latitude are important for considering climate zones (Y5)</a:t>
                      </a:r>
                    </a:p>
                    <a:p>
                      <a:pPr marL="72000" indent="-72000">
                        <a:spcAft>
                          <a:spcPts val="1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Rainforest have particular features, and unique flora and fauna that have adapted to the habitat (Y4)</a:t>
                      </a:r>
                    </a:p>
                    <a:p>
                      <a:pPr marL="72000" indent="-72000">
                        <a:spcAft>
                          <a:spcPts val="100"/>
                        </a:spcAft>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History: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People have lived in the Amazon rainforest for millions of years, and populations fell quickly when Spanish and Portuguese explorers brought diseases and forcibly took control of the lands (Y5)</a:t>
                      </a:r>
                      <a:endParaRPr lang="en-US" sz="750" b="1">
                        <a:solidFill>
                          <a:schemeClr val="bg1"/>
                        </a:solidFill>
                        <a:latin typeface="Roboto" panose="02000000000000000000" pitchFamily="2" charset="0"/>
                        <a:ea typeface="Roboto" panose="02000000000000000000" pitchFamily="2" charset="0"/>
                        <a:cs typeface="Roboto" panose="02000000000000000000" pitchFamily="2" charset="0"/>
                      </a:endParaRPr>
                    </a:p>
                    <a:p>
                      <a:pPr marL="72000" indent="-72000">
                        <a:spcAft>
                          <a:spcPts val="200"/>
                        </a:spcAft>
                        <a:buFont typeface="Arial" panose="020B0604020202020204" pitchFamily="34" charset="0"/>
                        <a:buChar char="•"/>
                      </a:pPr>
                      <a:endParaRPr lang="en-US" sz="75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1169045">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b="1" u="none" strike="noStrike">
                          <a:solidFill>
                            <a:schemeClr val="accent4"/>
                          </a:solidFill>
                          <a:latin typeface="Roboto" panose="02000000000000000000" pitchFamily="2" charset="0"/>
                          <a:ea typeface="Roboto" panose="02000000000000000000" pitchFamily="2" charset="0"/>
                          <a:cs typeface="Roboto" panose="02000000000000000000" pitchFamily="2" charset="0"/>
                        </a:rPr>
                        <a:t>Mathematics</a:t>
                      </a:r>
                      <a:r>
                        <a:rPr lang="en-US" sz="750" b="1" i="0" u="none" strike="noStrike">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b="0" i="0" u="none" strike="noStrike">
                          <a:solidFill>
                            <a:schemeClr val="bg1"/>
                          </a:solidFill>
                          <a:latin typeface="Roboto" panose="02000000000000000000" pitchFamily="2" charset="0"/>
                          <a:ea typeface="Roboto" panose="02000000000000000000" pitchFamily="2" charset="0"/>
                          <a:cs typeface="Roboto" panose="02000000000000000000" pitchFamily="2" charset="0"/>
                        </a:rPr>
                        <a:t>Identify horizontal/vertical lines and pairs of perpendicular/parallel lines (Y3)</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endParaRPr lang="en-US" sz="750" b="0" i="0" u="none" strike="noStrike">
                        <a:solidFill>
                          <a:schemeClr val="bg1"/>
                        </a:solidFill>
                        <a:latin typeface="Roboto" panose="02000000000000000000" pitchFamily="2" charset="0"/>
                        <a:ea typeface="Roboto" panose="02000000000000000000" pitchFamily="2" charset="0"/>
                        <a:cs typeface="Roboto" panose="02000000000000000000" pitchFamily="2" charset="0"/>
                      </a:endParaRPr>
                    </a:p>
                    <a:p>
                      <a:pPr marL="0" marR="0" lvl="0" indent="0" algn="l" defTabSz="914400" rtl="0" eaLnBrk="1" fontAlgn="auto" latinLnBrk="0" hangingPunct="1">
                        <a:lnSpc>
                          <a:spcPct val="100000"/>
                        </a:lnSpc>
                        <a:spcBef>
                          <a:spcPts val="0"/>
                        </a:spcBef>
                        <a:spcAft>
                          <a:spcPts val="100"/>
                        </a:spcAft>
                        <a:buClrTx/>
                        <a:buSzTx/>
                        <a:buFont typeface="Arial" panose="020B0604020202020204" pitchFamily="34" charset="0"/>
                        <a:buNone/>
                        <a:tabLst/>
                        <a:defRPr/>
                      </a:pPr>
                      <a:r>
                        <a:rPr lang="en-US" sz="750" b="1" i="0" u="none" strike="noStrike">
                          <a:solidFill>
                            <a:schemeClr val="accent1"/>
                          </a:solidFill>
                          <a:latin typeface="Roboto" panose="02000000000000000000" pitchFamily="2" charset="0"/>
                          <a:ea typeface="Roboto" panose="02000000000000000000" pitchFamily="2" charset="0"/>
                          <a:cs typeface="Roboto" panose="02000000000000000000" pitchFamily="2" charset="0"/>
                        </a:rPr>
                        <a:t>Map skills:</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b="0" i="0" strike="noStrike">
                          <a:solidFill>
                            <a:schemeClr val="accent1"/>
                          </a:solidFill>
                          <a:latin typeface="Roboto" panose="02000000000000000000" pitchFamily="2" charset="0"/>
                          <a:ea typeface="Roboto" panose="02000000000000000000" pitchFamily="2" charset="0"/>
                          <a:cs typeface="Roboto" panose="02000000000000000000" pitchFamily="2" charset="0"/>
                        </a:rPr>
                        <a:t>Simple maps (Google Maps); satellite images (Google Earth); junior atlas (Y1)</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b="0" i="0" strike="noStrike">
                          <a:solidFill>
                            <a:schemeClr val="accent1"/>
                          </a:solidFill>
                          <a:latin typeface="Roboto" panose="02000000000000000000" pitchFamily="2" charset="0"/>
                          <a:ea typeface="Roboto" panose="02000000000000000000" pitchFamily="2" charset="0"/>
                          <a:cs typeface="Roboto" panose="02000000000000000000" pitchFamily="2" charset="0"/>
                        </a:rPr>
                        <a:t>Photographs of places in a plan/oblique view (Y1–2)</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b="0" i="0" u="none" strike="noStrike">
                          <a:solidFill>
                            <a:schemeClr val="accent1"/>
                          </a:solidFill>
                          <a:latin typeface="Roboto" panose="02000000000000000000" pitchFamily="2" charset="0"/>
                          <a:ea typeface="Roboto" panose="02000000000000000000" pitchFamily="2" charset="0"/>
                          <a:cs typeface="Roboto" panose="02000000000000000000" pitchFamily="2" charset="0"/>
                        </a:rPr>
                        <a:t>Use and interpret eight compass points (Y3)</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b="0" i="0" u="none" strike="noStrike">
                          <a:solidFill>
                            <a:schemeClr val="accent1"/>
                          </a:solidFill>
                          <a:latin typeface="Roboto" panose="02000000000000000000" pitchFamily="2" charset="0"/>
                          <a:ea typeface="Roboto" panose="02000000000000000000" pitchFamily="2" charset="0"/>
                          <a:cs typeface="Roboto" panose="02000000000000000000" pitchFamily="2" charset="0"/>
                        </a:rPr>
                        <a:t>Identify country boundaries on a map (Y1)</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endParaRPr lang="en-US" sz="750" b="0" i="0" strike="noStrike">
                        <a:solidFill>
                          <a:schemeClr val="accent1"/>
                        </a:solidFill>
                        <a:highlight>
                          <a:srgbClr val="00FFFF"/>
                        </a:highlight>
                        <a:latin typeface="Roboto" panose="02000000000000000000" pitchFamily="2" charset="0"/>
                        <a:ea typeface="Roboto" panose="02000000000000000000" pitchFamily="2" charset="0"/>
                        <a:cs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0" indent="0">
                        <a:buFont typeface="Arial" panose="020B0604020202020204" pitchFamily="34" charset="0"/>
                        <a:buNone/>
                      </a:pPr>
                      <a:r>
                        <a:rPr lang="en-US" sz="750" b="1" u="none">
                          <a:solidFill>
                            <a:schemeClr val="accent1"/>
                          </a:solidFill>
                          <a:latin typeface="Roboto" panose="02000000000000000000" pitchFamily="2" charset="0"/>
                          <a:ea typeface="Roboto" panose="02000000000000000000" pitchFamily="2" charset="0"/>
                          <a:cs typeface="Roboto" panose="02000000000000000000" pitchFamily="2" charset="0"/>
                        </a:rPr>
                        <a:t>Map skills:</a:t>
                      </a:r>
                    </a:p>
                    <a:p>
                      <a:pPr marL="36000" indent="-36000">
                        <a:buFont typeface="Arial" panose="020B0604020202020204" pitchFamily="34" charset="0"/>
                        <a:buChar char="•"/>
                      </a:pPr>
                      <a:r>
                        <a:rPr lang="en-US" sz="750" b="0">
                          <a:solidFill>
                            <a:schemeClr val="accent1"/>
                          </a:solidFill>
                          <a:latin typeface="Roboto" panose="02000000000000000000" pitchFamily="2" charset="0"/>
                          <a:ea typeface="Roboto" panose="02000000000000000000" pitchFamily="2" charset="0"/>
                          <a:cs typeface="Roboto" panose="02000000000000000000" pitchFamily="2" charset="0"/>
                        </a:rPr>
                        <a:t> Lines of longitude and latitude are imaginary lines that help us locate places on Earth. Lines of longitude run north to south. The main one is called the Prime Meridian. Lines of latitude run east to west. The main ones are called the Equator, the Tropics of Cancer and Capricorn and the Arctic and Antarctic Circles</a:t>
                      </a:r>
                    </a:p>
                    <a:p>
                      <a:pPr marL="36000" indent="-36000">
                        <a:buFont typeface="Arial" panose="020B0604020202020204" pitchFamily="34" charset="0"/>
                        <a:buChar char="•"/>
                      </a:pPr>
                      <a:r>
                        <a:rPr lang="en-US" sz="750" b="0">
                          <a:solidFill>
                            <a:schemeClr val="accent1"/>
                          </a:solidFill>
                          <a:latin typeface="Roboto" panose="02000000000000000000" pitchFamily="2" charset="0"/>
                          <a:ea typeface="Roboto" panose="02000000000000000000" pitchFamily="2" charset="0"/>
                          <a:cs typeface="Roboto" panose="02000000000000000000" pitchFamily="2" charset="0"/>
                        </a:rPr>
                        <a:t> The Equator splits the Earth into the Northern and Southern Hemispheres; the Prime Meridian splits the Earth into the Eastern and Western Hemispheres</a:t>
                      </a:r>
                    </a:p>
                    <a:p>
                      <a:pPr marL="72000" indent="-72000">
                        <a:spcAft>
                          <a:spcPts val="200"/>
                        </a:spcAft>
                        <a:buFont typeface="Arial" panose="020B0604020202020204" pitchFamily="34" charset="0"/>
                        <a:buChar char="•"/>
                      </a:pPr>
                      <a:endParaRPr lang="en-US" sz="750" b="1">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100"/>
                        </a:spcAft>
                        <a:buClrTx/>
                        <a:buSzTx/>
                        <a:buFont typeface="Arial" panose="020B0604020202020204" pitchFamily="34" charset="0"/>
                        <a:buNone/>
                        <a:tabLst/>
                        <a:defRPr/>
                      </a:pPr>
                      <a:r>
                        <a:rPr lang="en-US" sz="750" b="1" i="0" u="none" strike="noStrike">
                          <a:solidFill>
                            <a:schemeClr val="accent1"/>
                          </a:solidFill>
                          <a:latin typeface="Roboto" panose="02000000000000000000" pitchFamily="2" charset="0"/>
                          <a:ea typeface="Roboto" panose="02000000000000000000" pitchFamily="2" charset="0"/>
                          <a:cs typeface="Roboto" panose="02000000000000000000" pitchFamily="2" charset="0"/>
                        </a:rPr>
                        <a:t>Map skills:</a:t>
                      </a:r>
                    </a:p>
                    <a:p>
                      <a:pPr marL="36000" indent="-36000">
                        <a:buFont typeface="Arial" panose="020B0604020202020204" pitchFamily="34" charset="0"/>
                        <a:buChar char="•"/>
                      </a:pPr>
                      <a:r>
                        <a:rPr lang="en-US" sz="750" b="1">
                          <a:solidFill>
                            <a:schemeClr val="accent1"/>
                          </a:solidFill>
                          <a:latin typeface="Roboto" panose="02000000000000000000" pitchFamily="2" charset="0"/>
                          <a:ea typeface="Roboto" panose="02000000000000000000" pitchFamily="2" charset="0"/>
                          <a:cs typeface="Roboto" panose="02000000000000000000" pitchFamily="2" charset="0"/>
                        </a:rPr>
                        <a:t> Use thematic maps </a:t>
                      </a:r>
                      <a:r>
                        <a:rPr lang="en-US" sz="750">
                          <a:solidFill>
                            <a:schemeClr val="accent1"/>
                          </a:solidFill>
                          <a:latin typeface="Roboto" panose="02000000000000000000" pitchFamily="2" charset="0"/>
                          <a:ea typeface="Roboto" panose="02000000000000000000" pitchFamily="2" charset="0"/>
                          <a:cs typeface="Roboto" panose="02000000000000000000" pitchFamily="2" charset="0"/>
                        </a:rPr>
                        <a:t>(showing climate zones and population density) (Y5)</a:t>
                      </a:r>
                    </a:p>
                    <a:p>
                      <a:pPr marL="72000" indent="-72000">
                        <a:spcAft>
                          <a:spcPts val="200"/>
                        </a:spcAft>
                        <a:buFont typeface="Arial" panose="020B0604020202020204" pitchFamily="34" charset="0"/>
                        <a:buChar char="•"/>
                      </a:pPr>
                      <a:endParaRPr lang="en-US" sz="750">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420391967"/>
                  </a:ext>
                </a:extLst>
              </a:tr>
              <a:tr h="1321806">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85725" marR="0" lvl="0" indent="-85725"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GB" sz="750" b="1" kern="1200">
                          <a:solidFill>
                            <a:schemeClr val="bg1"/>
                          </a:solidFill>
                          <a:effectLst/>
                          <a:latin typeface="Roboto" panose="02000000000000000000" pitchFamily="2" charset="0"/>
                          <a:ea typeface="Roboto" panose="02000000000000000000" pitchFamily="2" charset="0"/>
                          <a:cs typeface="Roboto" panose="02000000000000000000" pitchFamily="2" charset="0"/>
                        </a:rPr>
                        <a:t>Space &amp; place: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There are seven continents in the world, six of which people live on. There are countries within each continent (except Antarctica) </a:t>
                      </a:r>
                      <a:r>
                        <a:rPr lang="en-GB" sz="750" kern="1200">
                          <a:solidFill>
                            <a:schemeClr val="bg1"/>
                          </a:solidFill>
                          <a:effectLst/>
                          <a:latin typeface="Roboto" panose="02000000000000000000" pitchFamily="2" charset="0"/>
                          <a:ea typeface="Roboto" panose="02000000000000000000" pitchFamily="2" charset="0"/>
                          <a:cs typeface="Roboto" panose="02000000000000000000" pitchFamily="2" charset="0"/>
                        </a:rPr>
                        <a:t>(Y1)</a:t>
                      </a:r>
                    </a:p>
                    <a:p>
                      <a:pPr marL="85725" marR="0" lvl="0" indent="-85725"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GB" sz="750" b="1" kern="1200">
                          <a:solidFill>
                            <a:schemeClr val="bg1"/>
                          </a:solidFill>
                          <a:effectLst/>
                          <a:latin typeface="Roboto" panose="02000000000000000000" pitchFamily="2" charset="0"/>
                          <a:ea typeface="Roboto" panose="02000000000000000000" pitchFamily="2" charset="0"/>
                          <a:cs typeface="Roboto" panose="02000000000000000000" pitchFamily="2" charset="0"/>
                        </a:rPr>
                        <a:t>Human processes: </a:t>
                      </a:r>
                      <a:r>
                        <a:rPr lang="en-US" sz="750" b="0">
                          <a:solidFill>
                            <a:schemeClr val="bg1"/>
                          </a:solidFill>
                          <a:latin typeface="Roboto" panose="02000000000000000000" pitchFamily="2" charset="0"/>
                          <a:ea typeface="Roboto" panose="02000000000000000000" pitchFamily="2" charset="0"/>
                        </a:rPr>
                        <a:t>There are poorer and wealthier areas in every city </a:t>
                      </a:r>
                      <a:r>
                        <a:rPr lang="en-GB" sz="750" b="0" kern="1200">
                          <a:solidFill>
                            <a:schemeClr val="bg1"/>
                          </a:solidFill>
                          <a:effectLst/>
                          <a:latin typeface="Roboto" panose="02000000000000000000" pitchFamily="2" charset="0"/>
                          <a:ea typeface="Roboto" panose="02000000000000000000" pitchFamily="2" charset="0"/>
                          <a:cs typeface="Roboto" panose="02000000000000000000" pitchFamily="2" charset="0"/>
                        </a:rPr>
                        <a:t>(Y1)</a:t>
                      </a:r>
                      <a:endParaRPr lang="en-US" sz="750" b="0">
                        <a:solidFill>
                          <a:schemeClr val="bg1"/>
                        </a:solidFill>
                        <a:latin typeface="Roboto" panose="02000000000000000000" pitchFamily="2" charset="0"/>
                        <a:ea typeface="Roboto" panose="02000000000000000000" pitchFamily="2" charset="0"/>
                        <a:cs typeface="Roboto" panose="02000000000000000000" pitchFamily="2" charset="0"/>
                      </a:endParaRPr>
                    </a:p>
                    <a:p>
                      <a:pPr marL="85725" marR="0" lvl="0" indent="-857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750" b="0">
                          <a:solidFill>
                            <a:schemeClr val="bg1"/>
                          </a:solidFill>
                          <a:latin typeface="Roboto" panose="02000000000000000000" pitchFamily="2" charset="0"/>
                          <a:ea typeface="Roboto" panose="02000000000000000000" pitchFamily="2" charset="0"/>
                        </a:rPr>
                        <a:t>Settlements can be hamlets, villages, towns and cities, depending on their size (Y3)</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750" b="0">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84138" indent="-84138">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Space &amp; place: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South America is made up of 12 countries</a:t>
                      </a:r>
                    </a:p>
                    <a:p>
                      <a:pPr marL="84138" indent="-84138">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Space &amp; place: Case study</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 Rio de Janeiro </a:t>
                      </a:r>
                      <a:endParaRPr lang="en-GB" sz="750" b="1">
                        <a:solidFill>
                          <a:schemeClr val="bg1"/>
                        </a:solidFill>
                        <a:latin typeface="Roboto" panose="02000000000000000000" pitchFamily="2" charset="0"/>
                        <a:ea typeface="Roboto" panose="02000000000000000000" pitchFamily="2" charset="0"/>
                        <a:cs typeface="Roboto" panose="02000000000000000000" pitchFamily="2" charset="0"/>
                      </a:endParaRPr>
                    </a:p>
                    <a:p>
                      <a:pPr marL="84138" marR="0" lvl="0" indent="-841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Indigenous people are the first people who lived in the place and the generations of their people who came after, such as the Kayapo people in the Amazon Rainforest</a:t>
                      </a:r>
                    </a:p>
                    <a:p>
                      <a:pPr marL="84138" marR="0" lvl="0" indent="-84138"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Rio de Janeiro is one of the largest cities in Brazil. Some of its population live in favelas (makeshift settlements), but there are also wealthy areas that are popular with tourists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750" b="0" i="0" kern="1200">
                        <a:solidFill>
                          <a:schemeClr val="bg1"/>
                        </a:solidFill>
                        <a:effectLst/>
                        <a:latin typeface="Roboto" panose="02000000000000000000" pitchFamily="2" charset="0"/>
                        <a:ea typeface="Roboto" panose="02000000000000000000" pitchFamily="2" charset="0"/>
                        <a:cs typeface="+mn-cs"/>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85725" indent="-85725">
                        <a:buFont typeface="Arial" panose="020B0604020202020204" pitchFamily="34" charset="0"/>
                        <a:buChar char="•"/>
                      </a:pP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Space &amp; place: </a:t>
                      </a:r>
                      <a:r>
                        <a:rPr lang="en-GB" sz="750" dirty="0">
                          <a:solidFill>
                            <a:schemeClr val="bg1"/>
                          </a:solidFill>
                          <a:latin typeface="Roboto" panose="02000000000000000000" pitchFamily="2" charset="0"/>
                          <a:ea typeface="Roboto" panose="02000000000000000000" pitchFamily="2" charset="0"/>
                          <a:cs typeface="Roboto" panose="02000000000000000000" pitchFamily="2" charset="0"/>
                        </a:rPr>
                        <a:t>Locate climate zones and biomes (</a:t>
                      </a:r>
                      <a:r>
                        <a:rPr lang="en-GB" sz="750" dirty="0" err="1">
                          <a:solidFill>
                            <a:schemeClr val="bg1"/>
                          </a:solidFill>
                          <a:latin typeface="Roboto" panose="02000000000000000000" pitchFamily="2" charset="0"/>
                          <a:ea typeface="Roboto" panose="02000000000000000000" pitchFamily="2" charset="0"/>
                          <a:cs typeface="Roboto" panose="02000000000000000000" pitchFamily="2" charset="0"/>
                        </a:rPr>
                        <a:t>Y5</a:t>
                      </a:r>
                      <a:r>
                        <a:rPr lang="en-GB" sz="750" dirty="0">
                          <a:solidFill>
                            <a:schemeClr val="bg1"/>
                          </a:solidFill>
                          <a:latin typeface="Roboto" panose="02000000000000000000" pitchFamily="2" charset="0"/>
                          <a:ea typeface="Roboto" panose="02000000000000000000" pitchFamily="2" charset="0"/>
                          <a:cs typeface="Roboto" panose="02000000000000000000" pitchFamily="2" charset="0"/>
                        </a:rPr>
                        <a:t>)</a:t>
                      </a:r>
                    </a:p>
                    <a:p>
                      <a:pPr marL="85725" marR="0" lvl="0" indent="-8572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Physical processes: </a:t>
                      </a:r>
                      <a:r>
                        <a:rPr lang="en-US" sz="750" b="1" i="0" kern="1200" dirty="0">
                          <a:solidFill>
                            <a:schemeClr val="bg1"/>
                          </a:solidFill>
                          <a:effectLst/>
                          <a:latin typeface="Roboto" panose="02000000000000000000" pitchFamily="2" charset="0"/>
                          <a:ea typeface="Roboto" panose="02000000000000000000" pitchFamily="2" charset="0"/>
                          <a:cs typeface="+mn-cs"/>
                        </a:rPr>
                        <a:t>Climate zones </a:t>
                      </a:r>
                      <a:r>
                        <a:rPr lang="en-US" sz="750" b="0" i="0" kern="1200" dirty="0">
                          <a:solidFill>
                            <a:schemeClr val="bg1"/>
                          </a:solidFill>
                          <a:effectLst/>
                          <a:latin typeface="Roboto" panose="02000000000000000000" pitchFamily="2" charset="0"/>
                          <a:ea typeface="Roboto" panose="02000000000000000000" pitchFamily="2" charset="0"/>
                          <a:cs typeface="+mn-cs"/>
                        </a:rPr>
                        <a:t>share long-term weather patterns. There are six main climate zones: polar, temperate, arid, tropical, Mediterranean and mountainous</a:t>
                      </a:r>
                      <a:r>
                        <a:rPr lang="en-GB" sz="750" dirty="0">
                          <a:solidFill>
                            <a:schemeClr val="bg1"/>
                          </a:solidFill>
                          <a:latin typeface="Roboto" panose="02000000000000000000" pitchFamily="2" charset="0"/>
                          <a:ea typeface="Roboto" panose="02000000000000000000" pitchFamily="2" charset="0"/>
                          <a:cs typeface="Roboto" panose="02000000000000000000" pitchFamily="2" charset="0"/>
                        </a:rPr>
                        <a:t> (</a:t>
                      </a:r>
                      <a:r>
                        <a:rPr lang="en-GB" sz="750" dirty="0" err="1">
                          <a:solidFill>
                            <a:schemeClr val="bg1"/>
                          </a:solidFill>
                          <a:latin typeface="Roboto" panose="02000000000000000000" pitchFamily="2" charset="0"/>
                          <a:ea typeface="Roboto" panose="02000000000000000000" pitchFamily="2" charset="0"/>
                          <a:cs typeface="Roboto" panose="02000000000000000000" pitchFamily="2" charset="0"/>
                        </a:rPr>
                        <a:t>Y5</a:t>
                      </a:r>
                      <a:r>
                        <a:rPr lang="en-GB" sz="750" dirty="0">
                          <a:solidFill>
                            <a:schemeClr val="bg1"/>
                          </a:solidFill>
                          <a:latin typeface="Roboto" panose="02000000000000000000" pitchFamily="2" charset="0"/>
                          <a:ea typeface="Roboto" panose="02000000000000000000" pitchFamily="2" charset="0"/>
                          <a:cs typeface="Roboto" panose="02000000000000000000" pitchFamily="2" charset="0"/>
                        </a:rPr>
                        <a:t>)</a:t>
                      </a:r>
                      <a:endParaRPr lang="en-US" sz="750" b="0" i="0" kern="1200" dirty="0">
                        <a:solidFill>
                          <a:schemeClr val="bg1"/>
                        </a:solidFill>
                        <a:effectLst/>
                        <a:latin typeface="Roboto" panose="02000000000000000000" pitchFamily="2" charset="0"/>
                        <a:ea typeface="Roboto" panose="02000000000000000000" pitchFamily="2" charset="0"/>
                        <a:cs typeface="+mn-cs"/>
                      </a:endParaRPr>
                    </a:p>
                    <a:p>
                      <a:pPr marL="85725" marR="0" lvl="0" indent="-8572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Physical processes: </a:t>
                      </a:r>
                      <a:r>
                        <a:rPr lang="en-US" sz="750" b="1" i="0" kern="1200" dirty="0">
                          <a:solidFill>
                            <a:schemeClr val="bg1"/>
                          </a:solidFill>
                          <a:effectLst/>
                          <a:latin typeface="Roboto" panose="02000000000000000000" pitchFamily="2" charset="0"/>
                          <a:ea typeface="Roboto" panose="02000000000000000000" pitchFamily="2" charset="0"/>
                          <a:cs typeface="+mn-cs"/>
                        </a:rPr>
                        <a:t>Biomes</a:t>
                      </a:r>
                      <a:r>
                        <a:rPr lang="en-US" sz="750" b="0" i="0" kern="1200" dirty="0">
                          <a:solidFill>
                            <a:schemeClr val="bg1"/>
                          </a:solidFill>
                          <a:effectLst/>
                          <a:latin typeface="Roboto" panose="02000000000000000000" pitchFamily="2" charset="0"/>
                          <a:ea typeface="Roboto" panose="02000000000000000000" pitchFamily="2" charset="0"/>
                          <a:cs typeface="+mn-cs"/>
                        </a:rPr>
                        <a:t> are areas of the world that, because of their similar climates, have similar landscapes, flora and fauna. The major biomes of the world are the tundra, tropical rainforests, coral reefs, temperate forests and hot deserts</a:t>
                      </a:r>
                      <a:r>
                        <a:rPr lang="en-GB" sz="750" dirty="0">
                          <a:solidFill>
                            <a:schemeClr val="bg1"/>
                          </a:solidFill>
                          <a:latin typeface="Roboto" panose="02000000000000000000" pitchFamily="2" charset="0"/>
                          <a:ea typeface="Roboto" panose="02000000000000000000" pitchFamily="2" charset="0"/>
                          <a:cs typeface="Roboto" panose="02000000000000000000" pitchFamily="2" charset="0"/>
                        </a:rPr>
                        <a:t> (</a:t>
                      </a:r>
                      <a:r>
                        <a:rPr lang="en-GB" sz="750" dirty="0" err="1">
                          <a:solidFill>
                            <a:schemeClr val="bg1"/>
                          </a:solidFill>
                          <a:latin typeface="Roboto" panose="02000000000000000000" pitchFamily="2" charset="0"/>
                          <a:ea typeface="Roboto" panose="02000000000000000000" pitchFamily="2" charset="0"/>
                          <a:cs typeface="Roboto" panose="02000000000000000000" pitchFamily="2" charset="0"/>
                        </a:rPr>
                        <a:t>Y5</a:t>
                      </a:r>
                      <a:r>
                        <a:rPr lang="en-GB" sz="750" dirty="0">
                          <a:solidFill>
                            <a:schemeClr val="bg1"/>
                          </a:solidFill>
                          <a:latin typeface="Roboto" panose="02000000000000000000" pitchFamily="2" charset="0"/>
                          <a:ea typeface="Roboto" panose="02000000000000000000" pitchFamily="2" charset="0"/>
                          <a:cs typeface="Roboto" panose="02000000000000000000" pitchFamily="2" charset="0"/>
                        </a:rPr>
                        <a:t>)</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21679368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dirty="0"/>
              <a:t>Year 3/4B: Spring</a:t>
            </a:r>
            <a:endParaRPr lang="en-GB" dirty="0"/>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3413760"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solidFill>
                    <a:schemeClr val="accent1"/>
                  </a:solidFill>
                </a:ln>
                <a:solidFill>
                  <a:schemeClr val="accent1"/>
                </a:solidFill>
                <a:latin typeface="United Curriculum" pitchFamily="2" charset="0"/>
              </a:rPr>
              <a:t>Tropical Rainforests</a:t>
            </a:r>
            <a:endParaRPr lang="en-GB" sz="1600">
              <a:ln w="12700">
                <a:solidFill>
                  <a:schemeClr val="accent1"/>
                </a:solidFill>
              </a:ln>
              <a:solidFill>
                <a:schemeClr val="accent1"/>
              </a:solidFill>
              <a:latin typeface="United Curriculum" pitchFamily="2" charset="0"/>
            </a:endParaRPr>
          </a:p>
        </p:txBody>
      </p:sp>
      <p:graphicFrame>
        <p:nvGraphicFramePr>
          <p:cNvPr id="2" name="Table 25">
            <a:extLst>
              <a:ext uri="{FF2B5EF4-FFF2-40B4-BE49-F238E27FC236}">
                <a16:creationId xmlns:a16="http://schemas.microsoft.com/office/drawing/2014/main" id="{B2202A68-2342-A362-53AF-2D6FCD02DB1D}"/>
              </a:ext>
            </a:extLst>
          </p:cNvPr>
          <p:cNvGraphicFramePr>
            <a:graphicFrameLocks noGrp="1"/>
          </p:cNvGraphicFramePr>
          <p:nvPr>
            <p:extLst>
              <p:ext uri="{D42A27DB-BD31-4B8C-83A1-F6EECF244321}">
                <p14:modId xmlns:p14="http://schemas.microsoft.com/office/powerpoint/2010/main" val="2390197551"/>
              </p:ext>
            </p:extLst>
          </p:nvPr>
        </p:nvGraphicFramePr>
        <p:xfrm>
          <a:off x="203201" y="772286"/>
          <a:ext cx="9278068" cy="5736116"/>
        </p:xfrm>
        <a:graphic>
          <a:graphicData uri="http://schemas.openxmlformats.org/drawingml/2006/table">
            <a:tbl>
              <a:tblPr firstRow="1" bandRow="1">
                <a:tableStyleId>{5940675A-B579-460E-94D1-54222C63F5DA}</a:tableStyleId>
              </a:tblPr>
              <a:tblGrid>
                <a:gridCol w="211034">
                  <a:extLst>
                    <a:ext uri="{9D8B030D-6E8A-4147-A177-3AD203B41FA5}">
                      <a16:colId xmlns:a16="http://schemas.microsoft.com/office/drawing/2014/main" val="1014669821"/>
                    </a:ext>
                  </a:extLst>
                </a:gridCol>
                <a:gridCol w="211034">
                  <a:extLst>
                    <a:ext uri="{9D8B030D-6E8A-4147-A177-3AD203B41FA5}">
                      <a16:colId xmlns:a16="http://schemas.microsoft.com/office/drawing/2014/main" val="1749978381"/>
                    </a:ext>
                  </a:extLst>
                </a:gridCol>
                <a:gridCol w="2304000">
                  <a:extLst>
                    <a:ext uri="{9D8B030D-6E8A-4147-A177-3AD203B41FA5}">
                      <a16:colId xmlns:a16="http://schemas.microsoft.com/office/drawing/2014/main" val="247776695"/>
                    </a:ext>
                  </a:extLst>
                </a:gridCol>
                <a:gridCol w="4320000">
                  <a:extLst>
                    <a:ext uri="{9D8B030D-6E8A-4147-A177-3AD203B41FA5}">
                      <a16:colId xmlns:a16="http://schemas.microsoft.com/office/drawing/2014/main" val="3380293508"/>
                    </a:ext>
                  </a:extLst>
                </a:gridCol>
                <a:gridCol w="2232000">
                  <a:extLst>
                    <a:ext uri="{9D8B030D-6E8A-4147-A177-3AD203B41FA5}">
                      <a16:colId xmlns:a16="http://schemas.microsoft.com/office/drawing/2014/main" val="2902844172"/>
                    </a:ext>
                  </a:extLst>
                </a:gridCol>
              </a:tblGrid>
              <a:tr h="163596">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2201931">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Conceptual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accent2"/>
                          </a:solidFill>
                          <a:latin typeface="Roboto" panose="02000000000000000000" pitchFamily="2" charset="0"/>
                          <a:ea typeface="Roboto" panose="02000000000000000000" pitchFamily="2" charset="0"/>
                          <a:cs typeface="Roboto" panose="02000000000000000000" pitchFamily="2" charset="0"/>
                        </a:rPr>
                        <a:t>Science</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Living things depend on each other in their habitats, for food or shelter (Y2 </a:t>
                      </a:r>
                      <a:r>
                        <a:rPr lang="en-US" sz="750" err="1">
                          <a:solidFill>
                            <a:schemeClr val="bg1"/>
                          </a:solidFill>
                          <a:latin typeface="Roboto" panose="02000000000000000000" pitchFamily="2" charset="0"/>
                          <a:ea typeface="Roboto" panose="02000000000000000000" pitchFamily="2" charset="0"/>
                          <a:cs typeface="Roboto" panose="02000000000000000000" pitchFamily="2" charset="0"/>
                        </a:rPr>
                        <a:t>Spr</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accent2"/>
                          </a:solidFill>
                          <a:latin typeface="Roboto" panose="02000000000000000000" pitchFamily="2" charset="0"/>
                          <a:ea typeface="Roboto" panose="02000000000000000000" pitchFamily="2" charset="0"/>
                          <a:cs typeface="Roboto" panose="02000000000000000000" pitchFamily="2" charset="0"/>
                        </a:rPr>
                        <a:t>Science</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 Plants need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oxygen</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carbon dioxide</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 water, light, nutrients from the soil, space and a suitable temperature to grow (Y3 Spr2)</a:t>
                      </a:r>
                    </a:p>
                    <a:p>
                      <a:pPr marL="72000" indent="-72000">
                        <a:lnSpc>
                          <a:spcPct val="100000"/>
                        </a:lnSpc>
                        <a:spcBef>
                          <a:spcPts val="0"/>
                        </a:spcBef>
                        <a:spcAft>
                          <a:spcPts val="0"/>
                        </a:spcAft>
                        <a:buFont typeface="Arial" panose="020B0604020202020204" pitchFamily="34" charset="0"/>
                        <a:buChar char="•"/>
                      </a:pPr>
                      <a:r>
                        <a:rPr lang="en-US" sz="750" b="1">
                          <a:solidFill>
                            <a:schemeClr val="accent2"/>
                          </a:solidFill>
                          <a:latin typeface="Roboto" panose="02000000000000000000" pitchFamily="2" charset="0"/>
                          <a:ea typeface="Roboto" panose="02000000000000000000" pitchFamily="2" charset="0"/>
                          <a:cs typeface="Roboto" panose="02000000000000000000" pitchFamily="2" charset="0"/>
                        </a:rPr>
                        <a:t>Science</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 An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ecosystem</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 is made up of all organisms living in an area and the non-living features of the environment (Y4 Aut1)</a:t>
                      </a:r>
                    </a:p>
                    <a:p>
                      <a:pPr marL="72000" indent="-72000">
                        <a:lnSpc>
                          <a:spcPct val="100000"/>
                        </a:lnSpc>
                        <a:spcBef>
                          <a:spcPts val="0"/>
                        </a:spcBef>
                        <a:spcAft>
                          <a:spcPts val="0"/>
                        </a:spcAft>
                        <a:buFont typeface="Arial" panose="020B0604020202020204" pitchFamily="34" charset="0"/>
                        <a:buChar char="•"/>
                      </a:pPr>
                      <a:r>
                        <a:rPr lang="en-US" sz="750" b="1">
                          <a:solidFill>
                            <a:schemeClr val="accent2"/>
                          </a:solidFill>
                          <a:latin typeface="Roboto" panose="02000000000000000000" pitchFamily="2" charset="0"/>
                          <a:ea typeface="Roboto" panose="02000000000000000000" pitchFamily="2" charset="0"/>
                          <a:cs typeface="Roboto" panose="02000000000000000000" pitchFamily="2" charset="0"/>
                        </a:rPr>
                        <a:t>Science</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 The water cycle relies on evaporation and condensation. Water is collected in the oceans from rivers and seas; it evaporates and then condenses to form clouds; it then precipitates and the cycle begins again (Y4 Spr1)</a:t>
                      </a:r>
                    </a:p>
                    <a:p>
                      <a:pPr marL="72000" indent="-72000">
                        <a:lnSpc>
                          <a:spcPct val="100000"/>
                        </a:lnSpc>
                        <a:spcBef>
                          <a:spcPts val="0"/>
                        </a:spcBef>
                        <a:spcAft>
                          <a:spcPts val="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The weather is short-term.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Climate</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is a long-term summary of the weather conditions.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Precipitation</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is the fall of water (Y2 </a:t>
                      </a:r>
                      <a:r>
                        <a:rPr lang="en-US" sz="750" err="1">
                          <a:solidFill>
                            <a:schemeClr val="bg1"/>
                          </a:solidFill>
                          <a:latin typeface="Roboto" panose="02000000000000000000" pitchFamily="2" charset="0"/>
                          <a:ea typeface="Roboto" panose="02000000000000000000" pitchFamily="2" charset="0"/>
                          <a:cs typeface="Roboto" panose="02000000000000000000" pitchFamily="2" charset="0"/>
                        </a:rPr>
                        <a:t>Spr</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indent="-72000">
                        <a:lnSpc>
                          <a:spcPct val="100000"/>
                        </a:lnSpc>
                        <a:spcBef>
                          <a:spcPts val="0"/>
                        </a:spcBef>
                        <a:spcAft>
                          <a:spcPts val="0"/>
                        </a:spcAft>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Lines of latitude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run east to west (Equator,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Tropics of Cancer and Capricorn</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Arctic and Antarctic Circles) (Y4 </a:t>
                      </a:r>
                      <a:r>
                        <a:rPr lang="en-US" sz="750" err="1">
                          <a:solidFill>
                            <a:schemeClr val="bg1"/>
                          </a:solidFill>
                          <a:latin typeface="Roboto" panose="02000000000000000000" pitchFamily="2" charset="0"/>
                          <a:ea typeface="Roboto" panose="02000000000000000000" pitchFamily="2" charset="0"/>
                          <a:cs typeface="Roboto" panose="02000000000000000000" pitchFamily="2" charset="0"/>
                        </a:rPr>
                        <a:t>Aut</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indent="-72000">
                        <a:lnSpc>
                          <a:spcPct val="100000"/>
                        </a:lnSpc>
                        <a:spcBef>
                          <a:spcPts val="0"/>
                        </a:spcBef>
                        <a:spcAft>
                          <a:spcPts val="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The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Amazon rainforest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is in S America (Y4)</a:t>
                      </a:r>
                    </a:p>
                    <a:p>
                      <a:pPr marL="72000" indent="-72000">
                        <a:lnSpc>
                          <a:spcPct val="100000"/>
                        </a:lnSpc>
                        <a:spcBef>
                          <a:spcPts val="0"/>
                        </a:spcBef>
                        <a:spcAft>
                          <a:spcPts val="0"/>
                        </a:spcAft>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Agriculture</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is the farming of plants (arable) and animals (pastoral) to eat (Y2 Sum)</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Biomes</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are large ecosystems that contain specific species of organisms</a:t>
                      </a:r>
                      <a:endParaRPr lang="en-US" sz="750" b="1">
                        <a:solidFill>
                          <a:schemeClr val="bg1"/>
                        </a:solidFill>
                        <a:latin typeface="Roboto" panose="02000000000000000000" pitchFamily="2" charset="0"/>
                        <a:ea typeface="Roboto" panose="02000000000000000000" pitchFamily="2" charset="0"/>
                        <a:cs typeface="Roboto" panose="02000000000000000000" pitchFamily="2" charset="0"/>
                      </a:endParaRPr>
                    </a:p>
                    <a:p>
                      <a:pPr marL="72000" indent="-72000">
                        <a:lnSpc>
                          <a:spcPct val="100000"/>
                        </a:lnSpc>
                        <a:spcBef>
                          <a:spcPts val="0"/>
                        </a:spcBef>
                        <a:spcAft>
                          <a:spcPts val="0"/>
                        </a:spcAft>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Tropical rainforests</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are biomes that are found in places with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high temperatures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and lots of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precipitation</a:t>
                      </a:r>
                      <a:endParaRPr lang="en-US" sz="750" b="0">
                        <a:solidFill>
                          <a:schemeClr val="bg1"/>
                        </a:solidFill>
                        <a:highlight>
                          <a:srgbClr val="FFFF00"/>
                        </a:highlight>
                        <a:latin typeface="Roboto" panose="02000000000000000000" pitchFamily="2" charset="0"/>
                        <a:ea typeface="Roboto" panose="02000000000000000000" pitchFamily="2" charset="0"/>
                        <a:cs typeface="Roboto" panose="02000000000000000000" pitchFamily="2" charset="0"/>
                      </a:endParaRPr>
                    </a:p>
                    <a:p>
                      <a:pPr marL="72000" indent="-72000">
                        <a:lnSpc>
                          <a:spcPct val="100000"/>
                        </a:lnSpc>
                        <a:spcBef>
                          <a:spcPts val="0"/>
                        </a:spcBef>
                        <a:spcAft>
                          <a:spcPts val="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Tropical rainforests are found between the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Tropics of Cancer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and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Capricorn</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in the area known as the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Tropics</a:t>
                      </a:r>
                    </a:p>
                    <a:p>
                      <a:pPr marL="72000" indent="-72000">
                        <a:lnSpc>
                          <a:spcPct val="100000"/>
                        </a:lnSpc>
                        <a:spcBef>
                          <a:spcPts val="0"/>
                        </a:spcBef>
                        <a:spcAft>
                          <a:spcPts val="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Tropical rainforests are found in five continents: Oceania (Australasian); Asia (Southeast Asian); Africa (Congo Basin); South America (Amazon) and North America (Central American)</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Atmospheric circulation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drives</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 weather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and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climate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conditions around the world, causing the hot and wet places in which tropical rainforests form</a:t>
                      </a:r>
                    </a:p>
                    <a:p>
                      <a:pPr marL="72000" indent="-72000">
                        <a:lnSpc>
                          <a:spcPct val="100000"/>
                        </a:lnSpc>
                        <a:spcBef>
                          <a:spcPts val="0"/>
                        </a:spcBef>
                        <a:spcAft>
                          <a:spcPts val="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Rainforests are made of four main layers of different heights: the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emergent</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the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canopy</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the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understory</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and the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forest floor.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Each layer of the rainforest has different types of plants and animals that live there</a:t>
                      </a:r>
                    </a:p>
                    <a:p>
                      <a:pPr marL="72000" indent="-72000">
                        <a:lnSpc>
                          <a:spcPct val="100000"/>
                        </a:lnSpc>
                        <a:spcBef>
                          <a:spcPts val="0"/>
                        </a:spcBef>
                        <a:spcAft>
                          <a:spcPts val="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Tropical rainforests have very high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biodiversity</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and there is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interdependence</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between species</a:t>
                      </a:r>
                    </a:p>
                    <a:p>
                      <a:pPr marL="72000" indent="-72000">
                        <a:lnSpc>
                          <a:spcPct val="100000"/>
                        </a:lnSpc>
                        <a:spcBef>
                          <a:spcPts val="0"/>
                        </a:spcBef>
                        <a:spcAft>
                          <a:spcPts val="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Tropical rainforests provide resources for humans, such as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medicines</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and foods. This is important at the local and global scales</a:t>
                      </a:r>
                    </a:p>
                    <a:p>
                      <a:pPr marL="72000" indent="-72000">
                        <a:lnSpc>
                          <a:spcPct val="100000"/>
                        </a:lnSpc>
                        <a:spcBef>
                          <a:spcPts val="0"/>
                        </a:spcBef>
                        <a:spcAft>
                          <a:spcPts val="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Plants in tropical rainforests absorb CO</a:t>
                      </a:r>
                      <a:r>
                        <a:rPr lang="en-US" sz="750" baseline="-25000">
                          <a:solidFill>
                            <a:schemeClr val="bg1"/>
                          </a:solidFill>
                          <a:latin typeface="Roboto" panose="02000000000000000000" pitchFamily="2" charset="0"/>
                          <a:ea typeface="Roboto" panose="02000000000000000000" pitchFamily="2" charset="0"/>
                          <a:cs typeface="Roboto" panose="02000000000000000000" pitchFamily="2" charset="0"/>
                        </a:rPr>
                        <a:t>2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from the atmosphere, which is important for keeping our planet cool</a:t>
                      </a:r>
                    </a:p>
                    <a:p>
                      <a:pPr marL="72000" indent="-72000">
                        <a:lnSpc>
                          <a:spcPct val="100000"/>
                        </a:lnSpc>
                        <a:spcBef>
                          <a:spcPts val="0"/>
                        </a:spcBef>
                        <a:spcAft>
                          <a:spcPts val="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Chopping down trees is called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deforestation</a:t>
                      </a:r>
                    </a:p>
                    <a:p>
                      <a:pPr marL="72000" indent="-72000">
                        <a:lnSpc>
                          <a:spcPct val="100000"/>
                        </a:lnSpc>
                        <a:spcBef>
                          <a:spcPts val="0"/>
                        </a:spcBef>
                        <a:spcAft>
                          <a:spcPts val="0"/>
                        </a:spcAft>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Deforestation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of the Amazon Rainforest at the national level is making way for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agriculture</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mining</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 and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logging</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0" strike="noStrike">
                          <a:solidFill>
                            <a:schemeClr val="bg1"/>
                          </a:solidFill>
                          <a:latin typeface="Roboto" panose="02000000000000000000" pitchFamily="2" charset="0"/>
                          <a:ea typeface="Roboto" panose="02000000000000000000" pitchFamily="2" charset="0"/>
                          <a:cs typeface="Roboto" panose="02000000000000000000" pitchFamily="2" charset="0"/>
                        </a:rPr>
                        <a:t>At a global level, some countries at COP26 promised to end deforestation by 2030. At a local level, there are things we can do to reduce deforestation</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Bef>
                          <a:spcPts val="0"/>
                        </a:spcBef>
                        <a:spcAft>
                          <a:spcPts val="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Tropical rainforests are one type of biome; there are several others in the world (Y5)</a:t>
                      </a:r>
                    </a:p>
                    <a:p>
                      <a:pPr marL="72000" indent="-72000">
                        <a:lnSpc>
                          <a:spcPct val="100000"/>
                        </a:lnSpc>
                        <a:spcBef>
                          <a:spcPts val="0"/>
                        </a:spcBef>
                        <a:spcAft>
                          <a:spcPts val="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Flora and fauna have adapted to hot deserts, tundra, temperate forests and coral reefs (Y5)</a:t>
                      </a:r>
                    </a:p>
                    <a:p>
                      <a:pPr marL="72000" indent="-72000">
                        <a:lnSpc>
                          <a:spcPct val="100000"/>
                        </a:lnSpc>
                        <a:spcBef>
                          <a:spcPts val="0"/>
                        </a:spcBef>
                        <a:spcAft>
                          <a:spcPts val="0"/>
                        </a:spcAft>
                        <a:buFont typeface="Arial" panose="020B0604020202020204" pitchFamily="34" charset="0"/>
                        <a:buChar char="•"/>
                      </a:pPr>
                      <a:r>
                        <a:rPr lang="en-US" sz="750" b="1">
                          <a:solidFill>
                            <a:schemeClr val="accent2"/>
                          </a:solidFill>
                          <a:latin typeface="Roboto" panose="02000000000000000000" pitchFamily="2" charset="0"/>
                          <a:ea typeface="Roboto" panose="02000000000000000000" pitchFamily="2" charset="0"/>
                          <a:cs typeface="Roboto" panose="02000000000000000000" pitchFamily="2" charset="0"/>
                        </a:rPr>
                        <a:t>Science</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Adaptations can be behavioural, physiological or structural (Y6)</a:t>
                      </a:r>
                    </a:p>
                    <a:p>
                      <a:pPr marL="72000" indent="-72000">
                        <a:lnSpc>
                          <a:spcPct val="100000"/>
                        </a:lnSpc>
                        <a:spcBef>
                          <a:spcPts val="0"/>
                        </a:spcBef>
                        <a:spcAft>
                          <a:spcPts val="0"/>
                        </a:spcAft>
                        <a:buFont typeface="Arial" panose="020B0604020202020204" pitchFamily="34" charset="0"/>
                        <a:buChar char="•"/>
                      </a:pPr>
                      <a:r>
                        <a:rPr lang="en-US" sz="750" b="1">
                          <a:solidFill>
                            <a:schemeClr val="accent2"/>
                          </a:solidFill>
                          <a:latin typeface="Roboto" panose="02000000000000000000" pitchFamily="2" charset="0"/>
                          <a:ea typeface="Roboto" panose="02000000000000000000" pitchFamily="2" charset="0"/>
                          <a:cs typeface="Roboto" panose="02000000000000000000" pitchFamily="2" charset="0"/>
                        </a:rPr>
                        <a:t>Science</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Adaptations that provide an organism with an advantage mean it is more likely survive and reproduce. This is how species evolve (Y6)</a:t>
                      </a:r>
                    </a:p>
                    <a:p>
                      <a:pPr marL="72000" indent="-72000">
                        <a:lnSpc>
                          <a:spcPct val="100000"/>
                        </a:lnSpc>
                        <a:spcBef>
                          <a:spcPts val="0"/>
                        </a:spcBef>
                        <a:spcAft>
                          <a:spcPts val="0"/>
                        </a:spcAft>
                        <a:buFont typeface="Arial" panose="020B0604020202020204" pitchFamily="34" charset="0"/>
                        <a:buChar char="•"/>
                      </a:pP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Deforestation has serious effects: It increases the likelihood of flooding and contributes to global warming (Y5)</a:t>
                      </a:r>
                      <a:endParaRPr lang="en-US" sz="750" b="1">
                        <a:solidFill>
                          <a:schemeClr val="bg1"/>
                        </a:solidFill>
                        <a:latin typeface="Roboto" panose="02000000000000000000" pitchFamily="2" charset="0"/>
                        <a:ea typeface="Roboto" panose="02000000000000000000" pitchFamily="2" charset="0"/>
                        <a:cs typeface="Roboto" panose="02000000000000000000" pitchFamily="2" charset="0"/>
                      </a:endParaRPr>
                    </a:p>
                    <a:p>
                      <a:pPr marL="72000" indent="-72000">
                        <a:spcAft>
                          <a:spcPts val="200"/>
                        </a:spcAft>
                        <a:buFont typeface="Arial" panose="020B0604020202020204" pitchFamily="34" charset="0"/>
                        <a:buChar char="•"/>
                      </a:pPr>
                      <a:endParaRPr lang="en-US" sz="75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692053">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u="none" strike="noStrike">
                          <a:solidFill>
                            <a:schemeClr val="accent4"/>
                          </a:solidFill>
                          <a:latin typeface="Roboto" panose="02000000000000000000" pitchFamily="2" charset="0"/>
                          <a:ea typeface="Roboto" panose="02000000000000000000" pitchFamily="2" charset="0"/>
                          <a:cs typeface="Roboto" panose="02000000000000000000" pitchFamily="2" charset="0"/>
                        </a:rPr>
                        <a:t>Mathematics</a:t>
                      </a:r>
                      <a:r>
                        <a:rPr lang="en-US" sz="750" b="0" u="none" strike="noStrike">
                          <a:solidFill>
                            <a:schemeClr val="bg1"/>
                          </a:solidFill>
                          <a:latin typeface="Roboto" panose="02000000000000000000" pitchFamily="2" charset="0"/>
                          <a:ea typeface="Roboto" panose="02000000000000000000" pitchFamily="2" charset="0"/>
                          <a:cs typeface="Roboto" panose="02000000000000000000" pitchFamily="2" charset="0"/>
                        </a:rPr>
                        <a:t>: Measure length and height (mm/cm/m) (Y3)</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0" u="none" strike="noStrike">
                          <a:solidFill>
                            <a:schemeClr val="bg1"/>
                          </a:solidFill>
                          <a:latin typeface="Roboto" panose="02000000000000000000" pitchFamily="2" charset="0"/>
                          <a:ea typeface="Roboto" panose="02000000000000000000" pitchFamily="2" charset="0"/>
                          <a:cs typeface="Roboto" panose="02000000000000000000" pitchFamily="2" charset="0"/>
                        </a:rPr>
                        <a:t>Draw routes around school on squared paper using 1 square : 1 pace (Y2)</a:t>
                      </a:r>
                    </a:p>
                    <a:p>
                      <a:pPr marL="0" marR="0" lvl="0" indent="0" algn="l" defTabSz="914400" rtl="0" eaLnBrk="1" fontAlgn="auto" latinLnBrk="0" hangingPunct="1">
                        <a:lnSpc>
                          <a:spcPct val="100000"/>
                        </a:lnSpc>
                        <a:spcBef>
                          <a:spcPts val="0"/>
                        </a:spcBef>
                        <a:spcAft>
                          <a:spcPts val="100"/>
                        </a:spcAft>
                        <a:buClrTx/>
                        <a:buSzTx/>
                        <a:buFont typeface="Arial" panose="020B0604020202020204" pitchFamily="34" charset="0"/>
                        <a:buNone/>
                        <a:tabLst/>
                        <a:defRPr/>
                      </a:pPr>
                      <a:r>
                        <a:rPr lang="en-US" sz="750" b="1" i="0" u="none" strike="noStrike">
                          <a:solidFill>
                            <a:schemeClr val="accent1"/>
                          </a:solidFill>
                          <a:latin typeface="Roboto" panose="02000000000000000000" pitchFamily="2" charset="0"/>
                          <a:ea typeface="Roboto" panose="02000000000000000000" pitchFamily="2" charset="0"/>
                          <a:cs typeface="Roboto" panose="02000000000000000000" pitchFamily="2" charset="0"/>
                        </a:rPr>
                        <a:t>Map skills:</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0" i="0" strike="noStrike">
                          <a:solidFill>
                            <a:schemeClr val="accent1"/>
                          </a:solidFill>
                          <a:latin typeface="Roboto" panose="02000000000000000000" pitchFamily="2" charset="0"/>
                          <a:ea typeface="Roboto" panose="02000000000000000000" pitchFamily="2" charset="0"/>
                          <a:cs typeface="Roboto" panose="02000000000000000000" pitchFamily="2" charset="0"/>
                        </a:rPr>
                        <a:t>Satellite images (Google Earth) (Y2)</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0" i="0" strike="noStrike">
                          <a:solidFill>
                            <a:schemeClr val="accent1"/>
                          </a:solidFill>
                          <a:latin typeface="Roboto" panose="02000000000000000000" pitchFamily="2" charset="0"/>
                          <a:ea typeface="Roboto" panose="02000000000000000000" pitchFamily="2" charset="0"/>
                          <a:cs typeface="Roboto" panose="02000000000000000000" pitchFamily="2" charset="0"/>
                        </a:rPr>
                        <a:t>Globe (EYFS)</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36000" indent="-36000">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Draw an object (trees in the tropical rainforest) to scale</a:t>
                      </a:r>
                      <a:endParaRPr lang="en-GB" sz="750">
                        <a:solidFill>
                          <a:schemeClr val="bg1"/>
                        </a:solidFill>
                        <a:latin typeface="Roboto" panose="02000000000000000000" pitchFamily="2" charset="0"/>
                        <a:ea typeface="Roboto" panose="02000000000000000000" pitchFamily="2" charset="0"/>
                        <a:cs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Calculate distances on a map using a scale of 1 unit : 1, 2, 4, 5 or 10 units (Y5)</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Draw a basic map using a scale of 1 unit : 1, 2, 4, 5 or 10 units (Y6)</a:t>
                      </a:r>
                    </a:p>
                    <a:p>
                      <a:pPr marL="72000" indent="-72000">
                        <a:spcAft>
                          <a:spcPts val="200"/>
                        </a:spcAft>
                        <a:buFont typeface="Arial" panose="020B0604020202020204" pitchFamily="34" charset="0"/>
                        <a:buChar char="•"/>
                      </a:pPr>
                      <a:endParaRPr lang="en-US" sz="750">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420391967"/>
                  </a:ext>
                </a:extLst>
              </a:tr>
              <a:tr h="726256">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Disciplinary</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750" b="0" i="0" strike="noStrike">
                        <a:solidFill>
                          <a:schemeClr val="accent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strike="noStrike">
                          <a:solidFill>
                            <a:schemeClr val="bg1"/>
                          </a:solidFill>
                          <a:latin typeface="Roboto" panose="02000000000000000000" pitchFamily="2" charset="0"/>
                          <a:ea typeface="Roboto" panose="02000000000000000000" pitchFamily="2" charset="0"/>
                          <a:cs typeface="Roboto" panose="02000000000000000000" pitchFamily="2" charset="0"/>
                        </a:rPr>
                        <a:t>Interconnections &amp; change: </a:t>
                      </a:r>
                      <a:r>
                        <a:rPr lang="en-US" sz="750" b="0" strike="noStrike">
                          <a:solidFill>
                            <a:schemeClr val="bg1"/>
                          </a:solidFill>
                          <a:latin typeface="Roboto" panose="02000000000000000000" pitchFamily="2" charset="0"/>
                          <a:ea typeface="Roboto" panose="02000000000000000000" pitchFamily="2" charset="0"/>
                          <a:cs typeface="Roboto" panose="02000000000000000000" pitchFamily="2" charset="0"/>
                        </a:rPr>
                        <a:t>Scale is used to identify the different impacts of change (small-scale vs. large-scale logging)</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strike="noStrike">
                          <a:solidFill>
                            <a:schemeClr val="bg1"/>
                          </a:solidFill>
                          <a:latin typeface="Roboto" panose="02000000000000000000" pitchFamily="2" charset="0"/>
                          <a:ea typeface="Roboto" panose="02000000000000000000" pitchFamily="2" charset="0"/>
                          <a:cs typeface="Roboto" panose="02000000000000000000" pitchFamily="2" charset="0"/>
                        </a:rPr>
                        <a:t>Interconnections &amp; change: </a:t>
                      </a:r>
                      <a:r>
                        <a:rPr lang="en-US" sz="750" b="0">
                          <a:solidFill>
                            <a:schemeClr val="bg1"/>
                          </a:solidFill>
                          <a:latin typeface="Roboto" panose="02000000000000000000" pitchFamily="2" charset="0"/>
                          <a:ea typeface="Roboto" panose="02000000000000000000" pitchFamily="2" charset="0"/>
                        </a:rPr>
                        <a:t>Human activity can affect physical features (e.g. deforestation)</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Forming judgements: </a:t>
                      </a:r>
                      <a:r>
                        <a:rPr lang="en-US" sz="750" err="1">
                          <a:solidFill>
                            <a:schemeClr val="bg1"/>
                          </a:solidFill>
                          <a:latin typeface="Roboto" panose="02000000000000000000" pitchFamily="2" charset="0"/>
                          <a:ea typeface="Roboto" panose="02000000000000000000" pitchFamily="2" charset="0"/>
                          <a:cs typeface="Roboto" panose="02000000000000000000" pitchFamily="2" charset="0"/>
                        </a:rPr>
                        <a:t>Recognise</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that people have differing opinions about environmental issues (the issue of deforestation in the Amazon Rainforest)</a:t>
                      </a:r>
                      <a:endParaRPr lang="en-US" sz="750" b="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i="0" strike="noStrike">
                          <a:solidFill>
                            <a:schemeClr val="bg1"/>
                          </a:solidFill>
                          <a:latin typeface="Roboto" panose="02000000000000000000" pitchFamily="2" charset="0"/>
                          <a:ea typeface="Roboto" panose="02000000000000000000" pitchFamily="2" charset="0"/>
                        </a:rPr>
                        <a:t>Interconnections &amp; change: </a:t>
                      </a:r>
                      <a:r>
                        <a:rPr lang="en-GB" sz="750" kern="1200">
                          <a:solidFill>
                            <a:schemeClr val="bg1"/>
                          </a:solidFill>
                          <a:effectLst/>
                          <a:latin typeface="Roboto" panose="02000000000000000000" pitchFamily="2" charset="0"/>
                          <a:ea typeface="Roboto" panose="02000000000000000000" pitchFamily="2" charset="0"/>
                          <a:cs typeface="Roboto" panose="02000000000000000000" pitchFamily="2" charset="0"/>
                        </a:rPr>
                        <a:t>Climate change and global warming happen due to both naturally occurring events and human activity (Y5)</a:t>
                      </a:r>
                      <a:endParaRPr lang="en-GB" sz="750">
                        <a:solidFill>
                          <a:schemeClr val="bg1"/>
                        </a:solidFill>
                        <a:latin typeface="Roboto" panose="02000000000000000000" pitchFamily="2" charset="0"/>
                        <a:ea typeface="Roboto" panose="02000000000000000000" pitchFamily="2" charset="0"/>
                        <a:cs typeface="Roboto" panose="02000000000000000000" pitchFamily="2" charset="0"/>
                      </a:endParaRP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750" b="0" i="0" strike="noStrike">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1148990">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750" b="1" kern="1200">
                          <a:solidFill>
                            <a:schemeClr val="bg1"/>
                          </a:solidFill>
                          <a:effectLst/>
                          <a:latin typeface="Roboto" panose="02000000000000000000" pitchFamily="2" charset="0"/>
                          <a:ea typeface="Roboto" panose="02000000000000000000" pitchFamily="2" charset="0"/>
                          <a:cs typeface="Roboto" panose="02000000000000000000" pitchFamily="2" charset="0"/>
                        </a:rPr>
                        <a:t>Physical processes: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We experience different types of weathers in different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seasons</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(focus on spring and winter) </a:t>
                      </a:r>
                      <a:r>
                        <a:rPr lang="en-GB" sz="750" kern="1200">
                          <a:solidFill>
                            <a:schemeClr val="bg1"/>
                          </a:solidFill>
                          <a:effectLst/>
                          <a:latin typeface="Roboto" panose="02000000000000000000" pitchFamily="2" charset="0"/>
                          <a:ea typeface="Roboto" panose="02000000000000000000" pitchFamily="2" charset="0"/>
                          <a:cs typeface="Roboto" panose="02000000000000000000" pitchFamily="2" charset="0"/>
                        </a:rPr>
                        <a:t>(EYFS)</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Physical processes: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Physical regions are identified by their climate, land height and other physical features (Y4)</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750" b="0">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84138" marR="0" lvl="0" indent="-841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Space &amp; place: </a:t>
                      </a:r>
                      <a:r>
                        <a:rPr lang="en-GB" sz="750" b="1">
                          <a:solidFill>
                            <a:schemeClr val="bg1"/>
                          </a:solidFill>
                          <a:latin typeface="Roboto" panose="02000000000000000000" pitchFamily="2" charset="0"/>
                          <a:ea typeface="Roboto" panose="02000000000000000000" pitchFamily="2" charset="0"/>
                          <a:cs typeface="Roboto" panose="02000000000000000000" pitchFamily="2" charset="0"/>
                        </a:rPr>
                        <a:t>Case study</a:t>
                      </a:r>
                      <a:r>
                        <a:rPr lang="en-GB" sz="750">
                          <a:solidFill>
                            <a:schemeClr val="bg1"/>
                          </a:solidFill>
                          <a:latin typeface="Roboto" panose="02000000000000000000" pitchFamily="2" charset="0"/>
                          <a:ea typeface="Roboto" panose="02000000000000000000" pitchFamily="2" charset="0"/>
                          <a:cs typeface="Roboto" panose="02000000000000000000" pitchFamily="2" charset="0"/>
                        </a:rPr>
                        <a:t>: Amazon Rainforest</a:t>
                      </a:r>
                    </a:p>
                    <a:p>
                      <a:pPr marL="84138" marR="0" lvl="0" indent="-841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Physical processes: </a:t>
                      </a:r>
                      <a:r>
                        <a:rPr lang="en-US" sz="750" b="0" i="0">
                          <a:solidFill>
                            <a:schemeClr val="bg1"/>
                          </a:solidFill>
                          <a:effectLst/>
                          <a:latin typeface="Roboto" panose="02000000000000000000" pitchFamily="2" charset="0"/>
                          <a:ea typeface="Roboto" panose="02000000000000000000" pitchFamily="2" charset="0"/>
                        </a:rPr>
                        <a:t>The layer of air around the Earth is called the </a:t>
                      </a:r>
                      <a:r>
                        <a:rPr lang="en-US" sz="750" b="1" i="0">
                          <a:solidFill>
                            <a:schemeClr val="bg1"/>
                          </a:solidFill>
                          <a:effectLst/>
                          <a:latin typeface="Roboto" panose="02000000000000000000" pitchFamily="2" charset="0"/>
                          <a:ea typeface="Roboto" panose="02000000000000000000" pitchFamily="2" charset="0"/>
                        </a:rPr>
                        <a:t>atmosphere</a:t>
                      </a:r>
                      <a:endParaRPr lang="en-US" sz="750" b="0" i="0">
                        <a:solidFill>
                          <a:schemeClr val="bg1"/>
                        </a:solidFill>
                        <a:effectLst/>
                        <a:latin typeface="Roboto" panose="02000000000000000000" pitchFamily="2" charset="0"/>
                        <a:ea typeface="Roboto" panose="02000000000000000000" pitchFamily="2" charset="0"/>
                      </a:endParaRPr>
                    </a:p>
                    <a:p>
                      <a:pPr marL="84138" marR="0" lvl="0" indent="-841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Physical processes: </a:t>
                      </a:r>
                      <a:r>
                        <a:rPr lang="en-US" sz="750" b="1" i="0">
                          <a:solidFill>
                            <a:schemeClr val="bg1"/>
                          </a:solidFill>
                          <a:effectLst/>
                          <a:latin typeface="Roboto" panose="02000000000000000000" pitchFamily="2" charset="0"/>
                          <a:ea typeface="Roboto" panose="02000000000000000000" pitchFamily="2" charset="0"/>
                        </a:rPr>
                        <a:t>Atmospheric circulation </a:t>
                      </a:r>
                      <a:r>
                        <a:rPr lang="en-US" sz="750" b="0" i="0">
                          <a:solidFill>
                            <a:schemeClr val="bg1"/>
                          </a:solidFill>
                          <a:effectLst/>
                          <a:latin typeface="Roboto" panose="02000000000000000000" pitchFamily="2" charset="0"/>
                          <a:ea typeface="Roboto" panose="02000000000000000000" pitchFamily="2" charset="0"/>
                        </a:rPr>
                        <a:t>causes some areas on Earth to have higher levels of precipitation than others</a:t>
                      </a:r>
                    </a:p>
                    <a:p>
                      <a:pPr marL="84138" marR="0" lvl="0" indent="-841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Physical processes: </a:t>
                      </a:r>
                      <a:r>
                        <a:rPr lang="en-US" sz="750" b="1" i="0">
                          <a:solidFill>
                            <a:schemeClr val="bg1"/>
                          </a:solidFill>
                          <a:effectLst/>
                          <a:latin typeface="Roboto" panose="02000000000000000000" pitchFamily="2" charset="0"/>
                          <a:ea typeface="Roboto" panose="02000000000000000000" pitchFamily="2" charset="0"/>
                        </a:rPr>
                        <a:t>Tropical rainforests </a:t>
                      </a:r>
                      <a:r>
                        <a:rPr lang="en-US" sz="750" b="0" i="0">
                          <a:solidFill>
                            <a:schemeClr val="bg1"/>
                          </a:solidFill>
                          <a:effectLst/>
                          <a:latin typeface="Roboto" panose="02000000000000000000" pitchFamily="2" charset="0"/>
                          <a:ea typeface="Roboto" panose="02000000000000000000" pitchFamily="2" charset="0"/>
                        </a:rPr>
                        <a:t>are places where there is lots of precipitation</a:t>
                      </a:r>
                    </a:p>
                    <a:p>
                      <a:pPr marL="84138" indent="-84138">
                        <a:lnSpc>
                          <a:spcPct val="100000"/>
                        </a:lnSpc>
                        <a:spcBef>
                          <a:spcPts val="0"/>
                        </a:spcBef>
                        <a:spcAft>
                          <a:spcPts val="0"/>
                        </a:spcAft>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Human uses of products of the tropical rainforest include wood, food and  medicine</a:t>
                      </a:r>
                    </a:p>
                    <a:p>
                      <a:pPr marL="84138" indent="-84138">
                        <a:lnSpc>
                          <a:spcPct val="100000"/>
                        </a:lnSpc>
                        <a:spcBef>
                          <a:spcPts val="0"/>
                        </a:spcBef>
                        <a:spcAft>
                          <a:spcPts val="0"/>
                        </a:spcAft>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Deforestation of the Amazon Rainforest at the national level is making way for agriculture, mining and logging</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85725" indent="-85725">
                        <a:lnSpc>
                          <a:spcPct val="100000"/>
                        </a:lnSpc>
                        <a:spcBef>
                          <a:spcPts val="0"/>
                        </a:spcBef>
                        <a:spcAft>
                          <a:spcPts val="0"/>
                        </a:spcAft>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Space &amp; place: </a:t>
                      </a:r>
                      <a:r>
                        <a:rPr lang="en-GB" sz="750">
                          <a:solidFill>
                            <a:schemeClr val="bg1"/>
                          </a:solidFill>
                          <a:latin typeface="Roboto" panose="02000000000000000000" pitchFamily="2" charset="0"/>
                          <a:ea typeface="Roboto" panose="02000000000000000000" pitchFamily="2" charset="0"/>
                          <a:cs typeface="Roboto" panose="02000000000000000000" pitchFamily="2" charset="0"/>
                        </a:rPr>
                        <a:t>Locating climate zones and biomes (Y5)</a:t>
                      </a:r>
                    </a:p>
                    <a:p>
                      <a:pPr marL="85725" marR="0" lvl="0" indent="-857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Physical processes: </a:t>
                      </a:r>
                      <a:r>
                        <a:rPr lang="en-US" sz="750" b="0" i="0" kern="1200">
                          <a:solidFill>
                            <a:schemeClr val="bg1"/>
                          </a:solidFill>
                          <a:effectLst/>
                          <a:latin typeface="Roboto" panose="02000000000000000000" pitchFamily="2" charset="0"/>
                          <a:ea typeface="Roboto" panose="02000000000000000000" pitchFamily="2" charset="0"/>
                          <a:cs typeface="+mn-cs"/>
                        </a:rPr>
                        <a:t>The </a:t>
                      </a:r>
                      <a:r>
                        <a:rPr lang="en-US" sz="750" b="1" i="0" kern="1200">
                          <a:solidFill>
                            <a:schemeClr val="bg1"/>
                          </a:solidFill>
                          <a:effectLst/>
                          <a:latin typeface="Roboto" panose="02000000000000000000" pitchFamily="2" charset="0"/>
                          <a:ea typeface="Roboto" panose="02000000000000000000" pitchFamily="2" charset="0"/>
                          <a:cs typeface="+mn-cs"/>
                        </a:rPr>
                        <a:t>natural greenhouse effect</a:t>
                      </a:r>
                      <a:r>
                        <a:rPr lang="en-US" sz="750" b="0" i="0" kern="1200">
                          <a:solidFill>
                            <a:schemeClr val="bg1"/>
                          </a:solidFill>
                          <a:effectLst/>
                          <a:latin typeface="Roboto" panose="02000000000000000000" pitchFamily="2" charset="0"/>
                          <a:ea typeface="Roboto" panose="02000000000000000000" pitchFamily="2" charset="0"/>
                          <a:cs typeface="+mn-cs"/>
                        </a:rPr>
                        <a:t>, the </a:t>
                      </a:r>
                      <a:r>
                        <a:rPr lang="en-US" sz="750" b="1" i="0" kern="1200">
                          <a:solidFill>
                            <a:schemeClr val="bg1"/>
                          </a:solidFill>
                          <a:effectLst/>
                          <a:latin typeface="Roboto" panose="02000000000000000000" pitchFamily="2" charset="0"/>
                          <a:ea typeface="Roboto" panose="02000000000000000000" pitchFamily="2" charset="0"/>
                          <a:cs typeface="+mn-cs"/>
                        </a:rPr>
                        <a:t>enhanced greenhouse effect</a:t>
                      </a:r>
                      <a:r>
                        <a:rPr lang="en-US" sz="750" b="0" i="0" kern="1200">
                          <a:solidFill>
                            <a:schemeClr val="bg1"/>
                          </a:solidFill>
                          <a:effectLst/>
                          <a:latin typeface="Roboto" panose="02000000000000000000" pitchFamily="2" charset="0"/>
                          <a:ea typeface="Roboto" panose="02000000000000000000" pitchFamily="2" charset="0"/>
                          <a:cs typeface="+mn-cs"/>
                        </a:rPr>
                        <a:t>, </a:t>
                      </a:r>
                      <a:r>
                        <a:rPr lang="en-US" sz="750" b="1" i="0" kern="1200">
                          <a:solidFill>
                            <a:schemeClr val="bg1"/>
                          </a:solidFill>
                          <a:effectLst/>
                          <a:latin typeface="Roboto" panose="02000000000000000000" pitchFamily="2" charset="0"/>
                          <a:ea typeface="Roboto" panose="02000000000000000000" pitchFamily="2" charset="0"/>
                          <a:cs typeface="+mn-cs"/>
                        </a:rPr>
                        <a:t>global warming </a:t>
                      </a:r>
                      <a:r>
                        <a:rPr lang="en-US" sz="750" b="0" i="0" kern="1200">
                          <a:solidFill>
                            <a:schemeClr val="bg1"/>
                          </a:solidFill>
                          <a:effectLst/>
                          <a:latin typeface="Roboto" panose="02000000000000000000" pitchFamily="2" charset="0"/>
                          <a:ea typeface="Roboto" panose="02000000000000000000" pitchFamily="2" charset="0"/>
                          <a:cs typeface="+mn-cs"/>
                        </a:rPr>
                        <a:t>and resulting </a:t>
                      </a:r>
                      <a:r>
                        <a:rPr lang="en-US" sz="750" b="1" i="0" kern="1200">
                          <a:solidFill>
                            <a:schemeClr val="bg1"/>
                          </a:solidFill>
                          <a:effectLst/>
                          <a:latin typeface="Roboto" panose="02000000000000000000" pitchFamily="2" charset="0"/>
                          <a:ea typeface="Roboto" panose="02000000000000000000" pitchFamily="2" charset="0"/>
                          <a:cs typeface="+mn-cs"/>
                        </a:rPr>
                        <a:t>climate change</a:t>
                      </a:r>
                      <a:r>
                        <a:rPr lang="en-US" sz="750" b="0" i="0" kern="1200">
                          <a:solidFill>
                            <a:schemeClr val="bg1"/>
                          </a:solidFill>
                          <a:effectLst/>
                          <a:latin typeface="Roboto" panose="02000000000000000000" pitchFamily="2" charset="0"/>
                          <a:ea typeface="Roboto" panose="02000000000000000000" pitchFamily="2" charset="0"/>
                          <a:cs typeface="+mn-cs"/>
                        </a:rPr>
                        <a:t> (Y5)</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Physical processes: </a:t>
                      </a:r>
                      <a:r>
                        <a:rPr lang="en-US" sz="750" b="0" i="0">
                          <a:solidFill>
                            <a:schemeClr val="bg1"/>
                          </a:solidFill>
                          <a:effectLst/>
                          <a:latin typeface="Roboto" panose="02000000000000000000" pitchFamily="2" charset="0"/>
                          <a:ea typeface="Roboto" panose="02000000000000000000" pitchFamily="2" charset="0"/>
                        </a:rPr>
                        <a:t>Examples of natural resources include wood, food, water and </a:t>
                      </a:r>
                      <a:r>
                        <a:rPr lang="en-US" sz="750" b="1" i="0">
                          <a:solidFill>
                            <a:schemeClr val="bg1"/>
                          </a:solidFill>
                          <a:effectLst/>
                          <a:latin typeface="Roboto" panose="02000000000000000000" pitchFamily="2" charset="0"/>
                          <a:ea typeface="Roboto" panose="02000000000000000000" pitchFamily="2" charset="0"/>
                        </a:rPr>
                        <a:t>fossil fuels</a:t>
                      </a:r>
                      <a:r>
                        <a:rPr lang="en-US" sz="750" b="0" i="0">
                          <a:solidFill>
                            <a:schemeClr val="bg1"/>
                          </a:solidFill>
                          <a:effectLst/>
                          <a:latin typeface="Roboto" panose="02000000000000000000" pitchFamily="2" charset="0"/>
                          <a:ea typeface="Roboto" panose="02000000000000000000" pitchFamily="2" charset="0"/>
                        </a:rPr>
                        <a:t>. Fossil fuels are materials made from fossils over millions of years, like coal and oil. Humans use these to run cars and electrical items</a:t>
                      </a:r>
                      <a:r>
                        <a:rPr lang="en-US" sz="750" b="0" i="0" kern="1200">
                          <a:solidFill>
                            <a:schemeClr val="bg1"/>
                          </a:solidFill>
                          <a:effectLst/>
                          <a:latin typeface="Roboto" panose="02000000000000000000" pitchFamily="2" charset="0"/>
                          <a:ea typeface="Roboto" panose="02000000000000000000" pitchFamily="2" charset="0"/>
                          <a:cs typeface="+mn-cs"/>
                        </a:rPr>
                        <a:t> (Y5)</a:t>
                      </a:r>
                      <a:endParaRPr lang="en-US" sz="750" b="0" i="0">
                        <a:solidFill>
                          <a:schemeClr val="bg1"/>
                        </a:solidFill>
                        <a:effectLs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34245970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dirty="0"/>
              <a:t>Year 3/4B: Summer</a:t>
            </a:r>
            <a:endParaRPr lang="en-GB" dirty="0"/>
          </a:p>
        </p:txBody>
      </p:sp>
      <p:sp>
        <p:nvSpPr>
          <p:cNvPr id="4" name="Text Placeholder 3">
            <a:extLst>
              <a:ext uri="{FF2B5EF4-FFF2-40B4-BE49-F238E27FC236}">
                <a16:creationId xmlns:a16="http://schemas.microsoft.com/office/drawing/2014/main" id="{50C77441-693C-44CD-BF9D-C9CF21ECF127}"/>
              </a:ext>
            </a:extLst>
          </p:cNvPr>
          <p:cNvSpPr>
            <a:spLocks noGrp="1"/>
          </p:cNvSpPr>
          <p:nvPr>
            <p:ph type="body" sz="quarter" idx="11"/>
          </p:nvPr>
        </p:nvSpPr>
        <p:spPr/>
        <p:txBody>
          <a:bodyPr/>
          <a:lstStyle/>
          <a:p>
            <a:r>
              <a:rPr lang="en-US"/>
              <a:t>Year 3: Summer</a:t>
            </a:r>
            <a:endParaRPr lang="en-GB"/>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3413760"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solidFill>
                    <a:schemeClr val="accent1"/>
                  </a:solidFill>
                </a:ln>
                <a:solidFill>
                  <a:schemeClr val="accent1"/>
                </a:solidFill>
                <a:latin typeface="United Curriculum" pitchFamily="2" charset="0"/>
              </a:rPr>
              <a:t>Looking at Europe and Tourism</a:t>
            </a:r>
            <a:endParaRPr lang="en-GB" sz="1600">
              <a:ln w="12700">
                <a:solidFill>
                  <a:schemeClr val="accent1"/>
                </a:solidFill>
              </a:ln>
              <a:solidFill>
                <a:schemeClr val="accent1"/>
              </a:solidFill>
              <a:latin typeface="United Curriculum" pitchFamily="2" charset="0"/>
            </a:endParaRPr>
          </a:p>
        </p:txBody>
      </p:sp>
      <p:graphicFrame>
        <p:nvGraphicFramePr>
          <p:cNvPr id="2" name="Table 25">
            <a:extLst>
              <a:ext uri="{FF2B5EF4-FFF2-40B4-BE49-F238E27FC236}">
                <a16:creationId xmlns:a16="http://schemas.microsoft.com/office/drawing/2014/main" id="{9D5EF83F-AB02-AF8E-8627-4EE4EA76FC3E}"/>
              </a:ext>
            </a:extLst>
          </p:cNvPr>
          <p:cNvGraphicFramePr>
            <a:graphicFrameLocks noGrp="1"/>
          </p:cNvGraphicFramePr>
          <p:nvPr>
            <p:extLst>
              <p:ext uri="{D42A27DB-BD31-4B8C-83A1-F6EECF244321}">
                <p14:modId xmlns:p14="http://schemas.microsoft.com/office/powerpoint/2010/main" val="4025798618"/>
              </p:ext>
            </p:extLst>
          </p:nvPr>
        </p:nvGraphicFramePr>
        <p:xfrm>
          <a:off x="203201" y="850853"/>
          <a:ext cx="9179999" cy="5579228"/>
        </p:xfrm>
        <a:graphic>
          <a:graphicData uri="http://schemas.openxmlformats.org/drawingml/2006/table">
            <a:tbl>
              <a:tblPr firstRow="1" bandRow="1">
                <a:tableStyleId>{5940675A-B579-460E-94D1-54222C63F5DA}</a:tableStyleId>
              </a:tblPr>
              <a:tblGrid>
                <a:gridCol w="211034">
                  <a:extLst>
                    <a:ext uri="{9D8B030D-6E8A-4147-A177-3AD203B41FA5}">
                      <a16:colId xmlns:a16="http://schemas.microsoft.com/office/drawing/2014/main" val="1014669821"/>
                    </a:ext>
                  </a:extLst>
                </a:gridCol>
                <a:gridCol w="211034">
                  <a:extLst>
                    <a:ext uri="{9D8B030D-6E8A-4147-A177-3AD203B41FA5}">
                      <a16:colId xmlns:a16="http://schemas.microsoft.com/office/drawing/2014/main" val="1749978381"/>
                    </a:ext>
                  </a:extLst>
                </a:gridCol>
                <a:gridCol w="2893861">
                  <a:extLst>
                    <a:ext uri="{9D8B030D-6E8A-4147-A177-3AD203B41FA5}">
                      <a16:colId xmlns:a16="http://schemas.microsoft.com/office/drawing/2014/main" val="247776695"/>
                    </a:ext>
                  </a:extLst>
                </a:gridCol>
                <a:gridCol w="3303426">
                  <a:extLst>
                    <a:ext uri="{9D8B030D-6E8A-4147-A177-3AD203B41FA5}">
                      <a16:colId xmlns:a16="http://schemas.microsoft.com/office/drawing/2014/main" val="3380293508"/>
                    </a:ext>
                  </a:extLst>
                </a:gridCol>
                <a:gridCol w="2560644">
                  <a:extLst>
                    <a:ext uri="{9D8B030D-6E8A-4147-A177-3AD203B41FA5}">
                      <a16:colId xmlns:a16="http://schemas.microsoft.com/office/drawing/2014/main" val="2902844172"/>
                    </a:ext>
                  </a:extLst>
                </a:gridCol>
              </a:tblGrid>
              <a:tr h="161576">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1815666">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Conceptual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lnSpc>
                          <a:spcPct val="100000"/>
                        </a:lnSpc>
                        <a:spcBef>
                          <a:spcPts val="0"/>
                        </a:spcBef>
                        <a:spcAft>
                          <a:spcPts val="1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cs typeface="Roboto" panose="02000000000000000000" pitchFamily="2" charset="0"/>
                        </a:rPr>
                        <a:t>The </a:t>
                      </a: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capital cities </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of the four countries in the UK are London (England), Edinburgh (Scotland), Cardiff (Wales) and Belfast (Northern Ireland) (Y1 </a:t>
                      </a:r>
                      <a:r>
                        <a:rPr lang="en-US" sz="800" err="1">
                          <a:solidFill>
                            <a:schemeClr val="bg1"/>
                          </a:solidFill>
                          <a:latin typeface="Roboto" panose="02000000000000000000" pitchFamily="2" charset="0"/>
                          <a:ea typeface="Roboto" panose="02000000000000000000" pitchFamily="2" charset="0"/>
                          <a:cs typeface="Roboto" panose="02000000000000000000" pitchFamily="2" charset="0"/>
                        </a:rPr>
                        <a:t>Spr</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Coastal</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 areas are areas of land that are near to the sea. They can be rural or urban (Y1 </a:t>
                      </a:r>
                      <a:r>
                        <a:rPr lang="en-US" sz="800" err="1">
                          <a:solidFill>
                            <a:schemeClr val="bg1"/>
                          </a:solidFill>
                          <a:latin typeface="Roboto" panose="02000000000000000000" pitchFamily="2" charset="0"/>
                          <a:ea typeface="Roboto" panose="02000000000000000000" pitchFamily="2" charset="0"/>
                          <a:cs typeface="Roboto" panose="02000000000000000000" pitchFamily="2" charset="0"/>
                        </a:rPr>
                        <a:t>Spr</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b="1" err="1">
                          <a:solidFill>
                            <a:schemeClr val="bg1"/>
                          </a:solidFill>
                          <a:latin typeface="Roboto" panose="02000000000000000000" pitchFamily="2" charset="0"/>
                          <a:ea typeface="Roboto" panose="02000000000000000000" pitchFamily="2" charset="0"/>
                          <a:cs typeface="Roboto" panose="02000000000000000000" pitchFamily="2" charset="0"/>
                        </a:rPr>
                        <a:t>Harbours</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 are found (and </a:t>
                      </a: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ports</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 can be found) where the land meets the sea (Y2 Sum)</a:t>
                      </a:r>
                    </a:p>
                    <a:p>
                      <a:pPr marL="72000" indent="-72000">
                        <a:lnSpc>
                          <a:spcPct val="100000"/>
                        </a:lnSpc>
                        <a:spcBef>
                          <a:spcPts val="0"/>
                        </a:spcBef>
                        <a:spcAft>
                          <a:spcPts val="1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cs typeface="Roboto" panose="02000000000000000000" pitchFamily="2" charset="0"/>
                        </a:rPr>
                        <a:t>The weather is short-term. </a:t>
                      </a: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Climate</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 is a long-term summary of the weather conditions (Y2 </a:t>
                      </a:r>
                      <a:r>
                        <a:rPr lang="en-US" sz="800" err="1">
                          <a:solidFill>
                            <a:schemeClr val="bg1"/>
                          </a:solidFill>
                          <a:latin typeface="Roboto" panose="02000000000000000000" pitchFamily="2" charset="0"/>
                          <a:ea typeface="Roboto" panose="02000000000000000000" pitchFamily="2" charset="0"/>
                          <a:cs typeface="Roboto" panose="02000000000000000000" pitchFamily="2" charset="0"/>
                        </a:rPr>
                        <a:t>Spr</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Land use </a:t>
                      </a:r>
                      <a:r>
                        <a:rPr lang="en-US" sz="800" b="0">
                          <a:solidFill>
                            <a:schemeClr val="bg1"/>
                          </a:solidFill>
                          <a:latin typeface="Roboto" panose="02000000000000000000" pitchFamily="2" charset="0"/>
                          <a:ea typeface="Roboto" panose="02000000000000000000" pitchFamily="2" charset="0"/>
                          <a:cs typeface="Roboto" panose="02000000000000000000" pitchFamily="2" charset="0"/>
                        </a:rPr>
                        <a:t>can be </a:t>
                      </a: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economic</a:t>
                      </a:r>
                      <a:r>
                        <a:rPr lang="en-US" sz="800" b="0">
                          <a:solidFill>
                            <a:schemeClr val="bg1"/>
                          </a:solidFill>
                          <a:latin typeface="Roboto" panose="02000000000000000000" pitchFamily="2" charset="0"/>
                          <a:ea typeface="Roboto" panose="02000000000000000000" pitchFamily="2" charset="0"/>
                          <a:cs typeface="Roboto" panose="02000000000000000000" pitchFamily="2" charset="0"/>
                        </a:rPr>
                        <a:t> (including farms, factories and leisure) or for settlements </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(Y2 Sum)</a:t>
                      </a:r>
                    </a:p>
                    <a:p>
                      <a:pPr marL="72000" indent="-72000">
                        <a:spcAft>
                          <a:spcPts val="200"/>
                        </a:spcAft>
                        <a:buFont typeface="Arial" panose="020B0604020202020204" pitchFamily="34" charset="0"/>
                        <a:buChar char="•"/>
                      </a:pPr>
                      <a:endParaRPr lang="en-US" sz="80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Bef>
                          <a:spcPts val="0"/>
                        </a:spcBef>
                        <a:spcAft>
                          <a:spcPts val="100"/>
                        </a:spcAft>
                        <a:buFont typeface="Arial" panose="020B0604020202020204" pitchFamily="34" charset="0"/>
                        <a:buChar char="•"/>
                      </a:pPr>
                      <a:r>
                        <a:rPr lang="en-US" sz="800" b="1" dirty="0">
                          <a:solidFill>
                            <a:schemeClr val="bg1"/>
                          </a:solidFill>
                          <a:latin typeface="Roboto" panose="02000000000000000000" pitchFamily="2" charset="0"/>
                          <a:ea typeface="Roboto" panose="02000000000000000000" pitchFamily="2" charset="0"/>
                          <a:cs typeface="Roboto" panose="02000000000000000000" pitchFamily="2" charset="0"/>
                        </a:rPr>
                        <a:t>Europe</a:t>
                      </a:r>
                      <a:r>
                        <a:rPr lang="en-US" sz="800" dirty="0">
                          <a:solidFill>
                            <a:schemeClr val="bg1"/>
                          </a:solidFill>
                          <a:latin typeface="Roboto" panose="02000000000000000000" pitchFamily="2" charset="0"/>
                          <a:ea typeface="Roboto" panose="02000000000000000000" pitchFamily="2" charset="0"/>
                          <a:cs typeface="Roboto" panose="02000000000000000000" pitchFamily="2" charset="0"/>
                        </a:rPr>
                        <a:t> is made up of 50 countries; </a:t>
                      </a:r>
                      <a:r>
                        <a:rPr lang="en-US" sz="800" b="1" dirty="0">
                          <a:solidFill>
                            <a:schemeClr val="bg1"/>
                          </a:solidFill>
                          <a:latin typeface="Roboto" panose="02000000000000000000" pitchFamily="2" charset="0"/>
                          <a:ea typeface="Roboto" panose="02000000000000000000" pitchFamily="2" charset="0"/>
                          <a:cs typeface="Roboto" panose="02000000000000000000" pitchFamily="2" charset="0"/>
                        </a:rPr>
                        <a:t>Russia</a:t>
                      </a:r>
                      <a:r>
                        <a:rPr lang="en-US" sz="800" dirty="0">
                          <a:solidFill>
                            <a:schemeClr val="bg1"/>
                          </a:solidFill>
                          <a:latin typeface="Roboto" panose="02000000000000000000" pitchFamily="2" charset="0"/>
                          <a:ea typeface="Roboto" panose="02000000000000000000" pitchFamily="2" charset="0"/>
                          <a:cs typeface="Roboto" panose="02000000000000000000" pitchFamily="2" charset="0"/>
                        </a:rPr>
                        <a:t> is split across Asia and Europe</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cs typeface="Roboto" panose="02000000000000000000" pitchFamily="2" charset="0"/>
                        </a:rPr>
                        <a:t>Tourism</a:t>
                      </a:r>
                      <a:r>
                        <a:rPr lang="en-US" sz="800" dirty="0">
                          <a:solidFill>
                            <a:schemeClr val="bg1"/>
                          </a:solidFill>
                          <a:latin typeface="Roboto" panose="02000000000000000000" pitchFamily="2" charset="0"/>
                          <a:ea typeface="Roboto" panose="02000000000000000000" pitchFamily="2" charset="0"/>
                          <a:cs typeface="Roboto" panose="02000000000000000000" pitchFamily="2" charset="0"/>
                        </a:rPr>
                        <a:t> is the business of supporting and encouraging people to visit a place for fun</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dirty="0">
                          <a:solidFill>
                            <a:schemeClr val="bg1"/>
                          </a:solidFill>
                          <a:latin typeface="Roboto" panose="02000000000000000000" pitchFamily="2" charset="0"/>
                          <a:ea typeface="Roboto" panose="02000000000000000000" pitchFamily="2" charset="0"/>
                          <a:cs typeface="Roboto" panose="02000000000000000000" pitchFamily="2" charset="0"/>
                        </a:rPr>
                        <a:t>We can categorise effects into </a:t>
                      </a:r>
                      <a:r>
                        <a:rPr lang="en-US" sz="800" b="1" dirty="0">
                          <a:solidFill>
                            <a:schemeClr val="bg1"/>
                          </a:solidFill>
                          <a:latin typeface="Roboto" panose="02000000000000000000" pitchFamily="2" charset="0"/>
                          <a:ea typeface="Roboto" panose="02000000000000000000" pitchFamily="2" charset="0"/>
                          <a:cs typeface="Roboto" panose="02000000000000000000" pitchFamily="2" charset="0"/>
                        </a:rPr>
                        <a:t>social</a:t>
                      </a:r>
                      <a:r>
                        <a:rPr lang="en-US" sz="800" dirty="0">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800" b="1" dirty="0">
                          <a:solidFill>
                            <a:schemeClr val="bg1"/>
                          </a:solidFill>
                          <a:latin typeface="Roboto" panose="02000000000000000000" pitchFamily="2" charset="0"/>
                          <a:ea typeface="Roboto" panose="02000000000000000000" pitchFamily="2" charset="0"/>
                          <a:cs typeface="Roboto" panose="02000000000000000000" pitchFamily="2" charset="0"/>
                        </a:rPr>
                        <a:t>economic</a:t>
                      </a:r>
                      <a:r>
                        <a:rPr lang="en-US" sz="800" dirty="0">
                          <a:solidFill>
                            <a:schemeClr val="bg1"/>
                          </a:solidFill>
                          <a:latin typeface="Roboto" panose="02000000000000000000" pitchFamily="2" charset="0"/>
                          <a:ea typeface="Roboto" panose="02000000000000000000" pitchFamily="2" charset="0"/>
                          <a:cs typeface="Roboto" panose="02000000000000000000" pitchFamily="2" charset="0"/>
                        </a:rPr>
                        <a:t> and </a:t>
                      </a:r>
                      <a:r>
                        <a:rPr lang="en-US" sz="800" b="1" dirty="0">
                          <a:solidFill>
                            <a:schemeClr val="bg1"/>
                          </a:solidFill>
                          <a:latin typeface="Roboto" panose="02000000000000000000" pitchFamily="2" charset="0"/>
                          <a:ea typeface="Roboto" panose="02000000000000000000" pitchFamily="2" charset="0"/>
                          <a:cs typeface="Roboto" panose="02000000000000000000" pitchFamily="2" charset="0"/>
                        </a:rPr>
                        <a:t>environmental</a:t>
                      </a:r>
                      <a:endParaRPr lang="en-US" sz="800" dirty="0">
                        <a:solidFill>
                          <a:schemeClr val="bg1"/>
                        </a:solidFill>
                        <a:latin typeface="Roboto" panose="02000000000000000000" pitchFamily="2" charset="0"/>
                        <a:ea typeface="Roboto" panose="02000000000000000000" pitchFamily="2" charset="0"/>
                        <a:cs typeface="Roboto" panose="02000000000000000000" pitchFamily="2" charset="0"/>
                      </a:endParaRPr>
                    </a:p>
                    <a:p>
                      <a:pPr marL="72000" indent="-72000">
                        <a:lnSpc>
                          <a:spcPct val="100000"/>
                        </a:lnSpc>
                        <a:spcBef>
                          <a:spcPts val="0"/>
                        </a:spcBef>
                        <a:spcAft>
                          <a:spcPts val="1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cs typeface="Roboto" panose="02000000000000000000" pitchFamily="2" charset="0"/>
                        </a:rPr>
                        <a:t>The </a:t>
                      </a:r>
                      <a:r>
                        <a:rPr lang="en-US" sz="800" b="1" dirty="0">
                          <a:solidFill>
                            <a:schemeClr val="bg1"/>
                          </a:solidFill>
                          <a:latin typeface="Roboto" panose="02000000000000000000" pitchFamily="2" charset="0"/>
                          <a:ea typeface="Roboto" panose="02000000000000000000" pitchFamily="2" charset="0"/>
                          <a:cs typeface="Roboto" panose="02000000000000000000" pitchFamily="2" charset="0"/>
                        </a:rPr>
                        <a:t>Alps</a:t>
                      </a:r>
                      <a:r>
                        <a:rPr lang="en-US" sz="800" dirty="0">
                          <a:solidFill>
                            <a:schemeClr val="bg1"/>
                          </a:solidFill>
                          <a:latin typeface="Roboto" panose="02000000000000000000" pitchFamily="2" charset="0"/>
                          <a:ea typeface="Roboto" panose="02000000000000000000" pitchFamily="2" charset="0"/>
                          <a:cs typeface="Roboto" panose="02000000000000000000" pitchFamily="2" charset="0"/>
                        </a:rPr>
                        <a:t> stretch across France, Italy, Switzerland, Austria and other countries. They are popular with tourists, whose visits have positive and negative impacts</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dirty="0">
                          <a:solidFill>
                            <a:schemeClr val="bg1"/>
                          </a:solidFill>
                          <a:latin typeface="Roboto" panose="02000000000000000000" pitchFamily="2" charset="0"/>
                          <a:ea typeface="Roboto" panose="02000000000000000000" pitchFamily="2" charset="0"/>
                          <a:cs typeface="Roboto" panose="02000000000000000000" pitchFamily="2" charset="0"/>
                        </a:rPr>
                        <a:t>The </a:t>
                      </a:r>
                      <a:r>
                        <a:rPr lang="en-US" sz="800" b="1" dirty="0">
                          <a:solidFill>
                            <a:schemeClr val="bg1"/>
                          </a:solidFill>
                          <a:latin typeface="Roboto" panose="02000000000000000000" pitchFamily="2" charset="0"/>
                          <a:ea typeface="Roboto" panose="02000000000000000000" pitchFamily="2" charset="0"/>
                          <a:cs typeface="Roboto" panose="02000000000000000000" pitchFamily="2" charset="0"/>
                        </a:rPr>
                        <a:t>Amalfi Coast </a:t>
                      </a:r>
                      <a:r>
                        <a:rPr lang="en-US" sz="800" dirty="0">
                          <a:solidFill>
                            <a:schemeClr val="bg1"/>
                          </a:solidFill>
                          <a:latin typeface="Roboto" panose="02000000000000000000" pitchFamily="2" charset="0"/>
                          <a:ea typeface="Roboto" panose="02000000000000000000" pitchFamily="2" charset="0"/>
                          <a:cs typeface="Roboto" panose="02000000000000000000" pitchFamily="2" charset="0"/>
                        </a:rPr>
                        <a:t>is located in Italy and there are a variety of human and physical features along the Amalfi Coast. It is popular with tourists, and this has positive and negative impacts</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dirty="0">
                          <a:solidFill>
                            <a:schemeClr val="bg1"/>
                          </a:solidFill>
                          <a:latin typeface="Roboto" panose="02000000000000000000" pitchFamily="2" charset="0"/>
                          <a:ea typeface="Roboto" panose="02000000000000000000" pitchFamily="2" charset="0"/>
                          <a:cs typeface="Roboto" panose="02000000000000000000" pitchFamily="2" charset="0"/>
                        </a:rPr>
                        <a:t>Many people rely on tourism, and it needs to be managed sustainably</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cs typeface="Roboto" panose="02000000000000000000" pitchFamily="2" charset="0"/>
                        </a:rPr>
                        <a:t>Case study: </a:t>
                      </a:r>
                      <a:r>
                        <a:rPr lang="en-US" sz="800" b="0" dirty="0">
                          <a:solidFill>
                            <a:schemeClr val="bg1"/>
                          </a:solidFill>
                          <a:latin typeface="Roboto" panose="02000000000000000000" pitchFamily="2" charset="0"/>
                          <a:ea typeface="Roboto" panose="02000000000000000000" pitchFamily="2" charset="0"/>
                          <a:cs typeface="Roboto" panose="02000000000000000000" pitchFamily="2" charset="0"/>
                        </a:rPr>
                        <a:t>Tourism in the local area, and its changes over time</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dirty="0">
                          <a:solidFill>
                            <a:schemeClr val="bg1"/>
                          </a:solidFill>
                          <a:latin typeface="Roboto" panose="02000000000000000000" pitchFamily="2" charset="0"/>
                          <a:ea typeface="Roboto" panose="02000000000000000000" pitchFamily="2" charset="0"/>
                          <a:cs typeface="Roboto" panose="02000000000000000000" pitchFamily="2" charset="0"/>
                        </a:rPr>
                        <a:t>Comparing human and physical features around a local river in the UK, the Danube in Europe, the Mississippi in North America and the Amazon in South America (</a:t>
                      </a:r>
                      <a:r>
                        <a:rPr lang="en-US" sz="800" dirty="0" err="1">
                          <a:solidFill>
                            <a:schemeClr val="bg1"/>
                          </a:solidFill>
                          <a:latin typeface="Roboto" panose="02000000000000000000" pitchFamily="2" charset="0"/>
                          <a:ea typeface="Roboto" panose="02000000000000000000" pitchFamily="2" charset="0"/>
                          <a:cs typeface="Roboto" panose="02000000000000000000" pitchFamily="2" charset="0"/>
                        </a:rPr>
                        <a:t>Y5</a:t>
                      </a:r>
                      <a:r>
                        <a:rPr lang="en-US" sz="800" dirty="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dirty="0">
                          <a:solidFill>
                            <a:schemeClr val="bg1"/>
                          </a:solidFill>
                          <a:latin typeface="Roboto" panose="02000000000000000000" pitchFamily="2" charset="0"/>
                          <a:ea typeface="Roboto" panose="02000000000000000000" pitchFamily="2" charset="0"/>
                          <a:cs typeface="Roboto" panose="02000000000000000000" pitchFamily="2" charset="0"/>
                        </a:rPr>
                        <a:t>Categorise effects of earthquakes into social, economic and environmental (</a:t>
                      </a:r>
                      <a:r>
                        <a:rPr lang="en-US" sz="800" dirty="0" err="1">
                          <a:solidFill>
                            <a:schemeClr val="bg1"/>
                          </a:solidFill>
                          <a:latin typeface="Roboto" panose="02000000000000000000" pitchFamily="2" charset="0"/>
                          <a:ea typeface="Roboto" panose="02000000000000000000" pitchFamily="2" charset="0"/>
                          <a:cs typeface="Roboto" panose="02000000000000000000" pitchFamily="2" charset="0"/>
                        </a:rPr>
                        <a:t>Y4</a:t>
                      </a:r>
                      <a:r>
                        <a:rPr lang="en-US" sz="800" dirty="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indent="-72000">
                        <a:spcAft>
                          <a:spcPts val="200"/>
                        </a:spcAft>
                        <a:buFont typeface="Arial" panose="020B0604020202020204" pitchFamily="34" charset="0"/>
                        <a:buChar char="•"/>
                      </a:pPr>
                      <a:endParaRPr lang="en-US" sz="800"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1076780">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b="1" strike="noStrike">
                          <a:solidFill>
                            <a:schemeClr val="accent2"/>
                          </a:solidFill>
                          <a:latin typeface="Roboto" panose="02000000000000000000" pitchFamily="2" charset="0"/>
                          <a:ea typeface="Roboto" panose="02000000000000000000" pitchFamily="2" charset="0"/>
                          <a:cs typeface="Roboto" panose="02000000000000000000" pitchFamily="2" charset="0"/>
                        </a:rPr>
                        <a:t>Science</a:t>
                      </a:r>
                      <a:r>
                        <a:rPr lang="en-US" sz="800" b="1" strike="noStrike">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800" b="0" strike="noStrike">
                          <a:solidFill>
                            <a:schemeClr val="bg1"/>
                          </a:solidFill>
                          <a:latin typeface="Roboto" panose="02000000000000000000" pitchFamily="2" charset="0"/>
                          <a:ea typeface="Roboto" panose="02000000000000000000" pitchFamily="2" charset="0"/>
                          <a:cs typeface="Roboto" panose="02000000000000000000" pitchFamily="2" charset="0"/>
                        </a:rPr>
                        <a:t>Use a Carroll diagram to classify items based on their properties (Y1 </a:t>
                      </a:r>
                      <a:r>
                        <a:rPr lang="en-US" sz="800" b="0" strike="noStrike" err="1">
                          <a:solidFill>
                            <a:schemeClr val="bg1"/>
                          </a:solidFill>
                          <a:latin typeface="Roboto" panose="02000000000000000000" pitchFamily="2" charset="0"/>
                          <a:ea typeface="Roboto" panose="02000000000000000000" pitchFamily="2" charset="0"/>
                          <a:cs typeface="Roboto" panose="02000000000000000000" pitchFamily="2" charset="0"/>
                        </a:rPr>
                        <a:t>Spr</a:t>
                      </a:r>
                      <a:r>
                        <a:rPr lang="en-US" sz="800" b="0" strike="noStrike">
                          <a:solidFill>
                            <a:schemeClr val="bg1"/>
                          </a:solidFill>
                          <a:latin typeface="Roboto" panose="02000000000000000000" pitchFamily="2" charset="0"/>
                          <a:ea typeface="Roboto" panose="02000000000000000000" pitchFamily="2" charset="0"/>
                          <a:cs typeface="Roboto" panose="02000000000000000000" pitchFamily="2" charset="0"/>
                        </a:rPr>
                        <a:t>)</a:t>
                      </a:r>
                    </a:p>
                    <a:p>
                      <a:pPr marL="0" marR="0" lvl="0" indent="0" algn="l" defTabSz="914400" rtl="0" eaLnBrk="1" fontAlgn="auto" latinLnBrk="0" hangingPunct="1">
                        <a:lnSpc>
                          <a:spcPct val="100000"/>
                        </a:lnSpc>
                        <a:spcBef>
                          <a:spcPts val="0"/>
                        </a:spcBef>
                        <a:spcAft>
                          <a:spcPts val="100"/>
                        </a:spcAft>
                        <a:buClrTx/>
                        <a:buSzTx/>
                        <a:buFont typeface="Arial" panose="020B0604020202020204" pitchFamily="34" charset="0"/>
                        <a:buNone/>
                        <a:tabLst/>
                        <a:defRPr/>
                      </a:pPr>
                      <a:r>
                        <a:rPr lang="en-US" sz="800" b="1" i="0" u="none" strike="noStrike">
                          <a:solidFill>
                            <a:schemeClr val="accent1"/>
                          </a:solidFill>
                          <a:latin typeface="Roboto" panose="02000000000000000000" pitchFamily="2" charset="0"/>
                          <a:ea typeface="Roboto" panose="02000000000000000000" pitchFamily="2" charset="0"/>
                          <a:cs typeface="Roboto" panose="02000000000000000000" pitchFamily="2" charset="0"/>
                        </a:rPr>
                        <a:t>Map skills:</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b="0" i="0" strike="noStrike">
                          <a:solidFill>
                            <a:schemeClr val="accent1"/>
                          </a:solidFill>
                          <a:latin typeface="Roboto" panose="02000000000000000000" pitchFamily="2" charset="0"/>
                          <a:ea typeface="Roboto" panose="02000000000000000000" pitchFamily="2" charset="0"/>
                        </a:rPr>
                        <a:t>Identify country boundaries on a map (Y1)</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GB" sz="800" b="1">
                          <a:solidFill>
                            <a:schemeClr val="accent1"/>
                          </a:solidFill>
                          <a:latin typeface="Roboto" panose="02000000000000000000" pitchFamily="2" charset="0"/>
                          <a:ea typeface="Roboto" panose="02000000000000000000" pitchFamily="2" charset="0"/>
                          <a:cs typeface="Roboto" panose="02000000000000000000" pitchFamily="2" charset="0"/>
                        </a:rPr>
                        <a:t>Use an infant atlas (Y1)</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GB" sz="800" b="1">
                          <a:solidFill>
                            <a:schemeClr val="accent1"/>
                          </a:solidFill>
                          <a:latin typeface="Roboto" panose="02000000000000000000" pitchFamily="2" charset="0"/>
                          <a:ea typeface="Roboto" panose="02000000000000000000" pitchFamily="2" charset="0"/>
                          <a:cs typeface="Roboto" panose="02000000000000000000" pitchFamily="2" charset="0"/>
                        </a:rPr>
                        <a:t>Use </a:t>
                      </a:r>
                      <a:r>
                        <a:rPr lang="en-US" sz="800" b="1">
                          <a:solidFill>
                            <a:schemeClr val="accent1"/>
                          </a:solidFill>
                          <a:latin typeface="Roboto" panose="02000000000000000000" pitchFamily="2" charset="0"/>
                          <a:ea typeface="Roboto" panose="02000000000000000000" pitchFamily="2" charset="0"/>
                          <a:cs typeface="Roboto" panose="02000000000000000000" pitchFamily="2" charset="0"/>
                        </a:rPr>
                        <a:t>satellite images (Google Earth) in a plan view (Y2)</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GB" sz="800">
                          <a:solidFill>
                            <a:schemeClr val="accent1"/>
                          </a:solidFill>
                          <a:latin typeface="Roboto" panose="02000000000000000000" pitchFamily="2" charset="0"/>
                          <a:ea typeface="Roboto" panose="02000000000000000000" pitchFamily="2" charset="0"/>
                          <a:cs typeface="Roboto" panose="02000000000000000000" pitchFamily="2" charset="0"/>
                        </a:rPr>
                        <a:t>Use and interpret eight compass points (N, NE, E, SE, S, SW, W, NW) (Y3)</a:t>
                      </a:r>
                      <a:endParaRPr lang="en-US" sz="800" b="1">
                        <a:solidFill>
                          <a:schemeClr val="accent1"/>
                        </a:solidFill>
                        <a:latin typeface="Roboto" panose="02000000000000000000" pitchFamily="2" charset="0"/>
                        <a:ea typeface="Roboto" panose="02000000000000000000" pitchFamily="2" charset="0"/>
                        <a:cs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36000" marR="0" lvl="0" indent="-36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b="0" strike="noStrike">
                          <a:solidFill>
                            <a:schemeClr val="bg1"/>
                          </a:solidFill>
                          <a:latin typeface="Roboto" panose="02000000000000000000" pitchFamily="2" charset="0"/>
                          <a:ea typeface="Roboto" panose="02000000000000000000" pitchFamily="2" charset="0"/>
                          <a:cs typeface="Roboto" panose="02000000000000000000" pitchFamily="2" charset="0"/>
                        </a:rPr>
                        <a:t> Say whether a map is at the local, national or global scale</a:t>
                      </a:r>
                    </a:p>
                    <a:p>
                      <a:pPr marL="36000" marR="0" lvl="0" indent="-36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b="0" strike="noStrike">
                          <a:solidFill>
                            <a:schemeClr val="bg1"/>
                          </a:solidFill>
                          <a:latin typeface="Roboto" panose="02000000000000000000" pitchFamily="2" charset="0"/>
                          <a:ea typeface="Roboto" panose="02000000000000000000" pitchFamily="2" charset="0"/>
                          <a:cs typeface="Roboto" panose="02000000000000000000" pitchFamily="2" charset="0"/>
                        </a:rPr>
                        <a:t> Spatially match locations on maps of different scales</a:t>
                      </a:r>
                    </a:p>
                    <a:p>
                      <a:pPr marL="0" marR="0" lvl="0" indent="0" algn="l" defTabSz="914400" rtl="0" eaLnBrk="1" fontAlgn="auto" latinLnBrk="0" hangingPunct="1">
                        <a:lnSpc>
                          <a:spcPct val="100000"/>
                        </a:lnSpc>
                        <a:spcBef>
                          <a:spcPts val="0"/>
                        </a:spcBef>
                        <a:spcAft>
                          <a:spcPts val="100"/>
                        </a:spcAft>
                        <a:buClrTx/>
                        <a:buSzTx/>
                        <a:buFont typeface="Arial" panose="020B0604020202020204" pitchFamily="34" charset="0"/>
                        <a:buNone/>
                        <a:tabLst/>
                        <a:defRPr/>
                      </a:pPr>
                      <a:endParaRPr lang="en-US" sz="800" b="0" u="sng" strike="noStrike">
                        <a:solidFill>
                          <a:schemeClr val="bg1"/>
                        </a:solidFill>
                        <a:highlight>
                          <a:srgbClr val="FFFF00"/>
                        </a:highlight>
                        <a:latin typeface="Roboto" panose="02000000000000000000" pitchFamily="2" charset="0"/>
                        <a:ea typeface="Roboto" panose="02000000000000000000" pitchFamily="2" charset="0"/>
                        <a:cs typeface="Roboto" panose="02000000000000000000" pitchFamily="2" charset="0"/>
                      </a:endParaRPr>
                    </a:p>
                    <a:p>
                      <a:pPr marL="0" marR="0" lvl="0" indent="0" algn="l" defTabSz="914400" rtl="0" eaLnBrk="1" fontAlgn="auto" latinLnBrk="0" hangingPunct="1">
                        <a:lnSpc>
                          <a:spcPct val="100000"/>
                        </a:lnSpc>
                        <a:spcBef>
                          <a:spcPts val="0"/>
                        </a:spcBef>
                        <a:spcAft>
                          <a:spcPts val="100"/>
                        </a:spcAft>
                        <a:buClrTx/>
                        <a:buSzTx/>
                        <a:buFont typeface="Arial" panose="020B0604020202020204" pitchFamily="34" charset="0"/>
                        <a:buNone/>
                        <a:tabLst/>
                        <a:defRPr/>
                      </a:pPr>
                      <a:r>
                        <a:rPr lang="en-US" sz="800" b="1" i="0" u="none" strike="noStrike">
                          <a:solidFill>
                            <a:schemeClr val="accent1"/>
                          </a:solidFill>
                          <a:latin typeface="Roboto" panose="02000000000000000000" pitchFamily="2" charset="0"/>
                          <a:ea typeface="Roboto" panose="02000000000000000000" pitchFamily="2" charset="0"/>
                          <a:cs typeface="Roboto" panose="02000000000000000000" pitchFamily="2" charset="0"/>
                        </a:rPr>
                        <a:t>Map skills:</a:t>
                      </a:r>
                    </a:p>
                    <a:p>
                      <a:pPr marL="36000" indent="-36000">
                        <a:buFont typeface="Arial" panose="020B0604020202020204" pitchFamily="34" charset="0"/>
                        <a:buChar char="•"/>
                      </a:pPr>
                      <a:r>
                        <a:rPr lang="en-US" sz="800">
                          <a:solidFill>
                            <a:schemeClr val="accent1"/>
                          </a:solidFill>
                          <a:latin typeface="Roboto" panose="02000000000000000000" pitchFamily="2" charset="0"/>
                          <a:ea typeface="Roboto" panose="02000000000000000000" pitchFamily="2" charset="0"/>
                          <a:cs typeface="Roboto" panose="02000000000000000000" pitchFamily="2" charset="0"/>
                        </a:rPr>
                        <a:t> Identify a range of political and physical boundaries</a:t>
                      </a:r>
                      <a:endParaRPr lang="en-GB" sz="800">
                        <a:solidFill>
                          <a:schemeClr val="accent1"/>
                        </a:solidFill>
                        <a:latin typeface="Roboto" panose="02000000000000000000" pitchFamily="2" charset="0"/>
                        <a:ea typeface="Roboto" panose="02000000000000000000" pitchFamily="2" charset="0"/>
                        <a:cs typeface="Roboto" panose="02000000000000000000" pitchFamily="2" charset="0"/>
                      </a:endParaRPr>
                    </a:p>
                    <a:p>
                      <a:pPr marL="36000" indent="-36000">
                        <a:buFont typeface="Arial" panose="020B0604020202020204" pitchFamily="34" charset="0"/>
                        <a:buChar char="•"/>
                      </a:pPr>
                      <a:r>
                        <a:rPr lang="en-GB" sz="800" b="1">
                          <a:solidFill>
                            <a:schemeClr val="accent1"/>
                          </a:solidFill>
                          <a:latin typeface="Roboto" panose="02000000000000000000" pitchFamily="2" charset="0"/>
                          <a:ea typeface="Roboto" panose="02000000000000000000" pitchFamily="2" charset="0"/>
                          <a:cs typeface="Roboto" panose="02000000000000000000" pitchFamily="2" charset="0"/>
                        </a:rPr>
                        <a:t> Use a junior atlas</a:t>
                      </a:r>
                      <a:endParaRPr lang="en-US" sz="800" b="1">
                        <a:solidFill>
                          <a:schemeClr val="accent1"/>
                        </a:solidFill>
                        <a:latin typeface="Roboto" panose="02000000000000000000" pitchFamily="2" charset="0"/>
                        <a:ea typeface="Roboto" panose="02000000000000000000" pitchFamily="2" charset="0"/>
                        <a:cs typeface="Roboto" panose="02000000000000000000" pitchFamily="2" charset="0"/>
                      </a:endParaRPr>
                    </a:p>
                    <a:p>
                      <a:pPr marL="72000" indent="-72000">
                        <a:spcAft>
                          <a:spcPts val="200"/>
                        </a:spcAft>
                        <a:buFont typeface="Arial" panose="020B0604020202020204" pitchFamily="34" charset="0"/>
                        <a:buChar char="•"/>
                      </a:pPr>
                      <a:endParaRPr lang="en-US" sz="800" b="1">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100"/>
                        </a:spcAft>
                        <a:buClrTx/>
                        <a:buSzTx/>
                        <a:buFont typeface="Arial" panose="020B0604020202020204" pitchFamily="34" charset="0"/>
                        <a:buNone/>
                        <a:tabLst/>
                        <a:defRPr/>
                      </a:pPr>
                      <a:r>
                        <a:rPr lang="en-US" sz="800" b="1" i="0" u="none" strike="noStrike">
                          <a:solidFill>
                            <a:schemeClr val="accent1"/>
                          </a:solidFill>
                          <a:latin typeface="Roboto" panose="02000000000000000000" pitchFamily="2" charset="0"/>
                          <a:ea typeface="Roboto" panose="02000000000000000000" pitchFamily="2" charset="0"/>
                          <a:cs typeface="Roboto" panose="02000000000000000000" pitchFamily="2" charset="0"/>
                        </a:rPr>
                        <a:t>Map skills:</a:t>
                      </a:r>
                    </a:p>
                    <a:p>
                      <a:pPr marL="36000" indent="-36000">
                        <a:buFont typeface="Arial" panose="020B0604020202020204" pitchFamily="34" charset="0"/>
                        <a:buChar char="•"/>
                      </a:pPr>
                      <a:r>
                        <a:rPr lang="en-US" sz="800" b="1">
                          <a:solidFill>
                            <a:schemeClr val="accent1"/>
                          </a:solidFill>
                          <a:latin typeface="Roboto" panose="02000000000000000000" pitchFamily="2" charset="0"/>
                          <a:ea typeface="Roboto" panose="02000000000000000000" pitchFamily="2" charset="0"/>
                          <a:cs typeface="Roboto" panose="02000000000000000000" pitchFamily="2" charset="0"/>
                        </a:rPr>
                        <a:t> Use thematic maps </a:t>
                      </a:r>
                      <a:r>
                        <a:rPr lang="en-US" sz="800">
                          <a:solidFill>
                            <a:schemeClr val="accent1"/>
                          </a:solidFill>
                          <a:latin typeface="Roboto" panose="02000000000000000000" pitchFamily="2" charset="0"/>
                          <a:ea typeface="Roboto" panose="02000000000000000000" pitchFamily="2" charset="0"/>
                          <a:cs typeface="Roboto" panose="02000000000000000000" pitchFamily="2" charset="0"/>
                        </a:rPr>
                        <a:t>(showing climate zones and population density) (Y5)</a:t>
                      </a:r>
                    </a:p>
                    <a:p>
                      <a:pPr marL="72000" indent="-72000">
                        <a:spcAft>
                          <a:spcPts val="200"/>
                        </a:spcAft>
                        <a:buFont typeface="Arial" panose="020B0604020202020204" pitchFamily="34" charset="0"/>
                        <a:buChar char="•"/>
                      </a:pPr>
                      <a:endParaRPr lang="en-US" sz="800">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420391967"/>
                  </a:ext>
                </a:extLst>
              </a:tr>
              <a:tr h="721768">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Disciplinary</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Comparisons: </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Identify similarities and differences between two non-local places (Sahara Desert and Antarctic Desert) (Y2)</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800" b="0" i="0" strike="noStrike">
                        <a:solidFill>
                          <a:schemeClr val="accent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Comparisons: </a:t>
                      </a:r>
                      <a:r>
                        <a:rPr lang="en-GB" sz="800">
                          <a:solidFill>
                            <a:schemeClr val="bg1"/>
                          </a:solidFill>
                          <a:latin typeface="Roboto" panose="02000000000000000000" pitchFamily="2" charset="0"/>
                          <a:ea typeface="Roboto" panose="02000000000000000000" pitchFamily="2" charset="0"/>
                          <a:cs typeface="Roboto" panose="02000000000000000000" pitchFamily="2" charset="0"/>
                        </a:rPr>
                        <a:t>Compare the impacts of tourism on three different locations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Interconnections &amp; change: </a:t>
                      </a:r>
                      <a:r>
                        <a:rPr lang="en-US" sz="800" b="0">
                          <a:solidFill>
                            <a:schemeClr val="bg1"/>
                          </a:solidFill>
                          <a:latin typeface="Roboto" panose="02000000000000000000" pitchFamily="2" charset="0"/>
                          <a:ea typeface="Roboto" panose="02000000000000000000" pitchFamily="2" charset="0"/>
                        </a:rPr>
                        <a:t>There are similarities and differences between places, even if they have similar physical and/or human features</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Interconnections &amp; change: </a:t>
                      </a:r>
                      <a:r>
                        <a:rPr lang="en-US" sz="800" b="0">
                          <a:solidFill>
                            <a:schemeClr val="bg1"/>
                          </a:solidFill>
                          <a:latin typeface="Roboto" panose="02000000000000000000" pitchFamily="2" charset="0"/>
                          <a:ea typeface="Roboto" panose="02000000000000000000" pitchFamily="2" charset="0"/>
                        </a:rPr>
                        <a:t>Migration is usually the result of a related set of push and pull factors; these can be both physical and human factors (Y6)</a:t>
                      </a:r>
                      <a:endParaRPr lang="en-GB" sz="800">
                        <a:solidFill>
                          <a:schemeClr val="bg1"/>
                        </a:solidFill>
                        <a:latin typeface="Roboto" panose="02000000000000000000" pitchFamily="2" charset="0"/>
                        <a:ea typeface="Roboto" panose="02000000000000000000" pitchFamily="2" charset="0"/>
                        <a:cs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800" b="0" i="0" strike="noStrike">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1019034">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85725" marR="0" lvl="0" indent="-85725"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rPr>
                        <a:t>Human processes: </a:t>
                      </a:r>
                      <a:r>
                        <a:rPr lang="en-GB" sz="800">
                          <a:solidFill>
                            <a:schemeClr val="bg1"/>
                          </a:solidFill>
                          <a:latin typeface="Roboto" panose="02000000000000000000" pitchFamily="2" charset="0"/>
                          <a:ea typeface="Roboto" panose="02000000000000000000" pitchFamily="2" charset="0"/>
                          <a:cs typeface="Roboto" panose="02000000000000000000" pitchFamily="2" charset="0"/>
                        </a:rPr>
                        <a:t>Settlements are generally permanent, but some people assume nomadic lifestyles and do not live in a fixed place </a:t>
                      </a:r>
                      <a:r>
                        <a:rPr lang="en-GB" sz="800" kern="1200">
                          <a:solidFill>
                            <a:schemeClr val="bg1"/>
                          </a:solidFill>
                          <a:effectLst/>
                          <a:latin typeface="Roboto" panose="02000000000000000000" pitchFamily="2" charset="0"/>
                          <a:ea typeface="Roboto" panose="02000000000000000000" pitchFamily="2" charset="0"/>
                          <a:cs typeface="Roboto" panose="02000000000000000000" pitchFamily="2" charset="0"/>
                        </a:rPr>
                        <a:t>(Y2)</a:t>
                      </a:r>
                    </a:p>
                    <a:p>
                      <a:pPr marL="85725" indent="-85725">
                        <a:lnSpc>
                          <a:spcPct val="100000"/>
                        </a:lnSpc>
                        <a:spcBef>
                          <a:spcPts val="0"/>
                        </a:spcBef>
                        <a:spcAft>
                          <a:spcPts val="0"/>
                        </a:spcAft>
                        <a:buFont typeface="Arial" panose="020B0604020202020204" pitchFamily="34" charset="0"/>
                        <a:buChar char="•"/>
                      </a:pPr>
                      <a:r>
                        <a:rPr lang="en-GB" sz="800" b="1" kern="1200">
                          <a:solidFill>
                            <a:schemeClr val="bg1"/>
                          </a:solidFill>
                          <a:effectLst/>
                          <a:latin typeface="Roboto" panose="02000000000000000000" pitchFamily="2" charset="0"/>
                          <a:ea typeface="Roboto" panose="02000000000000000000" pitchFamily="2" charset="0"/>
                          <a:cs typeface="Roboto" panose="02000000000000000000" pitchFamily="2" charset="0"/>
                        </a:rPr>
                        <a:t>Space </a:t>
                      </a:r>
                      <a:r>
                        <a:rPr lang="en-US" sz="800" b="1">
                          <a:solidFill>
                            <a:schemeClr val="bg1"/>
                          </a:solidFill>
                          <a:latin typeface="Roboto" panose="02000000000000000000" pitchFamily="2" charset="0"/>
                          <a:ea typeface="Roboto" panose="02000000000000000000" pitchFamily="2" charset="0"/>
                        </a:rPr>
                        <a:t>&amp;</a:t>
                      </a:r>
                      <a:r>
                        <a:rPr lang="en-GB" sz="800" b="1" kern="1200">
                          <a:solidFill>
                            <a:schemeClr val="bg1"/>
                          </a:solidFill>
                          <a:effectLst/>
                          <a:latin typeface="Roboto" panose="02000000000000000000" pitchFamily="2" charset="0"/>
                          <a:ea typeface="Roboto" panose="02000000000000000000" pitchFamily="2" charset="0"/>
                          <a:cs typeface="Roboto" panose="02000000000000000000" pitchFamily="2" charset="0"/>
                        </a:rPr>
                        <a:t> place: </a:t>
                      </a:r>
                      <a:r>
                        <a:rPr lang="en-US" sz="800">
                          <a:solidFill>
                            <a:schemeClr val="bg1"/>
                          </a:solidFill>
                          <a:latin typeface="Roboto" panose="02000000000000000000" pitchFamily="2" charset="0"/>
                          <a:ea typeface="Roboto" panose="02000000000000000000" pitchFamily="2" charset="0"/>
                        </a:rPr>
                        <a:t>The UK is </a:t>
                      </a:r>
                      <a:r>
                        <a:rPr lang="en-US" sz="800" b="0">
                          <a:solidFill>
                            <a:schemeClr val="bg1"/>
                          </a:solidFill>
                          <a:latin typeface="Roboto" panose="02000000000000000000" pitchFamily="2" charset="0"/>
                          <a:ea typeface="Roboto" panose="02000000000000000000" pitchFamily="2" charset="0"/>
                        </a:rPr>
                        <a:t>made up of four countries: England, Scotland, Wales and Northern Ireland (Y1)</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800" b="0">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84138" indent="-84138">
                        <a:buFont typeface="Arial" panose="020B0604020202020204" pitchFamily="34" charset="0"/>
                        <a:buChar cha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Space &amp; place: </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Europe is made up of 50 countries; Russia is split across Asia and Europe</a:t>
                      </a:r>
                    </a:p>
                    <a:p>
                      <a:pPr marL="84138" indent="-84138">
                        <a:buFont typeface="Arial" panose="020B0604020202020204" pitchFamily="34" charset="0"/>
                        <a:buChar cha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Space &amp; place: </a:t>
                      </a:r>
                      <a:r>
                        <a:rPr lang="en-GB" sz="800" b="1">
                          <a:solidFill>
                            <a:schemeClr val="bg1"/>
                          </a:solidFill>
                          <a:latin typeface="Roboto" panose="02000000000000000000" pitchFamily="2" charset="0"/>
                          <a:ea typeface="Roboto" panose="02000000000000000000" pitchFamily="2" charset="0"/>
                          <a:cs typeface="Roboto" panose="02000000000000000000" pitchFamily="2" charset="0"/>
                        </a:rPr>
                        <a:t>Case study: </a:t>
                      </a:r>
                      <a:r>
                        <a:rPr lang="en-GB" sz="800" b="0">
                          <a:solidFill>
                            <a:schemeClr val="bg1"/>
                          </a:solidFill>
                          <a:latin typeface="Roboto" panose="02000000000000000000" pitchFamily="2" charset="0"/>
                          <a:ea typeface="Roboto" panose="02000000000000000000" pitchFamily="2" charset="0"/>
                          <a:cs typeface="Roboto" panose="02000000000000000000" pitchFamily="2" charset="0"/>
                        </a:rPr>
                        <a:t>Amalfi Coast</a:t>
                      </a:r>
                    </a:p>
                    <a:p>
                      <a:pPr marL="84138" indent="-84138">
                        <a:buFont typeface="Arial" panose="020B0604020202020204" pitchFamily="34" charset="0"/>
                        <a:buChar cha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Space &amp; place: </a:t>
                      </a:r>
                      <a:r>
                        <a:rPr lang="en-GB" sz="800" b="1">
                          <a:solidFill>
                            <a:schemeClr val="bg1"/>
                          </a:solidFill>
                          <a:latin typeface="Roboto" panose="02000000000000000000" pitchFamily="2" charset="0"/>
                          <a:ea typeface="Roboto" panose="02000000000000000000" pitchFamily="2" charset="0"/>
                          <a:cs typeface="Roboto" panose="02000000000000000000" pitchFamily="2" charset="0"/>
                        </a:rPr>
                        <a:t>Case study</a:t>
                      </a:r>
                      <a:r>
                        <a:rPr lang="en-GB" sz="800" b="0">
                          <a:solidFill>
                            <a:schemeClr val="bg1"/>
                          </a:solidFill>
                          <a:latin typeface="Roboto" panose="02000000000000000000" pitchFamily="2" charset="0"/>
                          <a:ea typeface="Roboto" panose="02000000000000000000" pitchFamily="2" charset="0"/>
                          <a:cs typeface="Roboto" panose="02000000000000000000" pitchFamily="2" charset="0"/>
                        </a:rPr>
                        <a:t>: Graian Region</a:t>
                      </a:r>
                    </a:p>
                    <a:p>
                      <a:pPr marL="84138" marR="0" lvl="0" indent="-841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Space &amp; place: </a:t>
                      </a:r>
                      <a:r>
                        <a:rPr lang="en-US" sz="800" b="0">
                          <a:solidFill>
                            <a:schemeClr val="bg1"/>
                          </a:solidFill>
                          <a:latin typeface="Roboto" panose="02000000000000000000" pitchFamily="2" charset="0"/>
                          <a:ea typeface="Roboto" panose="02000000000000000000" pitchFamily="2" charset="0"/>
                          <a:cs typeface="Roboto" panose="02000000000000000000" pitchFamily="2" charset="0"/>
                        </a:rPr>
                        <a:t>There are similarities and differences between different places, even if they have similar physical and/or human features (Y3)</a:t>
                      </a:r>
                      <a:endParaRPr lang="en-GB" sz="800" b="1">
                        <a:solidFill>
                          <a:schemeClr val="bg1"/>
                        </a:solidFill>
                        <a:latin typeface="Roboto" panose="02000000000000000000" pitchFamily="2" charset="0"/>
                        <a:ea typeface="Roboto" panose="02000000000000000000" pitchFamily="2" charset="0"/>
                        <a:cs typeface="Roboto" panose="02000000000000000000" pitchFamily="2" charset="0"/>
                      </a:endParaRPr>
                    </a:p>
                    <a:p>
                      <a:pPr marL="84138" marR="0" lvl="0" indent="-84138"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GB" sz="800" b="0">
                          <a:solidFill>
                            <a:schemeClr val="bg1"/>
                          </a:solidFill>
                          <a:latin typeface="Roboto" panose="02000000000000000000" pitchFamily="2" charset="0"/>
                          <a:ea typeface="Roboto" panose="02000000000000000000" pitchFamily="2" charset="0"/>
                          <a:cs typeface="Roboto" panose="02000000000000000000" pitchFamily="2" charset="0"/>
                        </a:rPr>
                        <a:t>Tourism needs to be managed sustainably, as it can have negative as well as positive impacts on an area</a:t>
                      </a:r>
                    </a:p>
                    <a:p>
                      <a:pPr marL="84138" marR="0" lvl="0" indent="-84138"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800" b="0">
                          <a:solidFill>
                            <a:schemeClr val="bg1"/>
                          </a:solidFill>
                          <a:latin typeface="Roboto" panose="02000000000000000000" pitchFamily="2" charset="0"/>
                          <a:ea typeface="Roboto" panose="02000000000000000000" pitchFamily="2" charset="0"/>
                          <a:cs typeface="Roboto" panose="02000000000000000000" pitchFamily="2" charset="0"/>
                        </a:rPr>
                        <a:t>Tourism is the business of supporting and encouraging people to visit a place for fun</a:t>
                      </a:r>
                    </a:p>
                    <a:p>
                      <a:pPr marL="84138" marR="0" lvl="0" indent="-84138"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800" b="0">
                          <a:solidFill>
                            <a:schemeClr val="bg1"/>
                          </a:solidFill>
                          <a:latin typeface="Roboto" panose="02000000000000000000" pitchFamily="2" charset="0"/>
                          <a:ea typeface="Roboto" panose="02000000000000000000" pitchFamily="2" charset="0"/>
                          <a:cs typeface="Roboto" panose="02000000000000000000" pitchFamily="2" charset="0"/>
                        </a:rPr>
                        <a:t>Human impacts can be social, economic and environmental </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800" b="0" dirty="0">
                          <a:solidFill>
                            <a:schemeClr val="bg1"/>
                          </a:solidFill>
                          <a:latin typeface="Roboto" panose="02000000000000000000" pitchFamily="2" charset="0"/>
                          <a:ea typeface="Roboto" panose="02000000000000000000" pitchFamily="2" charset="0"/>
                          <a:cs typeface="Roboto" panose="02000000000000000000" pitchFamily="2" charset="0"/>
                        </a:rPr>
                        <a:t>Human settlements change or develop based on external factors (both human and physical) (</a:t>
                      </a:r>
                      <a:r>
                        <a:rPr lang="en-US" sz="800" b="0" dirty="0" err="1">
                          <a:solidFill>
                            <a:schemeClr val="bg1"/>
                          </a:solidFill>
                          <a:latin typeface="Roboto" panose="02000000000000000000" pitchFamily="2" charset="0"/>
                          <a:ea typeface="Roboto" panose="02000000000000000000" pitchFamily="2" charset="0"/>
                          <a:cs typeface="Roboto" panose="02000000000000000000" pitchFamily="2" charset="0"/>
                        </a:rPr>
                        <a:t>Y6</a:t>
                      </a:r>
                      <a:r>
                        <a:rPr lang="en-US" sz="800" b="0" dirty="0">
                          <a:solidFill>
                            <a:schemeClr val="bg1"/>
                          </a:solidFill>
                          <a:latin typeface="Roboto" panose="02000000000000000000" pitchFamily="2" charset="0"/>
                          <a:ea typeface="Roboto" panose="02000000000000000000" pitchFamily="2" charset="0"/>
                          <a:cs typeface="Roboto" panose="02000000000000000000" pitchFamily="2" charset="0"/>
                        </a:rPr>
                        <a:t>)</a:t>
                      </a:r>
                    </a:p>
                    <a:p>
                      <a:pPr marL="85725" marR="0" lvl="0" indent="-857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800" dirty="0">
                          <a:solidFill>
                            <a:schemeClr val="bg1"/>
                          </a:solidFill>
                          <a:latin typeface="Roboto" panose="02000000000000000000" pitchFamily="2" charset="0"/>
                          <a:ea typeface="Roboto" panose="02000000000000000000" pitchFamily="2" charset="0"/>
                          <a:cs typeface="Roboto" panose="02000000000000000000" pitchFamily="2" charset="0"/>
                        </a:rPr>
                        <a:t>Migration is the process of moving from one place to another. It does not have to be between countries, but when it is, it is called immigration (in) or emigration (out) (</a:t>
                      </a:r>
                      <a:r>
                        <a:rPr lang="en-US" sz="800" dirty="0" err="1">
                          <a:solidFill>
                            <a:schemeClr val="bg1"/>
                          </a:solidFill>
                          <a:latin typeface="Roboto" panose="02000000000000000000" pitchFamily="2" charset="0"/>
                          <a:ea typeface="Roboto" panose="02000000000000000000" pitchFamily="2" charset="0"/>
                          <a:cs typeface="Roboto" panose="02000000000000000000" pitchFamily="2" charset="0"/>
                        </a:rPr>
                        <a:t>Y6</a:t>
                      </a:r>
                      <a:r>
                        <a:rPr lang="en-US" sz="800" dirty="0">
                          <a:solidFill>
                            <a:schemeClr val="bg1"/>
                          </a:solidFill>
                          <a:latin typeface="Roboto" panose="02000000000000000000" pitchFamily="2" charset="0"/>
                          <a:ea typeface="Roboto" panose="02000000000000000000" pitchFamily="2" charset="0"/>
                          <a:cs typeface="Roboto" panose="02000000000000000000" pitchFamily="2" charset="0"/>
                        </a:rPr>
                        <a:t>)</a:t>
                      </a:r>
                    </a:p>
                    <a:p>
                      <a:pPr marL="171450" indent="-171450">
                        <a:buFont typeface="Arial" panose="020B0604020202020204" pitchFamily="34" charset="0"/>
                        <a:buChar char="•"/>
                      </a:pPr>
                      <a:endParaRPr lang="en-US" sz="800" b="0" dirty="0">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17963321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dirty="0"/>
              <a:t>Year 5/6A: Autumn</a:t>
            </a:r>
            <a:endParaRPr lang="en-GB" dirty="0"/>
          </a:p>
        </p:txBody>
      </p:sp>
      <p:sp>
        <p:nvSpPr>
          <p:cNvPr id="4" name="Text Placeholder 3">
            <a:extLst>
              <a:ext uri="{FF2B5EF4-FFF2-40B4-BE49-F238E27FC236}">
                <a16:creationId xmlns:a16="http://schemas.microsoft.com/office/drawing/2014/main" id="{50C77441-693C-44CD-BF9D-C9CF21ECF127}"/>
              </a:ext>
            </a:extLst>
          </p:cNvPr>
          <p:cNvSpPr>
            <a:spLocks noGrp="1"/>
          </p:cNvSpPr>
          <p:nvPr>
            <p:ph type="body" sz="quarter" idx="11"/>
          </p:nvPr>
        </p:nvSpPr>
        <p:spPr/>
        <p:txBody>
          <a:bodyPr/>
          <a:lstStyle/>
          <a:p>
            <a:r>
              <a:rPr lang="en-US"/>
              <a:t>Year 5: Autumn</a:t>
            </a:r>
            <a:endParaRPr lang="en-GB"/>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3413760"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solidFill>
                    <a:schemeClr val="accent1"/>
                  </a:solidFill>
                </a:ln>
                <a:solidFill>
                  <a:schemeClr val="accent1"/>
                </a:solidFill>
                <a:latin typeface="United Curriculum" pitchFamily="2" charset="0"/>
              </a:rPr>
              <a:t>Investigating World Trade</a:t>
            </a:r>
            <a:endParaRPr lang="en-GB" sz="1600">
              <a:ln w="12700">
                <a:solidFill>
                  <a:schemeClr val="accent1"/>
                </a:solidFill>
              </a:ln>
              <a:solidFill>
                <a:schemeClr val="accent1"/>
              </a:solidFill>
              <a:latin typeface="United Curriculum" pitchFamily="2" charset="0"/>
            </a:endParaRPr>
          </a:p>
        </p:txBody>
      </p:sp>
      <p:graphicFrame>
        <p:nvGraphicFramePr>
          <p:cNvPr id="2" name="Table 25">
            <a:extLst>
              <a:ext uri="{FF2B5EF4-FFF2-40B4-BE49-F238E27FC236}">
                <a16:creationId xmlns:a16="http://schemas.microsoft.com/office/drawing/2014/main" id="{749F1E51-BDE5-35FA-425A-9E947EFA341A}"/>
              </a:ext>
            </a:extLst>
          </p:cNvPr>
          <p:cNvGraphicFramePr>
            <a:graphicFrameLocks noGrp="1"/>
          </p:cNvGraphicFramePr>
          <p:nvPr>
            <p:extLst>
              <p:ext uri="{D42A27DB-BD31-4B8C-83A1-F6EECF244321}">
                <p14:modId xmlns:p14="http://schemas.microsoft.com/office/powerpoint/2010/main" val="3910955857"/>
              </p:ext>
            </p:extLst>
          </p:nvPr>
        </p:nvGraphicFramePr>
        <p:xfrm>
          <a:off x="203201" y="799973"/>
          <a:ext cx="9242068" cy="5617905"/>
        </p:xfrm>
        <a:graphic>
          <a:graphicData uri="http://schemas.openxmlformats.org/drawingml/2006/table">
            <a:tbl>
              <a:tblPr firstRow="1" bandRow="1">
                <a:tableStyleId>{5940675A-B579-460E-94D1-54222C63F5DA}</a:tableStyleId>
              </a:tblPr>
              <a:tblGrid>
                <a:gridCol w="211034">
                  <a:extLst>
                    <a:ext uri="{9D8B030D-6E8A-4147-A177-3AD203B41FA5}">
                      <a16:colId xmlns:a16="http://schemas.microsoft.com/office/drawing/2014/main" val="1014669821"/>
                    </a:ext>
                  </a:extLst>
                </a:gridCol>
                <a:gridCol w="211034">
                  <a:extLst>
                    <a:ext uri="{9D8B030D-6E8A-4147-A177-3AD203B41FA5}">
                      <a16:colId xmlns:a16="http://schemas.microsoft.com/office/drawing/2014/main" val="1749978381"/>
                    </a:ext>
                  </a:extLst>
                </a:gridCol>
                <a:gridCol w="2412000">
                  <a:extLst>
                    <a:ext uri="{9D8B030D-6E8A-4147-A177-3AD203B41FA5}">
                      <a16:colId xmlns:a16="http://schemas.microsoft.com/office/drawing/2014/main" val="247776695"/>
                    </a:ext>
                  </a:extLst>
                </a:gridCol>
                <a:gridCol w="4536000">
                  <a:extLst>
                    <a:ext uri="{9D8B030D-6E8A-4147-A177-3AD203B41FA5}">
                      <a16:colId xmlns:a16="http://schemas.microsoft.com/office/drawing/2014/main" val="3380293508"/>
                    </a:ext>
                  </a:extLst>
                </a:gridCol>
                <a:gridCol w="1872000">
                  <a:extLst>
                    <a:ext uri="{9D8B030D-6E8A-4147-A177-3AD203B41FA5}">
                      <a16:colId xmlns:a16="http://schemas.microsoft.com/office/drawing/2014/main" val="2902844172"/>
                    </a:ext>
                  </a:extLst>
                </a:gridCol>
              </a:tblGrid>
              <a:tr h="188957">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1868648">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Conceptual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lnSpc>
                          <a:spcPct val="100000"/>
                        </a:lnSpc>
                        <a:spcBef>
                          <a:spcPts val="0"/>
                        </a:spcBef>
                        <a:spcAft>
                          <a:spcPts val="100"/>
                        </a:spcAft>
                        <a:buFont typeface="Arial" panose="020B0604020202020204" pitchFamily="34" charset="0"/>
                        <a:buChar char="•"/>
                      </a:pPr>
                      <a:r>
                        <a:rPr lang="en-US" sz="700">
                          <a:solidFill>
                            <a:schemeClr val="bg1"/>
                          </a:solidFill>
                          <a:latin typeface="Roboto" panose="02000000000000000000" pitchFamily="2" charset="0"/>
                          <a:ea typeface="Roboto" panose="02000000000000000000" pitchFamily="2" charset="0"/>
                          <a:cs typeface="Roboto" panose="02000000000000000000" pitchFamily="2" charset="0"/>
                        </a:rPr>
                        <a:t>Local, national and global scale (Y1 Sum)</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b="1" strike="noStrike">
                          <a:solidFill>
                            <a:schemeClr val="accent2"/>
                          </a:solidFill>
                          <a:latin typeface="Roboto" panose="02000000000000000000" pitchFamily="2" charset="0"/>
                          <a:ea typeface="Roboto" panose="02000000000000000000" pitchFamily="2" charset="0"/>
                          <a:cs typeface="Roboto" panose="02000000000000000000" pitchFamily="2" charset="0"/>
                        </a:rPr>
                        <a:t>Science</a:t>
                      </a:r>
                      <a:r>
                        <a:rPr lang="en-US" sz="700" b="0" strike="noStrike">
                          <a:solidFill>
                            <a:schemeClr val="bg1"/>
                          </a:solidFill>
                          <a:latin typeface="Roboto" panose="02000000000000000000" pitchFamily="2" charset="0"/>
                          <a:ea typeface="Roboto" panose="02000000000000000000" pitchFamily="2" charset="0"/>
                          <a:cs typeface="Roboto" panose="02000000000000000000" pitchFamily="2" charset="0"/>
                        </a:rPr>
                        <a:t>: A </a:t>
                      </a:r>
                      <a:r>
                        <a:rPr lang="en-US" sz="700" b="1" strike="noStrike">
                          <a:solidFill>
                            <a:schemeClr val="bg1"/>
                          </a:solidFill>
                          <a:latin typeface="Roboto" panose="02000000000000000000" pitchFamily="2" charset="0"/>
                          <a:ea typeface="Roboto" panose="02000000000000000000" pitchFamily="2" charset="0"/>
                          <a:cs typeface="Roboto" panose="02000000000000000000" pitchFamily="2" charset="0"/>
                        </a:rPr>
                        <a:t>natural resource </a:t>
                      </a:r>
                      <a:r>
                        <a:rPr lang="en-US" sz="700" b="0" strike="noStrike">
                          <a:solidFill>
                            <a:schemeClr val="bg1"/>
                          </a:solidFill>
                          <a:latin typeface="Roboto" panose="02000000000000000000" pitchFamily="2" charset="0"/>
                          <a:ea typeface="Roboto" panose="02000000000000000000" pitchFamily="2" charset="0"/>
                          <a:cs typeface="Roboto" panose="02000000000000000000" pitchFamily="2" charset="0"/>
                        </a:rPr>
                        <a:t>is </a:t>
                      </a:r>
                      <a:r>
                        <a:rPr lang="en-US" sz="700">
                          <a:solidFill>
                            <a:schemeClr val="bg1"/>
                          </a:solidFill>
                          <a:latin typeface="Roboto" panose="02000000000000000000" pitchFamily="2" charset="0"/>
                          <a:ea typeface="Roboto" panose="02000000000000000000" pitchFamily="2" charset="0"/>
                          <a:cs typeface="Roboto" panose="02000000000000000000" pitchFamily="2" charset="0"/>
                        </a:rPr>
                        <a:t>a material or substance that is produced by the environment (not man-made) and may be used to support life. Food and water are natural resources (Y2 Aut2)</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Agriculture</a:t>
                      </a:r>
                      <a:r>
                        <a:rPr lang="en-US" sz="700">
                          <a:solidFill>
                            <a:schemeClr val="bg1"/>
                          </a:solidFill>
                          <a:latin typeface="Roboto" panose="02000000000000000000" pitchFamily="2" charset="0"/>
                          <a:ea typeface="Roboto" panose="02000000000000000000" pitchFamily="2" charset="0"/>
                          <a:cs typeface="Roboto" panose="02000000000000000000" pitchFamily="2" charset="0"/>
                        </a:rPr>
                        <a:t> is the farming of plants (arable) and animals (pastoral) to eat (Y2 Sum)</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a:solidFill>
                            <a:schemeClr val="bg1"/>
                          </a:solidFill>
                          <a:latin typeface="Roboto" panose="02000000000000000000" pitchFamily="2" charset="0"/>
                          <a:ea typeface="Roboto" panose="02000000000000000000" pitchFamily="2" charset="0"/>
                          <a:cs typeface="Roboto" panose="02000000000000000000" pitchFamily="2" charset="0"/>
                        </a:rPr>
                        <a:t>Humans use seas and oceans for economic and leisure uses, and the main economic use is </a:t>
                      </a: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trade</a:t>
                      </a:r>
                      <a:r>
                        <a:rPr lang="en-US" sz="700">
                          <a:solidFill>
                            <a:schemeClr val="bg1"/>
                          </a:solidFill>
                          <a:latin typeface="Roboto" panose="02000000000000000000" pitchFamily="2" charset="0"/>
                          <a:ea typeface="Roboto" panose="02000000000000000000" pitchFamily="2" charset="0"/>
                          <a:cs typeface="Roboto" panose="02000000000000000000" pitchFamily="2" charset="0"/>
                        </a:rPr>
                        <a:t> (Y2 Sum)</a:t>
                      </a:r>
                    </a:p>
                    <a:p>
                      <a:pPr marL="72000" indent="-72000">
                        <a:lnSpc>
                          <a:spcPct val="100000"/>
                        </a:lnSpc>
                        <a:spcBef>
                          <a:spcPts val="0"/>
                        </a:spcBef>
                        <a:spcAft>
                          <a:spcPts val="100"/>
                        </a:spcAft>
                        <a:buFont typeface="Arial" panose="020B0604020202020204" pitchFamily="34" charset="0"/>
                        <a:buChar char="•"/>
                      </a:pPr>
                      <a:r>
                        <a:rPr lang="en-US" sz="700" b="1">
                          <a:solidFill>
                            <a:schemeClr val="accent2"/>
                          </a:solidFill>
                          <a:latin typeface="Roboto" panose="02000000000000000000" pitchFamily="2" charset="0"/>
                          <a:ea typeface="Roboto" panose="02000000000000000000" pitchFamily="2" charset="0"/>
                          <a:cs typeface="Roboto" panose="02000000000000000000" pitchFamily="2" charset="0"/>
                        </a:rPr>
                        <a:t>Science</a:t>
                      </a: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00">
                          <a:solidFill>
                            <a:schemeClr val="bg1"/>
                          </a:solidFill>
                          <a:latin typeface="Roboto" panose="02000000000000000000" pitchFamily="2" charset="0"/>
                          <a:ea typeface="Roboto" panose="02000000000000000000" pitchFamily="2" charset="0"/>
                          <a:cs typeface="Roboto" panose="02000000000000000000" pitchFamily="2" charset="0"/>
                        </a:rPr>
                        <a:t>A </a:t>
                      </a: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fossil</a:t>
                      </a:r>
                      <a:r>
                        <a:rPr lang="en-US" sz="700">
                          <a:solidFill>
                            <a:schemeClr val="bg1"/>
                          </a:solidFill>
                          <a:latin typeface="Roboto" panose="02000000000000000000" pitchFamily="2" charset="0"/>
                          <a:ea typeface="Roboto" panose="02000000000000000000" pitchFamily="2" charset="0"/>
                          <a:cs typeface="Roboto" panose="02000000000000000000" pitchFamily="2" charset="0"/>
                        </a:rPr>
                        <a:t> is physical evidence of an ancient plant or animal (Y3 </a:t>
                      </a:r>
                      <a:r>
                        <a:rPr lang="en-US" sz="700" err="1">
                          <a:solidFill>
                            <a:schemeClr val="bg1"/>
                          </a:solidFill>
                          <a:latin typeface="Roboto" panose="02000000000000000000" pitchFamily="2" charset="0"/>
                          <a:ea typeface="Roboto" panose="02000000000000000000" pitchFamily="2" charset="0"/>
                          <a:cs typeface="Roboto" panose="02000000000000000000" pitchFamily="2" charset="0"/>
                        </a:rPr>
                        <a:t>Aut</a:t>
                      </a:r>
                      <a:r>
                        <a:rPr lang="en-US" sz="70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indent="-72000">
                        <a:lnSpc>
                          <a:spcPct val="100000"/>
                        </a:lnSpc>
                        <a:spcBef>
                          <a:spcPts val="0"/>
                        </a:spcBef>
                        <a:spcAft>
                          <a:spcPts val="100"/>
                        </a:spcAft>
                        <a:buFont typeface="Arial" panose="020B0604020202020204" pitchFamily="34" charset="0"/>
                        <a:buChar char="•"/>
                      </a:pPr>
                      <a:r>
                        <a:rPr lang="en-US" sz="700">
                          <a:solidFill>
                            <a:schemeClr val="bg1"/>
                          </a:solidFill>
                          <a:latin typeface="Roboto" panose="02000000000000000000" pitchFamily="2" charset="0"/>
                          <a:ea typeface="Roboto" panose="02000000000000000000" pitchFamily="2" charset="0"/>
                          <a:cs typeface="Roboto" panose="02000000000000000000" pitchFamily="2" charset="0"/>
                        </a:rPr>
                        <a:t>Tropical rainforests provide </a:t>
                      </a: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resources</a:t>
                      </a:r>
                      <a:r>
                        <a:rPr lang="en-US" sz="700">
                          <a:solidFill>
                            <a:schemeClr val="bg1"/>
                          </a:solidFill>
                          <a:latin typeface="Roboto" panose="02000000000000000000" pitchFamily="2" charset="0"/>
                          <a:ea typeface="Roboto" panose="02000000000000000000" pitchFamily="2" charset="0"/>
                          <a:cs typeface="Roboto" panose="02000000000000000000" pitchFamily="2" charset="0"/>
                        </a:rPr>
                        <a:t> for humans, such as medicines and foods. This is important at the local and global scales (Y4 </a:t>
                      </a:r>
                      <a:r>
                        <a:rPr lang="en-US" sz="700" err="1">
                          <a:solidFill>
                            <a:schemeClr val="bg1"/>
                          </a:solidFill>
                          <a:latin typeface="Roboto" panose="02000000000000000000" pitchFamily="2" charset="0"/>
                          <a:ea typeface="Roboto" panose="02000000000000000000" pitchFamily="2" charset="0"/>
                          <a:cs typeface="Roboto" panose="02000000000000000000" pitchFamily="2" charset="0"/>
                        </a:rPr>
                        <a:t>Spr</a:t>
                      </a:r>
                      <a:r>
                        <a:rPr lang="en-US" sz="70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indent="-72000">
                        <a:lnSpc>
                          <a:spcPct val="100000"/>
                        </a:lnSpc>
                        <a:spcBef>
                          <a:spcPts val="0"/>
                        </a:spcBef>
                        <a:spcAft>
                          <a:spcPts val="100"/>
                        </a:spcAft>
                        <a:buFont typeface="Arial" panose="020B0604020202020204" pitchFamily="34" charset="0"/>
                        <a:buChar char="•"/>
                      </a:pPr>
                      <a:r>
                        <a:rPr lang="en-US" sz="700">
                          <a:solidFill>
                            <a:schemeClr val="bg1"/>
                          </a:solidFill>
                          <a:latin typeface="Roboto" panose="02000000000000000000" pitchFamily="2" charset="0"/>
                          <a:ea typeface="Roboto" panose="02000000000000000000" pitchFamily="2" charset="0"/>
                          <a:cs typeface="Roboto" panose="02000000000000000000" pitchFamily="2" charset="0"/>
                        </a:rPr>
                        <a:t>Countries can be classified as low-, medium- or high-income countries (</a:t>
                      </a: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LIC, MIC, HIC</a:t>
                      </a:r>
                      <a:r>
                        <a:rPr lang="en-US" sz="700">
                          <a:solidFill>
                            <a:schemeClr val="bg1"/>
                          </a:solidFill>
                          <a:latin typeface="Roboto" panose="02000000000000000000" pitchFamily="2" charset="0"/>
                          <a:ea typeface="Roboto" panose="02000000000000000000" pitchFamily="2" charset="0"/>
                          <a:cs typeface="Roboto" panose="02000000000000000000" pitchFamily="2" charset="0"/>
                        </a:rPr>
                        <a:t>) (Y4 Sum)</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Bef>
                          <a:spcPts val="0"/>
                        </a:spcBef>
                        <a:spcAft>
                          <a:spcPts val="100"/>
                        </a:spcAft>
                        <a:buFont typeface="Arial" panose="020B0604020202020204" pitchFamily="34" charset="0"/>
                        <a:buChar char="•"/>
                      </a:pPr>
                      <a:r>
                        <a:rPr lang="en-US" sz="700" b="0">
                          <a:solidFill>
                            <a:schemeClr val="bg1"/>
                          </a:solidFill>
                          <a:latin typeface="Roboto" panose="02000000000000000000" pitchFamily="2" charset="0"/>
                          <a:ea typeface="Roboto" panose="02000000000000000000" pitchFamily="2" charset="0"/>
                          <a:cs typeface="Roboto" panose="02000000000000000000" pitchFamily="2" charset="0"/>
                        </a:rPr>
                        <a:t>Examples of </a:t>
                      </a: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natural resources </a:t>
                      </a:r>
                      <a:r>
                        <a:rPr lang="en-US" sz="700" b="0">
                          <a:solidFill>
                            <a:schemeClr val="bg1"/>
                          </a:solidFill>
                          <a:latin typeface="Roboto" panose="02000000000000000000" pitchFamily="2" charset="0"/>
                          <a:ea typeface="Roboto" panose="02000000000000000000" pitchFamily="2" charset="0"/>
                          <a:cs typeface="Roboto" panose="02000000000000000000" pitchFamily="2" charset="0"/>
                        </a:rPr>
                        <a:t>include wood, food, water and </a:t>
                      </a: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fossil fuels</a:t>
                      </a:r>
                      <a:endParaRPr lang="en-US" sz="700" b="0">
                        <a:solidFill>
                          <a:schemeClr val="bg1"/>
                        </a:solidFill>
                        <a:latin typeface="Roboto" panose="02000000000000000000" pitchFamily="2" charset="0"/>
                        <a:ea typeface="Roboto" panose="02000000000000000000" pitchFamily="2" charset="0"/>
                        <a:cs typeface="Roboto" panose="02000000000000000000" pitchFamily="2" charset="0"/>
                      </a:endParaRPr>
                    </a:p>
                    <a:p>
                      <a:pPr marL="72000" indent="-72000">
                        <a:lnSpc>
                          <a:spcPct val="100000"/>
                        </a:lnSpc>
                        <a:spcBef>
                          <a:spcPts val="0"/>
                        </a:spcBef>
                        <a:spcAft>
                          <a:spcPts val="100"/>
                        </a:spcAft>
                        <a:buFont typeface="Arial" panose="020B0604020202020204" pitchFamily="34" charset="0"/>
                        <a:buChar char="•"/>
                      </a:pP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Fossil fuels </a:t>
                      </a:r>
                      <a:r>
                        <a:rPr lang="en-US" sz="700">
                          <a:solidFill>
                            <a:schemeClr val="bg1"/>
                          </a:solidFill>
                          <a:latin typeface="Roboto" panose="02000000000000000000" pitchFamily="2" charset="0"/>
                          <a:ea typeface="Roboto" panose="02000000000000000000" pitchFamily="2" charset="0"/>
                          <a:cs typeface="Roboto" panose="02000000000000000000" pitchFamily="2" charset="0"/>
                        </a:rPr>
                        <a:t>are materials made from fossils over millions of years, like coal and oil. Humans use these to run cars and electrical items</a:t>
                      </a:r>
                    </a:p>
                    <a:p>
                      <a:pPr marL="72000" indent="-72000">
                        <a:lnSpc>
                          <a:spcPct val="100000"/>
                        </a:lnSpc>
                        <a:spcBef>
                          <a:spcPts val="0"/>
                        </a:spcBef>
                        <a:spcAft>
                          <a:spcPts val="100"/>
                        </a:spcAft>
                        <a:buFont typeface="Arial" panose="020B0604020202020204" pitchFamily="34" charset="0"/>
                        <a:buChar char="•"/>
                      </a:pP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Natural resources </a:t>
                      </a:r>
                      <a:r>
                        <a:rPr lang="en-US" sz="700" b="0">
                          <a:solidFill>
                            <a:schemeClr val="bg1"/>
                          </a:solidFill>
                          <a:latin typeface="Roboto" panose="02000000000000000000" pitchFamily="2" charset="0"/>
                          <a:ea typeface="Roboto" panose="02000000000000000000" pitchFamily="2" charset="0"/>
                          <a:cs typeface="Roboto" panose="02000000000000000000" pitchFamily="2" charset="0"/>
                        </a:rPr>
                        <a:t>are unevenly distributed across the world, and can be renewable or non-renewable (finite)</a:t>
                      </a:r>
                    </a:p>
                    <a:p>
                      <a:pPr marL="72000" indent="-72000">
                        <a:lnSpc>
                          <a:spcPct val="100000"/>
                        </a:lnSpc>
                        <a:spcBef>
                          <a:spcPts val="0"/>
                        </a:spcBef>
                        <a:spcAft>
                          <a:spcPts val="100"/>
                        </a:spcAft>
                        <a:buFont typeface="Arial" panose="020B0604020202020204" pitchFamily="34" charset="0"/>
                        <a:buChar char="•"/>
                      </a:pPr>
                      <a:r>
                        <a:rPr lang="en-US" sz="700" b="0" strike="noStrike">
                          <a:solidFill>
                            <a:schemeClr val="bg1"/>
                          </a:solidFill>
                          <a:latin typeface="Roboto" panose="02000000000000000000" pitchFamily="2" charset="0"/>
                          <a:ea typeface="Roboto" panose="02000000000000000000" pitchFamily="2" charset="0"/>
                          <a:cs typeface="Roboto" panose="02000000000000000000" pitchFamily="2" charset="0"/>
                        </a:rPr>
                        <a:t>People can be </a:t>
                      </a:r>
                      <a:r>
                        <a:rPr lang="en-US" sz="700" b="1" strike="noStrike">
                          <a:solidFill>
                            <a:schemeClr val="bg1"/>
                          </a:solidFill>
                          <a:latin typeface="Roboto" panose="02000000000000000000" pitchFamily="2" charset="0"/>
                          <a:ea typeface="Roboto" panose="02000000000000000000" pitchFamily="2" charset="0"/>
                          <a:cs typeface="Roboto" panose="02000000000000000000" pitchFamily="2" charset="0"/>
                        </a:rPr>
                        <a:t>employed</a:t>
                      </a:r>
                      <a:r>
                        <a:rPr lang="en-US" sz="700" b="0" strike="noStrike">
                          <a:solidFill>
                            <a:schemeClr val="bg1"/>
                          </a:solidFill>
                          <a:latin typeface="Roboto" panose="02000000000000000000" pitchFamily="2" charset="0"/>
                          <a:ea typeface="Roboto" panose="02000000000000000000" pitchFamily="2" charset="0"/>
                          <a:cs typeface="Roboto" panose="02000000000000000000" pitchFamily="2" charset="0"/>
                        </a:rPr>
                        <a:t> in different industries and sectors including </a:t>
                      </a:r>
                      <a:r>
                        <a:rPr lang="en-US" sz="700" b="1" strike="noStrike">
                          <a:solidFill>
                            <a:schemeClr val="bg1"/>
                          </a:solidFill>
                          <a:latin typeface="Roboto" panose="02000000000000000000" pitchFamily="2" charset="0"/>
                          <a:ea typeface="Roboto" panose="02000000000000000000" pitchFamily="2" charset="0"/>
                          <a:cs typeface="Roboto" panose="02000000000000000000" pitchFamily="2" charset="0"/>
                        </a:rPr>
                        <a:t>primary, secondary, tertiary and quaternary</a:t>
                      </a:r>
                    </a:p>
                    <a:p>
                      <a:pPr marL="72000" indent="-72000">
                        <a:lnSpc>
                          <a:spcPct val="100000"/>
                        </a:lnSpc>
                        <a:spcBef>
                          <a:spcPts val="0"/>
                        </a:spcBef>
                        <a:spcAft>
                          <a:spcPts val="100"/>
                        </a:spcAft>
                        <a:buFont typeface="Arial" panose="020B0604020202020204" pitchFamily="34" charset="0"/>
                        <a:buChar char="•"/>
                      </a:pPr>
                      <a:r>
                        <a:rPr lang="en-US" sz="700" b="1" strike="noStrike">
                          <a:solidFill>
                            <a:schemeClr val="bg1"/>
                          </a:solidFill>
                          <a:latin typeface="Roboto" panose="02000000000000000000" pitchFamily="2" charset="0"/>
                          <a:ea typeface="Roboto" panose="02000000000000000000" pitchFamily="2" charset="0"/>
                          <a:cs typeface="Roboto" panose="02000000000000000000" pitchFamily="2" charset="0"/>
                        </a:rPr>
                        <a:t>HICs</a:t>
                      </a:r>
                      <a:r>
                        <a:rPr lang="en-US" sz="700" b="0" strike="noStrike">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00" b="1" strike="noStrike">
                          <a:solidFill>
                            <a:schemeClr val="bg1"/>
                          </a:solidFill>
                          <a:latin typeface="Roboto" panose="02000000000000000000" pitchFamily="2" charset="0"/>
                          <a:ea typeface="Roboto" panose="02000000000000000000" pitchFamily="2" charset="0"/>
                          <a:cs typeface="Roboto" panose="02000000000000000000" pitchFamily="2" charset="0"/>
                        </a:rPr>
                        <a:t>MICs</a:t>
                      </a:r>
                      <a:r>
                        <a:rPr lang="en-US" sz="700" b="0" strike="noStrike">
                          <a:solidFill>
                            <a:schemeClr val="bg1"/>
                          </a:solidFill>
                          <a:latin typeface="Roboto" panose="02000000000000000000" pitchFamily="2" charset="0"/>
                          <a:ea typeface="Roboto" panose="02000000000000000000" pitchFamily="2" charset="0"/>
                          <a:cs typeface="Roboto" panose="02000000000000000000" pitchFamily="2" charset="0"/>
                        </a:rPr>
                        <a:t> and </a:t>
                      </a:r>
                      <a:r>
                        <a:rPr lang="en-US" sz="700" b="1" strike="noStrike">
                          <a:solidFill>
                            <a:schemeClr val="bg1"/>
                          </a:solidFill>
                          <a:latin typeface="Roboto" panose="02000000000000000000" pitchFamily="2" charset="0"/>
                          <a:ea typeface="Roboto" panose="02000000000000000000" pitchFamily="2" charset="0"/>
                          <a:cs typeface="Roboto" panose="02000000000000000000" pitchFamily="2" charset="0"/>
                        </a:rPr>
                        <a:t>LICs</a:t>
                      </a:r>
                      <a:r>
                        <a:rPr lang="en-US" sz="700" b="0" strike="noStrike">
                          <a:solidFill>
                            <a:schemeClr val="bg1"/>
                          </a:solidFill>
                          <a:latin typeface="Roboto" panose="02000000000000000000" pitchFamily="2" charset="0"/>
                          <a:ea typeface="Roboto" panose="02000000000000000000" pitchFamily="2" charset="0"/>
                          <a:cs typeface="Roboto" panose="02000000000000000000" pitchFamily="2" charset="0"/>
                        </a:rPr>
                        <a:t> tend to have primary, secondary, tertiary and quaternary industries at different levels</a:t>
                      </a:r>
                    </a:p>
                    <a:p>
                      <a:pPr marL="72000" indent="-72000">
                        <a:lnSpc>
                          <a:spcPct val="100000"/>
                        </a:lnSpc>
                        <a:spcBef>
                          <a:spcPts val="0"/>
                        </a:spcBef>
                        <a:spcAft>
                          <a:spcPts val="100"/>
                        </a:spcAft>
                        <a:buFont typeface="Arial" panose="020B0604020202020204" pitchFamily="34" charset="0"/>
                        <a:buChar char="•"/>
                      </a:pP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Trade</a:t>
                      </a:r>
                      <a:r>
                        <a:rPr lang="en-US" sz="700">
                          <a:solidFill>
                            <a:schemeClr val="bg1"/>
                          </a:solidFill>
                          <a:latin typeface="Roboto" panose="02000000000000000000" pitchFamily="2" charset="0"/>
                          <a:ea typeface="Roboto" panose="02000000000000000000" pitchFamily="2" charset="0"/>
                          <a:cs typeface="Roboto" panose="02000000000000000000" pitchFamily="2" charset="0"/>
                        </a:rPr>
                        <a:t> is the process of buying and selling goods. </a:t>
                      </a: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Imports</a:t>
                      </a:r>
                      <a:r>
                        <a:rPr lang="en-US" sz="700">
                          <a:solidFill>
                            <a:schemeClr val="bg1"/>
                          </a:solidFill>
                          <a:latin typeface="Roboto" panose="02000000000000000000" pitchFamily="2" charset="0"/>
                          <a:ea typeface="Roboto" panose="02000000000000000000" pitchFamily="2" charset="0"/>
                          <a:cs typeface="Roboto" panose="02000000000000000000" pitchFamily="2" charset="0"/>
                        </a:rPr>
                        <a:t> are goods that are brought into the country. </a:t>
                      </a: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Exports</a:t>
                      </a:r>
                      <a:r>
                        <a:rPr lang="en-US" sz="700">
                          <a:solidFill>
                            <a:schemeClr val="bg1"/>
                          </a:solidFill>
                          <a:latin typeface="Roboto" panose="02000000000000000000" pitchFamily="2" charset="0"/>
                          <a:ea typeface="Roboto" panose="02000000000000000000" pitchFamily="2" charset="0"/>
                          <a:cs typeface="Roboto" panose="02000000000000000000" pitchFamily="2" charset="0"/>
                        </a:rPr>
                        <a:t> are goods that are traded out of the country</a:t>
                      </a:r>
                    </a:p>
                    <a:p>
                      <a:pPr marL="72000" indent="-72000">
                        <a:lnSpc>
                          <a:spcPct val="100000"/>
                        </a:lnSpc>
                        <a:spcBef>
                          <a:spcPts val="0"/>
                        </a:spcBef>
                        <a:spcAft>
                          <a:spcPts val="100"/>
                        </a:spcAft>
                        <a:buFont typeface="Arial" panose="020B0604020202020204" pitchFamily="34" charset="0"/>
                        <a:buChar char="•"/>
                      </a:pPr>
                      <a:r>
                        <a:rPr lang="en-US" sz="700">
                          <a:solidFill>
                            <a:schemeClr val="bg1"/>
                          </a:solidFill>
                          <a:latin typeface="Roboto" panose="02000000000000000000" pitchFamily="2" charset="0"/>
                          <a:ea typeface="Roboto" panose="02000000000000000000" pitchFamily="2" charset="0"/>
                          <a:cs typeface="Roboto" panose="02000000000000000000" pitchFamily="2" charset="0"/>
                        </a:rPr>
                        <a:t>The UK imports food from across the world. Food miles describe the distance that food has travelled (in miles) from source to plate</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b="0">
                          <a:solidFill>
                            <a:schemeClr val="bg1"/>
                          </a:solidFill>
                          <a:latin typeface="Roboto" panose="02000000000000000000" pitchFamily="2" charset="0"/>
                          <a:ea typeface="Roboto" panose="02000000000000000000" pitchFamily="2" charset="0"/>
                          <a:cs typeface="Roboto" panose="02000000000000000000" pitchFamily="2" charset="0"/>
                        </a:rPr>
                        <a:t>There have been changes in what is grown where, how it is farmed, how it is transported and how it is sold. </a:t>
                      </a: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Agriculture</a:t>
                      </a:r>
                      <a:r>
                        <a:rPr lang="en-US" sz="700">
                          <a:solidFill>
                            <a:schemeClr val="bg1"/>
                          </a:solidFill>
                          <a:latin typeface="Roboto" panose="02000000000000000000" pitchFamily="2" charset="0"/>
                          <a:ea typeface="Roboto" panose="02000000000000000000" pitchFamily="2" charset="0"/>
                          <a:cs typeface="Roboto" panose="02000000000000000000" pitchFamily="2" charset="0"/>
                        </a:rPr>
                        <a:t> has moved from </a:t>
                      </a: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subsistence</a:t>
                      </a:r>
                      <a:r>
                        <a:rPr lang="en-US" sz="700">
                          <a:solidFill>
                            <a:schemeClr val="bg1"/>
                          </a:solidFill>
                          <a:latin typeface="Roboto" panose="02000000000000000000" pitchFamily="2" charset="0"/>
                          <a:ea typeface="Roboto" panose="02000000000000000000" pitchFamily="2" charset="0"/>
                          <a:cs typeface="Roboto" panose="02000000000000000000" pitchFamily="2" charset="0"/>
                        </a:rPr>
                        <a:t> to </a:t>
                      </a: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commercial</a:t>
                      </a:r>
                      <a:r>
                        <a:rPr lang="en-US" sz="700">
                          <a:solidFill>
                            <a:schemeClr val="bg1"/>
                          </a:solidFill>
                          <a:latin typeface="Roboto" panose="02000000000000000000" pitchFamily="2" charset="0"/>
                          <a:ea typeface="Roboto" panose="02000000000000000000" pitchFamily="2" charset="0"/>
                          <a:cs typeface="Roboto" panose="02000000000000000000" pitchFamily="2" charset="0"/>
                        </a:rPr>
                        <a:t> so that food can be traded</a:t>
                      </a:r>
                    </a:p>
                    <a:p>
                      <a:pPr marL="72000" indent="-72000">
                        <a:lnSpc>
                          <a:spcPct val="100000"/>
                        </a:lnSpc>
                        <a:spcBef>
                          <a:spcPts val="0"/>
                        </a:spcBef>
                        <a:spcAft>
                          <a:spcPts val="100"/>
                        </a:spcAft>
                        <a:buFont typeface="Arial" panose="020B0604020202020204" pitchFamily="34" charset="0"/>
                        <a:buChar char="•"/>
                      </a:pP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Fairtrade </a:t>
                      </a:r>
                      <a:r>
                        <a:rPr lang="en-US" sz="700">
                          <a:solidFill>
                            <a:schemeClr val="bg1"/>
                          </a:solidFill>
                          <a:latin typeface="Roboto" panose="02000000000000000000" pitchFamily="2" charset="0"/>
                          <a:ea typeface="Roboto" panose="02000000000000000000" pitchFamily="2" charset="0"/>
                          <a:cs typeface="Roboto" panose="02000000000000000000" pitchFamily="2" charset="0"/>
                        </a:rPr>
                        <a:t>is a way of making sure that farmers are paid a fair price for the food they grow</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Bef>
                          <a:spcPts val="0"/>
                        </a:spcBef>
                        <a:spcAft>
                          <a:spcPts val="100"/>
                        </a:spcAft>
                        <a:buFont typeface="Arial" panose="020B0604020202020204" pitchFamily="34" charset="0"/>
                        <a:buChar char="•"/>
                      </a:pPr>
                      <a:r>
                        <a:rPr lang="en-US" sz="700" b="0">
                          <a:solidFill>
                            <a:schemeClr val="bg1"/>
                          </a:solidFill>
                          <a:latin typeface="Roboto" panose="02000000000000000000" pitchFamily="2" charset="0"/>
                          <a:ea typeface="Roboto" panose="02000000000000000000" pitchFamily="2" charset="0"/>
                          <a:cs typeface="Roboto" panose="02000000000000000000" pitchFamily="2" charset="0"/>
                        </a:rPr>
                        <a:t>Burning fossil fuels is contributing to global warming and climate change (Y5 Sum)</a:t>
                      </a:r>
                    </a:p>
                    <a:p>
                      <a:pPr marL="72000" indent="-72000">
                        <a:lnSpc>
                          <a:spcPct val="100000"/>
                        </a:lnSpc>
                        <a:spcBef>
                          <a:spcPts val="0"/>
                        </a:spcBef>
                        <a:spcAft>
                          <a:spcPts val="100"/>
                        </a:spcAft>
                        <a:buFont typeface="Arial" panose="020B0604020202020204" pitchFamily="34" charset="0"/>
                        <a:buChar char="•"/>
                      </a:pPr>
                      <a:r>
                        <a:rPr lang="en-US" sz="700" b="0">
                          <a:solidFill>
                            <a:schemeClr val="bg1"/>
                          </a:solidFill>
                          <a:latin typeface="Roboto" panose="02000000000000000000" pitchFamily="2" charset="0"/>
                          <a:ea typeface="Roboto" panose="02000000000000000000" pitchFamily="2" charset="0"/>
                          <a:cs typeface="Roboto" panose="02000000000000000000" pitchFamily="2" charset="0"/>
                        </a:rPr>
                        <a:t>Distribution of the world’s water (Y5 </a:t>
                      </a:r>
                      <a:r>
                        <a:rPr lang="en-US" sz="700" b="0" err="1">
                          <a:solidFill>
                            <a:schemeClr val="bg1"/>
                          </a:solidFill>
                          <a:latin typeface="Roboto" panose="02000000000000000000" pitchFamily="2" charset="0"/>
                          <a:ea typeface="Roboto" panose="02000000000000000000" pitchFamily="2" charset="0"/>
                          <a:cs typeface="Roboto" panose="02000000000000000000" pitchFamily="2" charset="0"/>
                        </a:rPr>
                        <a:t>Spr</a:t>
                      </a:r>
                      <a:r>
                        <a:rPr lang="en-US" sz="700" b="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indent="-72000">
                        <a:lnSpc>
                          <a:spcPct val="100000"/>
                        </a:lnSpc>
                        <a:spcBef>
                          <a:spcPts val="0"/>
                        </a:spcBef>
                        <a:spcAft>
                          <a:spcPts val="100"/>
                        </a:spcAft>
                        <a:buFont typeface="Arial" panose="020B0604020202020204" pitchFamily="34" charset="0"/>
                        <a:buChar char="•"/>
                      </a:pPr>
                      <a:r>
                        <a:rPr lang="en-US" sz="700" b="1">
                          <a:solidFill>
                            <a:schemeClr val="accent2"/>
                          </a:solidFill>
                          <a:latin typeface="Roboto" panose="02000000000000000000" pitchFamily="2" charset="0"/>
                          <a:ea typeface="Roboto" panose="02000000000000000000" pitchFamily="2" charset="0"/>
                          <a:cs typeface="Roboto" panose="02000000000000000000" pitchFamily="2" charset="0"/>
                        </a:rPr>
                        <a:t>Science</a:t>
                      </a: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00" b="0">
                          <a:solidFill>
                            <a:schemeClr val="bg1"/>
                          </a:solidFill>
                          <a:latin typeface="Roboto" panose="02000000000000000000" pitchFamily="2" charset="0"/>
                          <a:ea typeface="Roboto" panose="02000000000000000000" pitchFamily="2" charset="0"/>
                          <a:cs typeface="Roboto" panose="02000000000000000000" pitchFamily="2" charset="0"/>
                        </a:rPr>
                        <a:t>Fossil fuels are a non-renewable energy store (Y6 </a:t>
                      </a:r>
                      <a:r>
                        <a:rPr lang="en-US" sz="700" b="0" err="1">
                          <a:solidFill>
                            <a:schemeClr val="bg1"/>
                          </a:solidFill>
                          <a:latin typeface="Roboto" panose="02000000000000000000" pitchFamily="2" charset="0"/>
                          <a:ea typeface="Roboto" panose="02000000000000000000" pitchFamily="2" charset="0"/>
                          <a:cs typeface="Roboto" panose="02000000000000000000" pitchFamily="2" charset="0"/>
                        </a:rPr>
                        <a:t>Aut</a:t>
                      </a:r>
                      <a:r>
                        <a:rPr lang="en-US" sz="700" b="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indent="-72000">
                        <a:spcAft>
                          <a:spcPts val="200"/>
                        </a:spcAft>
                        <a:buFont typeface="Arial" panose="020B0604020202020204" pitchFamily="34" charset="0"/>
                        <a:buChar char="•"/>
                      </a:pPr>
                      <a:endParaRPr lang="en-US" sz="70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1074696">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b="1" strike="noStrike">
                          <a:solidFill>
                            <a:schemeClr val="accent4"/>
                          </a:solidFill>
                          <a:latin typeface="Roboto" panose="02000000000000000000" pitchFamily="2" charset="0"/>
                          <a:ea typeface="Roboto" panose="02000000000000000000" pitchFamily="2" charset="0"/>
                          <a:cs typeface="Roboto" panose="02000000000000000000" pitchFamily="2" charset="0"/>
                        </a:rPr>
                        <a:t>Mathematics</a:t>
                      </a:r>
                      <a:r>
                        <a:rPr lang="en-US" sz="700" b="1" strike="noStrike">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00" b="0" strike="noStrike">
                          <a:solidFill>
                            <a:schemeClr val="bg1"/>
                          </a:solidFill>
                          <a:latin typeface="Roboto" panose="02000000000000000000" pitchFamily="2" charset="0"/>
                          <a:ea typeface="Roboto" panose="02000000000000000000" pitchFamily="2" charset="0"/>
                          <a:cs typeface="Roboto" panose="02000000000000000000" pitchFamily="2" charset="0"/>
                        </a:rPr>
                        <a:t>Coordinates in the first quadrant (Y4)</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b="1" strike="noStrike">
                          <a:solidFill>
                            <a:schemeClr val="accent2"/>
                          </a:solidFill>
                          <a:latin typeface="Roboto" panose="02000000000000000000" pitchFamily="2" charset="0"/>
                          <a:ea typeface="Roboto" panose="02000000000000000000" pitchFamily="2" charset="0"/>
                          <a:cs typeface="Roboto" panose="02000000000000000000" pitchFamily="2" charset="0"/>
                        </a:rPr>
                        <a:t>Science</a:t>
                      </a:r>
                      <a:r>
                        <a:rPr lang="en-US" sz="700" b="1" strike="noStrike">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00" b="0" strike="noStrike">
                          <a:solidFill>
                            <a:schemeClr val="bg1"/>
                          </a:solidFill>
                          <a:latin typeface="Roboto" panose="02000000000000000000" pitchFamily="2" charset="0"/>
                          <a:ea typeface="Roboto" panose="02000000000000000000" pitchFamily="2" charset="0"/>
                          <a:cs typeface="Roboto" panose="02000000000000000000" pitchFamily="2" charset="0"/>
                        </a:rPr>
                        <a:t>Design a table to collect data with the appropriate number of rows and columns and correct headings (Y3 </a:t>
                      </a:r>
                      <a:r>
                        <a:rPr lang="en-US" sz="700" b="0" strike="noStrike" err="1">
                          <a:solidFill>
                            <a:schemeClr val="bg1"/>
                          </a:solidFill>
                          <a:latin typeface="Roboto" panose="02000000000000000000" pitchFamily="2" charset="0"/>
                          <a:ea typeface="Roboto" panose="02000000000000000000" pitchFamily="2" charset="0"/>
                          <a:cs typeface="Roboto" panose="02000000000000000000" pitchFamily="2" charset="0"/>
                        </a:rPr>
                        <a:t>Spr</a:t>
                      </a:r>
                      <a:r>
                        <a:rPr lang="en-US" sz="700" b="0" strike="noStrike">
                          <a:solidFill>
                            <a:schemeClr val="bg1"/>
                          </a:solidFill>
                          <a:latin typeface="Roboto" panose="02000000000000000000" pitchFamily="2" charset="0"/>
                          <a:ea typeface="Roboto" panose="02000000000000000000" pitchFamily="2" charset="0"/>
                          <a:cs typeface="Roboto" panose="02000000000000000000" pitchFamily="2" charset="0"/>
                        </a:rPr>
                        <a:t>)</a:t>
                      </a:r>
                    </a:p>
                    <a:p>
                      <a:pPr marL="0" marR="0" lvl="0" indent="0" algn="l" defTabSz="914400" rtl="0" eaLnBrk="1" fontAlgn="auto" latinLnBrk="0" hangingPunct="1">
                        <a:lnSpc>
                          <a:spcPct val="100000"/>
                        </a:lnSpc>
                        <a:spcBef>
                          <a:spcPts val="0"/>
                        </a:spcBef>
                        <a:spcAft>
                          <a:spcPts val="100"/>
                        </a:spcAft>
                        <a:buClrTx/>
                        <a:buSzTx/>
                        <a:buFont typeface="Arial" panose="020B0604020202020204" pitchFamily="34" charset="0"/>
                        <a:buNone/>
                        <a:tabLst/>
                        <a:defRPr/>
                      </a:pPr>
                      <a:r>
                        <a:rPr lang="en-US" sz="700" b="1" i="0" u="none" strike="noStrike">
                          <a:solidFill>
                            <a:schemeClr val="accent1"/>
                          </a:solidFill>
                          <a:latin typeface="Roboto" panose="02000000000000000000" pitchFamily="2" charset="0"/>
                          <a:ea typeface="Roboto" panose="02000000000000000000" pitchFamily="2" charset="0"/>
                          <a:cs typeface="Roboto" panose="02000000000000000000" pitchFamily="2" charset="0"/>
                        </a:rPr>
                        <a:t>Map skills:</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b="0" i="0" strike="noStrike">
                          <a:solidFill>
                            <a:schemeClr val="accent1"/>
                          </a:solidFill>
                          <a:latin typeface="Roboto" panose="02000000000000000000" pitchFamily="2" charset="0"/>
                          <a:ea typeface="Roboto" panose="02000000000000000000" pitchFamily="2" charset="0"/>
                          <a:cs typeface="Roboto" panose="02000000000000000000" pitchFamily="2" charset="0"/>
                        </a:rPr>
                        <a:t>Simple maps (Google Maps); satellite images (Google Earth); OS maps (Y1–4)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00">
                          <a:solidFill>
                            <a:schemeClr val="accent1"/>
                          </a:solidFill>
                          <a:latin typeface="Roboto" panose="02000000000000000000" pitchFamily="2" charset="0"/>
                          <a:ea typeface="Roboto" panose="02000000000000000000" pitchFamily="2" charset="0"/>
                          <a:cs typeface="Roboto" panose="02000000000000000000" pitchFamily="2" charset="0"/>
                        </a:rPr>
                        <a:t>Locate places and features using letter and number coordinates on a map</a:t>
                      </a:r>
                      <a:r>
                        <a:rPr lang="en-GB" sz="700">
                          <a:solidFill>
                            <a:schemeClr val="accent1"/>
                          </a:solidFill>
                          <a:latin typeface="Roboto" panose="02000000000000000000" pitchFamily="2" charset="0"/>
                          <a:ea typeface="Roboto" panose="02000000000000000000" pitchFamily="2" charset="0"/>
                          <a:cs typeface="Roboto" panose="02000000000000000000" pitchFamily="2" charset="0"/>
                        </a:rPr>
                        <a:t> (Y4)</a:t>
                      </a:r>
                      <a:endParaRPr lang="en-US" sz="700" b="0" strike="noStrike">
                        <a:solidFill>
                          <a:schemeClr val="accent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0" indent="0">
                        <a:buFont typeface="Arial" panose="020B0604020202020204" pitchFamily="34" charset="0"/>
                        <a:buNone/>
                      </a:pPr>
                      <a:r>
                        <a:rPr lang="en-US" sz="700" b="1" u="none">
                          <a:solidFill>
                            <a:schemeClr val="accent1"/>
                          </a:solidFill>
                          <a:latin typeface="Roboto" panose="02000000000000000000" pitchFamily="2" charset="0"/>
                          <a:ea typeface="Roboto" panose="02000000000000000000" pitchFamily="2" charset="0"/>
                          <a:cs typeface="Roboto" panose="02000000000000000000" pitchFamily="2" charset="0"/>
                        </a:rPr>
                        <a:t>Map skills:</a:t>
                      </a:r>
                    </a:p>
                    <a:p>
                      <a:pPr marL="36000" indent="-36000">
                        <a:buFont typeface="Arial" panose="020B0604020202020204" pitchFamily="34" charset="0"/>
                        <a:buChar char="•"/>
                      </a:pPr>
                      <a:r>
                        <a:rPr lang="en-US" sz="700">
                          <a:solidFill>
                            <a:schemeClr val="accent1"/>
                          </a:solidFill>
                          <a:latin typeface="Roboto" panose="02000000000000000000" pitchFamily="2" charset="0"/>
                          <a:ea typeface="Roboto" panose="02000000000000000000" pitchFamily="2" charset="0"/>
                          <a:cs typeface="Roboto" panose="02000000000000000000" pitchFamily="2" charset="0"/>
                        </a:rPr>
                        <a:t> Locate places using four-figure grid references on OS maps</a:t>
                      </a:r>
                    </a:p>
                    <a:p>
                      <a:pPr marL="72000" indent="-72000">
                        <a:spcAft>
                          <a:spcPts val="200"/>
                        </a:spcAft>
                        <a:buFont typeface="Arial" panose="020B0604020202020204" pitchFamily="34" charset="0"/>
                        <a:buChar char="•"/>
                      </a:pPr>
                      <a:endParaRPr lang="en-US" sz="700" b="1">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100"/>
                        </a:spcAft>
                        <a:buClrTx/>
                        <a:buSzTx/>
                        <a:buFont typeface="Arial" panose="020B0604020202020204" pitchFamily="34" charset="0"/>
                        <a:buNone/>
                        <a:tabLst/>
                        <a:defRPr/>
                      </a:pPr>
                      <a:r>
                        <a:rPr lang="en-US" sz="700" b="1" u="none" strike="noStrike">
                          <a:solidFill>
                            <a:schemeClr val="accent1"/>
                          </a:solidFill>
                          <a:latin typeface="Roboto" panose="02000000000000000000" pitchFamily="2" charset="0"/>
                          <a:ea typeface="Roboto" panose="02000000000000000000" pitchFamily="2" charset="0"/>
                        </a:rPr>
                        <a:t>Map skills:</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b="0" strike="noStrike">
                          <a:solidFill>
                            <a:schemeClr val="accent1"/>
                          </a:solidFill>
                          <a:latin typeface="Roboto" panose="02000000000000000000" pitchFamily="2" charset="0"/>
                          <a:ea typeface="Roboto" panose="02000000000000000000" pitchFamily="2" charset="0"/>
                        </a:rPr>
                        <a:t>Locate places and features using six-figure grid references </a:t>
                      </a:r>
                      <a:r>
                        <a:rPr lang="en-US" sz="700" b="0" strike="noStrike">
                          <a:solidFill>
                            <a:schemeClr val="accent1"/>
                          </a:solidFill>
                          <a:latin typeface="Roboto" panose="02000000000000000000" pitchFamily="2" charset="0"/>
                          <a:ea typeface="Roboto" panose="02000000000000000000" pitchFamily="2" charset="0"/>
                          <a:cs typeface="Roboto" panose="02000000000000000000" pitchFamily="2" charset="0"/>
                        </a:rPr>
                        <a:t>(Y6)</a:t>
                      </a:r>
                    </a:p>
                    <a:p>
                      <a:pPr marL="72000" indent="-72000">
                        <a:spcAft>
                          <a:spcPts val="200"/>
                        </a:spcAft>
                        <a:buFont typeface="Arial" panose="020B0604020202020204" pitchFamily="34" charset="0"/>
                        <a:buChar char="•"/>
                      </a:pPr>
                      <a:endParaRPr lang="en-US" sz="700">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420391967"/>
                  </a:ext>
                </a:extLst>
              </a:tr>
              <a:tr h="721477">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Disciplinary</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00" b="1" i="0" kern="1200">
                          <a:solidFill>
                            <a:schemeClr val="bg1"/>
                          </a:solidFill>
                          <a:effectLst/>
                          <a:latin typeface="Roboto" panose="02000000000000000000" pitchFamily="2" charset="0"/>
                          <a:ea typeface="Roboto" panose="02000000000000000000" pitchFamily="2" charset="0"/>
                          <a:cs typeface="+mn-cs"/>
                        </a:rPr>
                        <a:t>Enquiry &amp; fieldwork</a:t>
                      </a:r>
                      <a:r>
                        <a:rPr lang="en-US" sz="700" b="0" i="0" kern="1200">
                          <a:solidFill>
                            <a:schemeClr val="bg1"/>
                          </a:solidFill>
                          <a:effectLst/>
                          <a:latin typeface="Roboto" panose="02000000000000000000" pitchFamily="2" charset="0"/>
                          <a:ea typeface="Roboto" panose="02000000000000000000" pitchFamily="2" charset="0"/>
                          <a:cs typeface="+mn-cs"/>
                        </a:rPr>
                        <a:t>: </a:t>
                      </a:r>
                      <a:r>
                        <a:rPr lang="en-US" sz="700" b="0" err="1">
                          <a:solidFill>
                            <a:schemeClr val="bg1"/>
                          </a:solidFill>
                          <a:latin typeface="Roboto" panose="02000000000000000000" pitchFamily="2" charset="0"/>
                          <a:ea typeface="Roboto" panose="02000000000000000000" pitchFamily="2" charset="0"/>
                          <a:cs typeface="Roboto" panose="02000000000000000000" pitchFamily="2" charset="0"/>
                        </a:rPr>
                        <a:t>Recognise</a:t>
                      </a:r>
                      <a:r>
                        <a:rPr lang="en-US" sz="700" b="0">
                          <a:solidFill>
                            <a:schemeClr val="bg1"/>
                          </a:solidFill>
                          <a:latin typeface="Roboto" panose="02000000000000000000" pitchFamily="2" charset="0"/>
                          <a:ea typeface="Roboto" panose="02000000000000000000" pitchFamily="2" charset="0"/>
                          <a:cs typeface="Roboto" panose="02000000000000000000" pitchFamily="2" charset="0"/>
                        </a:rPr>
                        <a:t> simple hazards and steps we can take to avoid them</a:t>
                      </a:r>
                    </a:p>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endParaRPr lang="en-US" sz="700" b="0" i="0" strike="noStrike">
                        <a:solidFill>
                          <a:schemeClr val="accent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00" b="1" strike="noStrike">
                          <a:solidFill>
                            <a:schemeClr val="bg1"/>
                          </a:solidFill>
                          <a:latin typeface="Roboto" panose="02000000000000000000" pitchFamily="2" charset="0"/>
                          <a:ea typeface="Roboto" panose="02000000000000000000" pitchFamily="2" charset="0"/>
                          <a:cs typeface="Roboto" panose="02000000000000000000" pitchFamily="2" charset="0"/>
                        </a:rPr>
                        <a:t>Interconnections &amp; change: </a:t>
                      </a:r>
                      <a:r>
                        <a:rPr lang="en-US" sz="700" b="0">
                          <a:solidFill>
                            <a:schemeClr val="bg1"/>
                          </a:solidFill>
                          <a:latin typeface="Roboto" panose="02000000000000000000" pitchFamily="2" charset="0"/>
                          <a:ea typeface="Roboto" panose="02000000000000000000" pitchFamily="2" charset="0"/>
                        </a:rPr>
                        <a:t>Many places at the local, national and global scales rely on trading with other places across the world</a:t>
                      </a:r>
                      <a:endParaRPr lang="en-GB" sz="700">
                        <a:solidFill>
                          <a:schemeClr val="bg1"/>
                        </a:solidFill>
                        <a:latin typeface="Roboto" panose="02000000000000000000" pitchFamily="2" charset="0"/>
                        <a:ea typeface="Roboto" panose="02000000000000000000" pitchFamily="2" charset="0"/>
                        <a:cs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Forming judgements: </a:t>
                      </a:r>
                      <a:r>
                        <a:rPr lang="en-GB" sz="700">
                          <a:solidFill>
                            <a:schemeClr val="bg1"/>
                          </a:solidFill>
                          <a:latin typeface="Roboto" panose="02000000000000000000" pitchFamily="2" charset="0"/>
                          <a:ea typeface="Roboto" panose="02000000000000000000" pitchFamily="2" charset="0"/>
                          <a:cs typeface="Roboto" panose="02000000000000000000" pitchFamily="2" charset="0"/>
                        </a:rPr>
                        <a:t>Express opinions about fairtrade (benefits and drawbacks)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Forming judgements: </a:t>
                      </a:r>
                      <a:r>
                        <a:rPr lang="en-US" sz="700">
                          <a:solidFill>
                            <a:schemeClr val="bg1"/>
                          </a:solidFill>
                          <a:latin typeface="Roboto" panose="02000000000000000000" pitchFamily="2" charset="0"/>
                          <a:ea typeface="Roboto" panose="02000000000000000000" pitchFamily="2" charset="0"/>
                          <a:cs typeface="Roboto" panose="02000000000000000000" pitchFamily="2" charset="0"/>
                        </a:rPr>
                        <a:t>Express opinions about environmental issues (fairtrade) with reasons</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Forming judgements: </a:t>
                      </a:r>
                      <a:r>
                        <a:rPr lang="en-US" sz="700">
                          <a:solidFill>
                            <a:schemeClr val="bg1"/>
                          </a:solidFill>
                          <a:latin typeface="Roboto" panose="02000000000000000000" pitchFamily="2" charset="0"/>
                          <a:ea typeface="Roboto" panose="02000000000000000000" pitchFamily="2" charset="0"/>
                          <a:cs typeface="Roboto" panose="02000000000000000000" pitchFamily="2" charset="0"/>
                        </a:rPr>
                        <a:t>Evaluate responses to environmental issues (UK government’s response to plastic waste) (Y5)</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700" b="0" i="0" strike="noStrike">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1568048">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700" b="0">
                          <a:solidFill>
                            <a:schemeClr val="bg1"/>
                          </a:solidFill>
                          <a:latin typeface="Roboto" panose="02000000000000000000" pitchFamily="2" charset="0"/>
                          <a:ea typeface="Roboto" panose="02000000000000000000" pitchFamily="2" charset="0"/>
                          <a:cs typeface="Roboto" panose="02000000000000000000" pitchFamily="2" charset="0"/>
                        </a:rPr>
                        <a:t>Human impacts can be social, economic and environmental (Y3)</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700" b="0">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84138" indent="-84138">
                        <a:buFont typeface="Arial" panose="020B0604020202020204" pitchFamily="34" charset="0"/>
                        <a:buChar char="•"/>
                      </a:pP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Space &amp; place: </a:t>
                      </a:r>
                      <a:r>
                        <a:rPr lang="en-GB" sz="700" b="1">
                          <a:solidFill>
                            <a:schemeClr val="bg1"/>
                          </a:solidFill>
                          <a:latin typeface="Roboto" panose="02000000000000000000" pitchFamily="2" charset="0"/>
                          <a:ea typeface="Roboto" panose="02000000000000000000" pitchFamily="2" charset="0"/>
                          <a:cs typeface="Roboto" panose="02000000000000000000" pitchFamily="2" charset="0"/>
                        </a:rPr>
                        <a:t>Case study</a:t>
                      </a:r>
                      <a:r>
                        <a:rPr lang="en-GB" sz="700">
                          <a:solidFill>
                            <a:schemeClr val="bg1"/>
                          </a:solidFill>
                          <a:latin typeface="Roboto" panose="02000000000000000000" pitchFamily="2" charset="0"/>
                          <a:ea typeface="Roboto" panose="02000000000000000000" pitchFamily="2" charset="0"/>
                          <a:cs typeface="Roboto" panose="02000000000000000000" pitchFamily="2" charset="0"/>
                        </a:rPr>
                        <a:t>: Côte d'Ivoire</a:t>
                      </a:r>
                    </a:p>
                    <a:p>
                      <a:pPr marL="84138" marR="0" lvl="0" indent="-84138"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Physical processes: </a:t>
                      </a:r>
                      <a:r>
                        <a:rPr lang="en-US" sz="700" b="0" i="0">
                          <a:solidFill>
                            <a:schemeClr val="bg1"/>
                          </a:solidFill>
                          <a:effectLst/>
                          <a:latin typeface="Roboto" panose="02000000000000000000" pitchFamily="2" charset="0"/>
                          <a:ea typeface="Roboto" panose="02000000000000000000" pitchFamily="2" charset="0"/>
                        </a:rPr>
                        <a:t>Examples of natural resources include wood, food, water and </a:t>
                      </a:r>
                      <a:r>
                        <a:rPr lang="en-US" sz="700" b="1" i="0">
                          <a:solidFill>
                            <a:schemeClr val="bg1"/>
                          </a:solidFill>
                          <a:effectLst/>
                          <a:latin typeface="Roboto" panose="02000000000000000000" pitchFamily="2" charset="0"/>
                          <a:ea typeface="Roboto" panose="02000000000000000000" pitchFamily="2" charset="0"/>
                        </a:rPr>
                        <a:t>fossil fuels</a:t>
                      </a:r>
                      <a:r>
                        <a:rPr lang="en-US" sz="700" b="0" i="0">
                          <a:solidFill>
                            <a:schemeClr val="bg1"/>
                          </a:solidFill>
                          <a:effectLst/>
                          <a:latin typeface="Roboto" panose="02000000000000000000" pitchFamily="2" charset="0"/>
                          <a:ea typeface="Roboto" panose="02000000000000000000" pitchFamily="2" charset="0"/>
                        </a:rPr>
                        <a:t>. Fossil fuels are materials made from fossils over millions of years, like coal and oil. Humans use these to run cars and electrical items</a:t>
                      </a:r>
                    </a:p>
                    <a:p>
                      <a:pPr marL="84138" marR="0" lvl="0" indent="-84138"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Physical processes: </a:t>
                      </a:r>
                      <a:r>
                        <a:rPr lang="en-US" sz="700" b="0" i="0">
                          <a:solidFill>
                            <a:schemeClr val="bg1"/>
                          </a:solidFill>
                          <a:effectLst/>
                          <a:latin typeface="Roboto" panose="02000000000000000000" pitchFamily="2" charset="0"/>
                          <a:ea typeface="Roboto" panose="02000000000000000000" pitchFamily="2" charset="0"/>
                        </a:rPr>
                        <a:t>Natural resources are unevenly distributed across the world and can be </a:t>
                      </a:r>
                      <a:r>
                        <a:rPr lang="en-US" sz="700" b="1" i="0">
                          <a:solidFill>
                            <a:schemeClr val="bg1"/>
                          </a:solidFill>
                          <a:effectLst/>
                          <a:latin typeface="Roboto" panose="02000000000000000000" pitchFamily="2" charset="0"/>
                          <a:ea typeface="Roboto" panose="02000000000000000000" pitchFamily="2" charset="0"/>
                        </a:rPr>
                        <a:t>renewable</a:t>
                      </a:r>
                      <a:r>
                        <a:rPr lang="en-US" sz="700" b="0" i="0">
                          <a:solidFill>
                            <a:schemeClr val="bg1"/>
                          </a:solidFill>
                          <a:effectLst/>
                          <a:latin typeface="Roboto" panose="02000000000000000000" pitchFamily="2" charset="0"/>
                          <a:ea typeface="Roboto" panose="02000000000000000000" pitchFamily="2" charset="0"/>
                        </a:rPr>
                        <a:t> or </a:t>
                      </a:r>
                      <a:r>
                        <a:rPr lang="en-US" sz="700" b="1" i="0">
                          <a:solidFill>
                            <a:schemeClr val="bg1"/>
                          </a:solidFill>
                          <a:effectLst/>
                          <a:latin typeface="Roboto" panose="02000000000000000000" pitchFamily="2" charset="0"/>
                          <a:ea typeface="Roboto" panose="02000000000000000000" pitchFamily="2" charset="0"/>
                        </a:rPr>
                        <a:t>non-renewable</a:t>
                      </a:r>
                      <a:r>
                        <a:rPr lang="en-US" sz="700" b="0" i="0">
                          <a:solidFill>
                            <a:schemeClr val="bg1"/>
                          </a:solidFill>
                          <a:effectLst/>
                          <a:latin typeface="Roboto" panose="02000000000000000000" pitchFamily="2" charset="0"/>
                          <a:ea typeface="Roboto" panose="02000000000000000000" pitchFamily="2" charset="0"/>
                        </a:rPr>
                        <a:t> (finite)</a:t>
                      </a:r>
                      <a:endParaRPr lang="en-US" sz="700" b="1" i="0">
                        <a:solidFill>
                          <a:schemeClr val="bg1"/>
                        </a:solidFill>
                        <a:effectLst/>
                        <a:latin typeface="Roboto" panose="02000000000000000000" pitchFamily="2" charset="0"/>
                        <a:ea typeface="Roboto" panose="02000000000000000000" pitchFamily="2" charset="0"/>
                      </a:endParaRPr>
                    </a:p>
                    <a:p>
                      <a:pPr marL="84138" marR="0" lvl="0" indent="-84138"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700" b="0">
                          <a:solidFill>
                            <a:schemeClr val="bg1"/>
                          </a:solidFill>
                          <a:latin typeface="Roboto" panose="02000000000000000000" pitchFamily="2" charset="0"/>
                          <a:ea typeface="Roboto" panose="02000000000000000000" pitchFamily="2" charset="0"/>
                          <a:cs typeface="Roboto" panose="02000000000000000000" pitchFamily="2" charset="0"/>
                        </a:rPr>
                        <a:t>There have been changes in what is grown where, how it is farmed, how it is transported and how it is sold. Agriculture has moved from subsistence to commercial so that food can be traded</a:t>
                      </a:r>
                    </a:p>
                    <a:p>
                      <a:pPr marL="84138" indent="-84138">
                        <a:lnSpc>
                          <a:spcPct val="100000"/>
                        </a:lnSpc>
                        <a:spcBef>
                          <a:spcPts val="0"/>
                        </a:spcBef>
                        <a:spcAft>
                          <a:spcPts val="0"/>
                        </a:spcAft>
                        <a:buFont typeface="Arial" panose="020B0604020202020204" pitchFamily="34" charset="0"/>
                        <a:buChar char="•"/>
                      </a:pP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700" b="0" strike="noStrike">
                          <a:solidFill>
                            <a:schemeClr val="bg1"/>
                          </a:solidFill>
                          <a:latin typeface="Roboto" panose="02000000000000000000" pitchFamily="2" charset="0"/>
                          <a:ea typeface="Roboto" panose="02000000000000000000" pitchFamily="2" charset="0"/>
                          <a:cs typeface="Roboto" panose="02000000000000000000" pitchFamily="2" charset="0"/>
                        </a:rPr>
                        <a:t>People can be employed in different industries and sectors including primary, secondary, tertiary and quaternary</a:t>
                      </a:r>
                    </a:p>
                    <a:p>
                      <a:pPr marL="84138" indent="-84138">
                        <a:lnSpc>
                          <a:spcPct val="100000"/>
                        </a:lnSpc>
                        <a:spcBef>
                          <a:spcPts val="0"/>
                        </a:spcBef>
                        <a:spcAft>
                          <a:spcPts val="0"/>
                        </a:spcAft>
                        <a:buFont typeface="Arial" panose="020B0604020202020204" pitchFamily="34" charset="0"/>
                        <a:buChar char="•"/>
                      </a:pP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700" b="0" strike="noStrike">
                          <a:solidFill>
                            <a:schemeClr val="bg1"/>
                          </a:solidFill>
                          <a:latin typeface="Roboto" panose="02000000000000000000" pitchFamily="2" charset="0"/>
                          <a:ea typeface="Roboto" panose="02000000000000000000" pitchFamily="2" charset="0"/>
                          <a:cs typeface="Roboto" panose="02000000000000000000" pitchFamily="2" charset="0"/>
                        </a:rPr>
                        <a:t>HICs, MICs and LICs tend to have primary, secondary, tertiary and quaternary industries at different levels</a:t>
                      </a:r>
                    </a:p>
                    <a:p>
                      <a:pPr marL="84138" indent="-84138">
                        <a:lnSpc>
                          <a:spcPct val="100000"/>
                        </a:lnSpc>
                        <a:spcBef>
                          <a:spcPts val="0"/>
                        </a:spcBef>
                        <a:spcAft>
                          <a:spcPts val="0"/>
                        </a:spcAft>
                        <a:buFont typeface="Arial" panose="020B0604020202020204" pitchFamily="34" charset="0"/>
                        <a:buChar char="•"/>
                      </a:pP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700" b="0">
                          <a:solidFill>
                            <a:schemeClr val="bg1"/>
                          </a:solidFill>
                          <a:latin typeface="Roboto" panose="02000000000000000000" pitchFamily="2" charset="0"/>
                          <a:ea typeface="Roboto" panose="02000000000000000000" pitchFamily="2" charset="0"/>
                          <a:cs typeface="Roboto" panose="02000000000000000000" pitchFamily="2" charset="0"/>
                        </a:rPr>
                        <a:t>Trade is the process of buying and selling goods. Imports are goods that are brought into the country. Exports are goods that are traded out of the country</a:t>
                      </a:r>
                    </a:p>
                    <a:p>
                      <a:pPr marL="84138" indent="-84138">
                        <a:lnSpc>
                          <a:spcPct val="100000"/>
                        </a:lnSpc>
                        <a:spcBef>
                          <a:spcPts val="0"/>
                        </a:spcBef>
                        <a:spcAft>
                          <a:spcPts val="0"/>
                        </a:spcAft>
                        <a:buFont typeface="Arial" panose="020B0604020202020204" pitchFamily="34" charset="0"/>
                        <a:buChar char="•"/>
                      </a:pP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700" b="0">
                          <a:solidFill>
                            <a:schemeClr val="bg1"/>
                          </a:solidFill>
                          <a:latin typeface="Roboto" panose="02000000000000000000" pitchFamily="2" charset="0"/>
                          <a:ea typeface="Roboto" panose="02000000000000000000" pitchFamily="2" charset="0"/>
                          <a:cs typeface="Roboto" panose="02000000000000000000" pitchFamily="2" charset="0"/>
                        </a:rPr>
                        <a:t>Fairtrade is a way of making sure that farmers are paid a fair price for the food they grow</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1438" marR="0" lvl="0" indent="-71438"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Physical processes: </a:t>
                      </a:r>
                      <a:r>
                        <a:rPr lang="en-US" sz="700" b="0" i="0" kern="1200">
                          <a:solidFill>
                            <a:schemeClr val="bg1"/>
                          </a:solidFill>
                          <a:effectLst/>
                          <a:latin typeface="Roboto" panose="02000000000000000000" pitchFamily="2" charset="0"/>
                          <a:ea typeface="Roboto" panose="02000000000000000000" pitchFamily="2" charset="0"/>
                          <a:cs typeface="+mn-cs"/>
                        </a:rPr>
                        <a:t>The </a:t>
                      </a:r>
                      <a:r>
                        <a:rPr lang="en-US" sz="700" b="1" i="0" kern="1200">
                          <a:solidFill>
                            <a:schemeClr val="bg1"/>
                          </a:solidFill>
                          <a:effectLst/>
                          <a:latin typeface="Roboto" panose="02000000000000000000" pitchFamily="2" charset="0"/>
                          <a:ea typeface="Roboto" panose="02000000000000000000" pitchFamily="2" charset="0"/>
                          <a:cs typeface="+mn-cs"/>
                        </a:rPr>
                        <a:t>natural greenhouse effect</a:t>
                      </a:r>
                      <a:r>
                        <a:rPr lang="en-US" sz="700" b="0" i="0" kern="1200">
                          <a:solidFill>
                            <a:schemeClr val="bg1"/>
                          </a:solidFill>
                          <a:effectLst/>
                          <a:latin typeface="Roboto" panose="02000000000000000000" pitchFamily="2" charset="0"/>
                          <a:ea typeface="Roboto" panose="02000000000000000000" pitchFamily="2" charset="0"/>
                          <a:cs typeface="+mn-cs"/>
                        </a:rPr>
                        <a:t>, the </a:t>
                      </a:r>
                      <a:r>
                        <a:rPr lang="en-US" sz="700" b="1" i="0" kern="1200">
                          <a:solidFill>
                            <a:schemeClr val="bg1"/>
                          </a:solidFill>
                          <a:effectLst/>
                          <a:latin typeface="Roboto" panose="02000000000000000000" pitchFamily="2" charset="0"/>
                          <a:ea typeface="Roboto" panose="02000000000000000000" pitchFamily="2" charset="0"/>
                          <a:cs typeface="+mn-cs"/>
                        </a:rPr>
                        <a:t>enhanced greenhouse effect</a:t>
                      </a:r>
                      <a:r>
                        <a:rPr lang="en-US" sz="700" b="0" i="0" kern="1200">
                          <a:solidFill>
                            <a:schemeClr val="bg1"/>
                          </a:solidFill>
                          <a:effectLst/>
                          <a:latin typeface="Roboto" panose="02000000000000000000" pitchFamily="2" charset="0"/>
                          <a:ea typeface="Roboto" panose="02000000000000000000" pitchFamily="2" charset="0"/>
                          <a:cs typeface="+mn-cs"/>
                        </a:rPr>
                        <a:t>, </a:t>
                      </a:r>
                      <a:r>
                        <a:rPr lang="en-US" sz="700" b="1" i="0" kern="1200">
                          <a:solidFill>
                            <a:schemeClr val="bg1"/>
                          </a:solidFill>
                          <a:effectLst/>
                          <a:latin typeface="Roboto" panose="02000000000000000000" pitchFamily="2" charset="0"/>
                          <a:ea typeface="Roboto" panose="02000000000000000000" pitchFamily="2" charset="0"/>
                          <a:cs typeface="+mn-cs"/>
                        </a:rPr>
                        <a:t>global warming </a:t>
                      </a:r>
                      <a:r>
                        <a:rPr lang="en-US" sz="700" b="0" i="0" kern="1200">
                          <a:solidFill>
                            <a:schemeClr val="bg1"/>
                          </a:solidFill>
                          <a:effectLst/>
                          <a:latin typeface="Roboto" panose="02000000000000000000" pitchFamily="2" charset="0"/>
                          <a:ea typeface="Roboto" panose="02000000000000000000" pitchFamily="2" charset="0"/>
                          <a:cs typeface="+mn-cs"/>
                        </a:rPr>
                        <a:t>and resulting </a:t>
                      </a:r>
                      <a:r>
                        <a:rPr lang="en-US" sz="700" b="1" i="0" kern="1200">
                          <a:solidFill>
                            <a:schemeClr val="bg1"/>
                          </a:solidFill>
                          <a:effectLst/>
                          <a:latin typeface="Roboto" panose="02000000000000000000" pitchFamily="2" charset="0"/>
                          <a:ea typeface="Roboto" panose="02000000000000000000" pitchFamily="2" charset="0"/>
                          <a:cs typeface="+mn-cs"/>
                        </a:rPr>
                        <a:t>climate change</a:t>
                      </a:r>
                      <a:r>
                        <a:rPr lang="en-US" sz="700" b="0" i="0" kern="1200">
                          <a:solidFill>
                            <a:schemeClr val="bg1"/>
                          </a:solidFill>
                          <a:effectLst/>
                          <a:latin typeface="Roboto" panose="02000000000000000000" pitchFamily="2" charset="0"/>
                          <a:ea typeface="Roboto" panose="02000000000000000000" pitchFamily="2" charset="0"/>
                          <a:cs typeface="+mn-cs"/>
                        </a:rPr>
                        <a:t> (Y5)</a:t>
                      </a:r>
                    </a:p>
                    <a:p>
                      <a:pPr marL="71438" marR="0" lvl="0" indent="-71438"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Physical processes: </a:t>
                      </a:r>
                      <a:r>
                        <a:rPr lang="en-US" sz="700" b="0" i="0" kern="1200">
                          <a:solidFill>
                            <a:schemeClr val="bg1"/>
                          </a:solidFill>
                          <a:effectLst/>
                          <a:latin typeface="Roboto" panose="02000000000000000000" pitchFamily="2" charset="0"/>
                          <a:ea typeface="Roboto" panose="02000000000000000000" pitchFamily="2" charset="0"/>
                          <a:cs typeface="+mn-cs"/>
                        </a:rPr>
                        <a:t>The increase in the  frequency of </a:t>
                      </a:r>
                      <a:r>
                        <a:rPr lang="en-US" sz="700" b="1" i="0" kern="1200">
                          <a:solidFill>
                            <a:schemeClr val="bg1"/>
                          </a:solidFill>
                          <a:effectLst/>
                          <a:latin typeface="Roboto" panose="02000000000000000000" pitchFamily="2" charset="0"/>
                          <a:ea typeface="Roboto" panose="02000000000000000000" pitchFamily="2" charset="0"/>
                          <a:cs typeface="+mn-cs"/>
                        </a:rPr>
                        <a:t>extreme weather </a:t>
                      </a:r>
                      <a:r>
                        <a:rPr lang="en-US" sz="700" b="0" i="0" kern="1200">
                          <a:solidFill>
                            <a:schemeClr val="bg1"/>
                          </a:solidFill>
                          <a:effectLst/>
                          <a:latin typeface="Roboto" panose="02000000000000000000" pitchFamily="2" charset="0"/>
                          <a:ea typeface="Roboto" panose="02000000000000000000" pitchFamily="2" charset="0"/>
                          <a:cs typeface="+mn-cs"/>
                        </a:rPr>
                        <a:t>events like heatwaves and drought as a result of climate change (Y5)</a:t>
                      </a:r>
                    </a:p>
                    <a:p>
                      <a:pPr marL="71438" marR="0" lvl="0" indent="-714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GB" sz="700">
                          <a:solidFill>
                            <a:schemeClr val="bg1"/>
                          </a:solidFill>
                          <a:latin typeface="Roboto" panose="02000000000000000000" pitchFamily="2" charset="0"/>
                          <a:ea typeface="Roboto" panose="02000000000000000000" pitchFamily="2" charset="0"/>
                          <a:cs typeface="Roboto" panose="02000000000000000000" pitchFamily="2" charset="0"/>
                        </a:rPr>
                        <a:t>Human use of fossil fuels and other resources (renewable and non-renewable)</a:t>
                      </a:r>
                      <a:r>
                        <a:rPr lang="en-US" sz="700" b="0" i="0" kern="1200">
                          <a:solidFill>
                            <a:schemeClr val="bg1"/>
                          </a:solidFill>
                          <a:effectLst/>
                          <a:latin typeface="Roboto" panose="02000000000000000000" pitchFamily="2" charset="0"/>
                          <a:ea typeface="Roboto" panose="02000000000000000000" pitchFamily="2" charset="0"/>
                          <a:cs typeface="+mn-cs"/>
                        </a:rPr>
                        <a:t> (Y5)</a:t>
                      </a:r>
                      <a:endParaRPr lang="en-GB" sz="700">
                        <a:solidFill>
                          <a:schemeClr val="bg1"/>
                        </a:solidFill>
                        <a:latin typeface="Roboto" panose="02000000000000000000" pitchFamily="2" charset="0"/>
                        <a:ea typeface="Roboto" panose="02000000000000000000" pitchFamily="2" charset="0"/>
                        <a:cs typeface="Roboto" panose="02000000000000000000" pitchFamily="2" charset="0"/>
                      </a:endParaRPr>
                    </a:p>
                    <a:p>
                      <a:pPr marL="71438" marR="0" lvl="0" indent="-71438"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GB" sz="700">
                          <a:solidFill>
                            <a:schemeClr val="bg1"/>
                          </a:solidFill>
                          <a:latin typeface="Roboto" panose="02000000000000000000" pitchFamily="2" charset="0"/>
                          <a:ea typeface="Roboto" panose="02000000000000000000" pitchFamily="2" charset="0"/>
                          <a:cs typeface="Roboto" panose="02000000000000000000" pitchFamily="2" charset="0"/>
                        </a:rPr>
                        <a:t>Population density as a result of climate zones</a:t>
                      </a:r>
                      <a:r>
                        <a:rPr lang="en-US" sz="700" b="0" i="0" kern="1200">
                          <a:solidFill>
                            <a:schemeClr val="bg1"/>
                          </a:solidFill>
                          <a:effectLst/>
                          <a:latin typeface="Roboto" panose="02000000000000000000" pitchFamily="2" charset="0"/>
                          <a:ea typeface="Roboto" panose="02000000000000000000" pitchFamily="2" charset="0"/>
                          <a:cs typeface="+mn-cs"/>
                        </a:rPr>
                        <a:t> (Y5)</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endParaRPr lang="en-US" sz="700" b="0">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41797496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dirty="0"/>
              <a:t>Year 5/6B: Spring</a:t>
            </a:r>
            <a:endParaRPr lang="en-GB" dirty="0"/>
          </a:p>
        </p:txBody>
      </p:sp>
      <p:sp>
        <p:nvSpPr>
          <p:cNvPr id="4" name="Text Placeholder 3">
            <a:extLst>
              <a:ext uri="{FF2B5EF4-FFF2-40B4-BE49-F238E27FC236}">
                <a16:creationId xmlns:a16="http://schemas.microsoft.com/office/drawing/2014/main" id="{50C77441-693C-44CD-BF9D-C9CF21ECF127}"/>
              </a:ext>
            </a:extLst>
          </p:cNvPr>
          <p:cNvSpPr>
            <a:spLocks noGrp="1"/>
          </p:cNvSpPr>
          <p:nvPr>
            <p:ph type="body" sz="quarter" idx="11"/>
          </p:nvPr>
        </p:nvSpPr>
        <p:spPr/>
        <p:txBody>
          <a:bodyPr/>
          <a:lstStyle/>
          <a:p>
            <a:r>
              <a:rPr lang="en-US"/>
              <a:t>Year 5: Spring</a:t>
            </a:r>
            <a:endParaRPr lang="en-GB"/>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3413760"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solidFill>
                    <a:schemeClr val="accent1"/>
                  </a:solidFill>
                </a:ln>
                <a:solidFill>
                  <a:schemeClr val="accent1"/>
                </a:solidFill>
                <a:latin typeface="United Curriculum" pitchFamily="2" charset="0"/>
              </a:rPr>
              <a:t>Looking at North America &amp; Water</a:t>
            </a:r>
            <a:endParaRPr lang="en-GB" sz="1600">
              <a:ln w="12700">
                <a:solidFill>
                  <a:schemeClr val="accent1"/>
                </a:solidFill>
              </a:ln>
              <a:solidFill>
                <a:schemeClr val="accent1"/>
              </a:solidFill>
              <a:latin typeface="United Curriculum" pitchFamily="2" charset="0"/>
            </a:endParaRPr>
          </a:p>
        </p:txBody>
      </p:sp>
      <p:graphicFrame>
        <p:nvGraphicFramePr>
          <p:cNvPr id="2" name="Table 25">
            <a:extLst>
              <a:ext uri="{FF2B5EF4-FFF2-40B4-BE49-F238E27FC236}">
                <a16:creationId xmlns:a16="http://schemas.microsoft.com/office/drawing/2014/main" id="{C9916EA2-4226-6AF9-89F8-C3DD3DAFB334}"/>
              </a:ext>
            </a:extLst>
          </p:cNvPr>
          <p:cNvGraphicFramePr>
            <a:graphicFrameLocks noGrp="1"/>
          </p:cNvGraphicFramePr>
          <p:nvPr>
            <p:extLst>
              <p:ext uri="{D42A27DB-BD31-4B8C-83A1-F6EECF244321}">
                <p14:modId xmlns:p14="http://schemas.microsoft.com/office/powerpoint/2010/main" val="1671650804"/>
              </p:ext>
            </p:extLst>
          </p:nvPr>
        </p:nvGraphicFramePr>
        <p:xfrm>
          <a:off x="203201" y="856989"/>
          <a:ext cx="9179999" cy="5492460"/>
        </p:xfrm>
        <a:graphic>
          <a:graphicData uri="http://schemas.openxmlformats.org/drawingml/2006/table">
            <a:tbl>
              <a:tblPr firstRow="1" bandRow="1">
                <a:tableStyleId>{5940675A-B579-460E-94D1-54222C63F5DA}</a:tableStyleId>
              </a:tblPr>
              <a:tblGrid>
                <a:gridCol w="211034">
                  <a:extLst>
                    <a:ext uri="{9D8B030D-6E8A-4147-A177-3AD203B41FA5}">
                      <a16:colId xmlns:a16="http://schemas.microsoft.com/office/drawing/2014/main" val="1014669821"/>
                    </a:ext>
                  </a:extLst>
                </a:gridCol>
                <a:gridCol w="211034">
                  <a:extLst>
                    <a:ext uri="{9D8B030D-6E8A-4147-A177-3AD203B41FA5}">
                      <a16:colId xmlns:a16="http://schemas.microsoft.com/office/drawing/2014/main" val="1749978381"/>
                    </a:ext>
                  </a:extLst>
                </a:gridCol>
                <a:gridCol w="2341215">
                  <a:extLst>
                    <a:ext uri="{9D8B030D-6E8A-4147-A177-3AD203B41FA5}">
                      <a16:colId xmlns:a16="http://schemas.microsoft.com/office/drawing/2014/main" val="247776695"/>
                    </a:ext>
                  </a:extLst>
                </a:gridCol>
                <a:gridCol w="4369981">
                  <a:extLst>
                    <a:ext uri="{9D8B030D-6E8A-4147-A177-3AD203B41FA5}">
                      <a16:colId xmlns:a16="http://schemas.microsoft.com/office/drawing/2014/main" val="3380293508"/>
                    </a:ext>
                  </a:extLst>
                </a:gridCol>
                <a:gridCol w="2046735">
                  <a:extLst>
                    <a:ext uri="{9D8B030D-6E8A-4147-A177-3AD203B41FA5}">
                      <a16:colId xmlns:a16="http://schemas.microsoft.com/office/drawing/2014/main" val="2902844172"/>
                    </a:ext>
                  </a:extLst>
                </a:gridCol>
              </a:tblGrid>
              <a:tr h="131159">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1837020">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Conceptual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lnSpc>
                          <a:spcPct val="100000"/>
                        </a:lnSpc>
                        <a:spcAft>
                          <a:spcPts val="200"/>
                        </a:spcAft>
                        <a:buFont typeface="Arial" panose="020B0604020202020204" pitchFamily="34" charset="0"/>
                        <a:buChar char="•"/>
                      </a:pPr>
                      <a:r>
                        <a:rPr lang="en-US" sz="750" strike="noStrike" dirty="0">
                          <a:solidFill>
                            <a:schemeClr val="bg1"/>
                          </a:solidFill>
                          <a:latin typeface="Roboto" panose="02000000000000000000" pitchFamily="2" charset="0"/>
                          <a:ea typeface="Roboto" panose="02000000000000000000" pitchFamily="2" charset="0"/>
                          <a:cs typeface="Roboto" panose="02000000000000000000" pitchFamily="2" charset="0"/>
                        </a:rPr>
                        <a:t>Key human and physical features, including coasts, beaches, hills, mountains, valleys, harbours and ports (</a:t>
                      </a:r>
                      <a:r>
                        <a:rPr lang="en-US" sz="750" strike="noStrike" dirty="0" err="1">
                          <a:solidFill>
                            <a:schemeClr val="bg1"/>
                          </a:solidFill>
                          <a:latin typeface="Roboto" panose="02000000000000000000" pitchFamily="2" charset="0"/>
                          <a:ea typeface="Roboto" panose="02000000000000000000" pitchFamily="2" charset="0"/>
                          <a:cs typeface="Roboto" panose="02000000000000000000" pitchFamily="2" charset="0"/>
                        </a:rPr>
                        <a:t>KS1</a:t>
                      </a:r>
                      <a:r>
                        <a:rPr lang="en-US" sz="750" strike="noStrike" dirty="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indent="-72000">
                        <a:lnSpc>
                          <a:spcPct val="100000"/>
                        </a:lnSpc>
                        <a:spcAft>
                          <a:spcPts val="200"/>
                        </a:spcAft>
                        <a:buFont typeface="Arial" panose="020B0604020202020204" pitchFamily="34" charset="0"/>
                        <a:buChar char="•"/>
                      </a:pPr>
                      <a:r>
                        <a:rPr lang="en-US" sz="750" strike="noStrike" dirty="0">
                          <a:solidFill>
                            <a:schemeClr val="bg1"/>
                          </a:solidFill>
                          <a:latin typeface="Roboto" panose="02000000000000000000" pitchFamily="2" charset="0"/>
                          <a:ea typeface="Roboto" panose="02000000000000000000" pitchFamily="2" charset="0"/>
                          <a:cs typeface="Roboto" panose="02000000000000000000" pitchFamily="2" charset="0"/>
                        </a:rPr>
                        <a:t>Rivers, lakes, seas and oceans are all bodies of water. Rivers flow into lakes and seas; seas connect to oceans (</a:t>
                      </a:r>
                      <a:r>
                        <a:rPr lang="en-US" sz="750" strike="noStrike" dirty="0" err="1">
                          <a:solidFill>
                            <a:schemeClr val="bg1"/>
                          </a:solidFill>
                          <a:latin typeface="Roboto" panose="02000000000000000000" pitchFamily="2" charset="0"/>
                          <a:ea typeface="Roboto" panose="02000000000000000000" pitchFamily="2" charset="0"/>
                          <a:cs typeface="Roboto" panose="02000000000000000000" pitchFamily="2" charset="0"/>
                        </a:rPr>
                        <a:t>Y2</a:t>
                      </a:r>
                      <a:r>
                        <a:rPr lang="en-US" sz="750" strike="noStrike" dirty="0">
                          <a:solidFill>
                            <a:schemeClr val="bg1"/>
                          </a:solidFill>
                          <a:latin typeface="Roboto" panose="02000000000000000000" pitchFamily="2" charset="0"/>
                          <a:ea typeface="Roboto" panose="02000000000000000000" pitchFamily="2" charset="0"/>
                          <a:cs typeface="Roboto" panose="02000000000000000000" pitchFamily="2" charset="0"/>
                        </a:rPr>
                        <a:t> Sum)</a:t>
                      </a:r>
                    </a:p>
                    <a:p>
                      <a:pPr marL="72000" indent="-72000">
                        <a:lnSpc>
                          <a:spcPct val="100000"/>
                        </a:lnSpc>
                        <a:spcAft>
                          <a:spcPts val="200"/>
                        </a:spcAft>
                        <a:buFont typeface="Arial" panose="020B0604020202020204" pitchFamily="34" charset="0"/>
                        <a:buChar char="•"/>
                      </a:pPr>
                      <a:r>
                        <a:rPr lang="en-US" sz="750" strike="noStrike" dirty="0">
                          <a:solidFill>
                            <a:schemeClr val="bg1"/>
                          </a:solidFill>
                          <a:latin typeface="Roboto" panose="02000000000000000000" pitchFamily="2" charset="0"/>
                          <a:ea typeface="Roboto" panose="02000000000000000000" pitchFamily="2" charset="0"/>
                          <a:cs typeface="Roboto" panose="02000000000000000000" pitchFamily="2" charset="0"/>
                        </a:rPr>
                        <a:t>Rivers travel from highland areas (the source) to lowland areas (the mouth) (</a:t>
                      </a:r>
                      <a:r>
                        <a:rPr lang="en-US" sz="750" strike="noStrike" dirty="0" err="1">
                          <a:solidFill>
                            <a:schemeClr val="bg1"/>
                          </a:solidFill>
                          <a:latin typeface="Roboto" panose="02000000000000000000" pitchFamily="2" charset="0"/>
                          <a:ea typeface="Roboto" panose="02000000000000000000" pitchFamily="2" charset="0"/>
                          <a:cs typeface="Roboto" panose="02000000000000000000" pitchFamily="2" charset="0"/>
                        </a:rPr>
                        <a:t>Y2</a:t>
                      </a:r>
                      <a:r>
                        <a:rPr lang="en-US" sz="750" strike="noStrike" dirty="0">
                          <a:solidFill>
                            <a:schemeClr val="bg1"/>
                          </a:solidFill>
                          <a:latin typeface="Roboto" panose="02000000000000000000" pitchFamily="2" charset="0"/>
                          <a:ea typeface="Roboto" panose="02000000000000000000" pitchFamily="2" charset="0"/>
                          <a:cs typeface="Roboto" panose="02000000000000000000" pitchFamily="2" charset="0"/>
                        </a:rPr>
                        <a:t> Sum)</a:t>
                      </a:r>
                    </a:p>
                    <a:p>
                      <a:pPr marL="72000" indent="-72000">
                        <a:lnSpc>
                          <a:spcPct val="100000"/>
                        </a:lnSpc>
                        <a:spcAft>
                          <a:spcPts val="200"/>
                        </a:spcAft>
                        <a:buFont typeface="Arial" panose="020B0604020202020204" pitchFamily="34" charset="0"/>
                        <a:buChar char="•"/>
                      </a:pPr>
                      <a:r>
                        <a:rPr lang="en-US" sz="750" b="1" strike="noStrike" dirty="0">
                          <a:solidFill>
                            <a:schemeClr val="accent2"/>
                          </a:solidFill>
                          <a:latin typeface="Roboto" panose="02000000000000000000" pitchFamily="2" charset="0"/>
                          <a:ea typeface="Roboto" panose="02000000000000000000" pitchFamily="2" charset="0"/>
                          <a:cs typeface="Roboto" panose="02000000000000000000" pitchFamily="2" charset="0"/>
                        </a:rPr>
                        <a:t>Science</a:t>
                      </a:r>
                      <a:r>
                        <a:rPr lang="en-US" sz="750" b="1" strike="noStrike" dirty="0">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strike="noStrike" dirty="0">
                          <a:solidFill>
                            <a:schemeClr val="bg1"/>
                          </a:solidFill>
                          <a:latin typeface="Roboto" panose="02000000000000000000" pitchFamily="2" charset="0"/>
                          <a:ea typeface="Roboto" panose="02000000000000000000" pitchFamily="2" charset="0"/>
                          <a:cs typeface="Roboto" panose="02000000000000000000" pitchFamily="2" charset="0"/>
                        </a:rPr>
                        <a:t>The water cycle relies on evaporation and condensation. Water is collected in the oceans from rivers and seas; it evaporates and then condenses to form clouds; it then precipitates, and the cycle begins again (</a:t>
                      </a:r>
                      <a:r>
                        <a:rPr lang="en-US" sz="750" strike="noStrike" dirty="0" err="1">
                          <a:solidFill>
                            <a:schemeClr val="bg1"/>
                          </a:solidFill>
                          <a:latin typeface="Roboto" panose="02000000000000000000" pitchFamily="2" charset="0"/>
                          <a:ea typeface="Roboto" panose="02000000000000000000" pitchFamily="2" charset="0"/>
                          <a:cs typeface="Roboto" panose="02000000000000000000" pitchFamily="2" charset="0"/>
                        </a:rPr>
                        <a:t>Y4</a:t>
                      </a:r>
                      <a:r>
                        <a:rPr lang="en-US" sz="750" strike="noStrike" dirty="0">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strike="noStrike" dirty="0" err="1">
                          <a:solidFill>
                            <a:schemeClr val="bg1"/>
                          </a:solidFill>
                          <a:latin typeface="Roboto" panose="02000000000000000000" pitchFamily="2" charset="0"/>
                          <a:ea typeface="Roboto" panose="02000000000000000000" pitchFamily="2" charset="0"/>
                          <a:cs typeface="Roboto" panose="02000000000000000000" pitchFamily="2" charset="0"/>
                        </a:rPr>
                        <a:t>Spr</a:t>
                      </a:r>
                      <a:r>
                        <a:rPr lang="en-US" sz="750" strike="noStrike" dirty="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indent="-72000">
                        <a:lnSpc>
                          <a:spcPct val="100000"/>
                        </a:lnSpc>
                        <a:spcAft>
                          <a:spcPts val="200"/>
                        </a:spcAft>
                        <a:buFont typeface="Arial" panose="020B0604020202020204" pitchFamily="34" charset="0"/>
                        <a:buChar char="•"/>
                      </a:pPr>
                      <a:r>
                        <a:rPr lang="en-US" sz="750" b="1" strike="noStrike" dirty="0">
                          <a:solidFill>
                            <a:schemeClr val="accent2"/>
                          </a:solidFill>
                          <a:latin typeface="Roboto" panose="02000000000000000000" pitchFamily="2" charset="0"/>
                          <a:ea typeface="Roboto" panose="02000000000000000000" pitchFamily="2" charset="0"/>
                          <a:cs typeface="Roboto" panose="02000000000000000000" pitchFamily="2" charset="0"/>
                        </a:rPr>
                        <a:t>Science</a:t>
                      </a:r>
                      <a:r>
                        <a:rPr lang="en-US" sz="750" b="1" strike="noStrike" dirty="0">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b="0" strike="noStrike" dirty="0">
                          <a:solidFill>
                            <a:schemeClr val="bg1"/>
                          </a:solidFill>
                          <a:latin typeface="Roboto" panose="02000000000000000000" pitchFamily="2" charset="0"/>
                          <a:ea typeface="Roboto" panose="02000000000000000000" pitchFamily="2" charset="0"/>
                          <a:cs typeface="Roboto" panose="02000000000000000000" pitchFamily="2" charset="0"/>
                        </a:rPr>
                        <a:t>When a solute dissolves in a solvent, a solution is formed. A solution is a mixture (</a:t>
                      </a:r>
                      <a:r>
                        <a:rPr lang="en-US" sz="750" b="0" strike="noStrike" dirty="0" err="1">
                          <a:solidFill>
                            <a:schemeClr val="bg1"/>
                          </a:solidFill>
                          <a:latin typeface="Roboto" panose="02000000000000000000" pitchFamily="2" charset="0"/>
                          <a:ea typeface="Roboto" panose="02000000000000000000" pitchFamily="2" charset="0"/>
                          <a:cs typeface="Roboto" panose="02000000000000000000" pitchFamily="2" charset="0"/>
                        </a:rPr>
                        <a:t>Y5</a:t>
                      </a:r>
                      <a:r>
                        <a:rPr lang="en-US" sz="750" b="0" strike="noStrike" dirty="0">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b="0" strike="noStrike" dirty="0" err="1">
                          <a:solidFill>
                            <a:schemeClr val="bg1"/>
                          </a:solidFill>
                          <a:latin typeface="Roboto" panose="02000000000000000000" pitchFamily="2" charset="0"/>
                          <a:ea typeface="Roboto" panose="02000000000000000000" pitchFamily="2" charset="0"/>
                          <a:cs typeface="Roboto" panose="02000000000000000000" pitchFamily="2" charset="0"/>
                        </a:rPr>
                        <a:t>Aut1</a:t>
                      </a:r>
                      <a:r>
                        <a:rPr lang="en-US" sz="750" b="0" strike="noStrike" dirty="0">
                          <a:solidFill>
                            <a:schemeClr val="bg1"/>
                          </a:solidFill>
                          <a:latin typeface="Roboto" panose="02000000000000000000" pitchFamily="2" charset="0"/>
                          <a:ea typeface="Roboto" panose="02000000000000000000" pitchFamily="2" charset="0"/>
                          <a:cs typeface="Roboto" panose="02000000000000000000" pitchFamily="2" charset="0"/>
                        </a:rPr>
                        <a:t>)</a:t>
                      </a:r>
                      <a:endParaRPr lang="en-US" sz="750" b="1" strike="noStrike" dirty="0">
                        <a:solidFill>
                          <a:schemeClr val="bg1"/>
                        </a:solidFill>
                        <a:latin typeface="Roboto" panose="02000000000000000000" pitchFamily="2" charset="0"/>
                        <a:ea typeface="Roboto" panose="02000000000000000000" pitchFamily="2" charset="0"/>
                        <a:cs typeface="Roboto" panose="02000000000000000000" pitchFamily="2" charset="0"/>
                      </a:endParaRPr>
                    </a:p>
                    <a:p>
                      <a:pPr marL="72000" indent="-72000">
                        <a:spcAft>
                          <a:spcPts val="200"/>
                        </a:spcAft>
                        <a:buFont typeface="Arial" panose="020B0604020202020204" pitchFamily="34" charset="0"/>
                        <a:buChar char="•"/>
                      </a:pPr>
                      <a:endParaRPr lang="en-US" sz="750"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Aft>
                          <a:spcPts val="200"/>
                        </a:spcAft>
                        <a:buFont typeface="Arial" panose="020B0604020202020204" pitchFamily="34" charset="0"/>
                        <a:buChar char="•"/>
                      </a:pPr>
                      <a:r>
                        <a:rPr lang="en-US" sz="750">
                          <a:solidFill>
                            <a:schemeClr val="bg1"/>
                          </a:solidFill>
                          <a:highlight>
                            <a:srgbClr val="CAC4E2"/>
                          </a:highlight>
                          <a:latin typeface="Roboto" panose="02000000000000000000" pitchFamily="2" charset="0"/>
                          <a:ea typeface="Roboto" panose="02000000000000000000" pitchFamily="2" charset="0"/>
                          <a:cs typeface="Roboto" panose="02000000000000000000" pitchFamily="2" charset="0"/>
                        </a:rPr>
                        <a:t>[</a:t>
                      </a:r>
                      <a:r>
                        <a:rPr lang="en-US" sz="750" b="1">
                          <a:solidFill>
                            <a:schemeClr val="bg1"/>
                          </a:solidFill>
                          <a:highlight>
                            <a:srgbClr val="CAC4E2"/>
                          </a:highlight>
                          <a:latin typeface="Roboto" panose="02000000000000000000" pitchFamily="2" charset="0"/>
                          <a:ea typeface="Roboto" panose="02000000000000000000" pitchFamily="2" charset="0"/>
                          <a:cs typeface="Roboto" panose="02000000000000000000" pitchFamily="2" charset="0"/>
                        </a:rPr>
                        <a:t>For Jan 2024</a:t>
                      </a:r>
                      <a:r>
                        <a:rPr lang="en-US" sz="750">
                          <a:solidFill>
                            <a:schemeClr val="bg1"/>
                          </a:solidFill>
                          <a:highlight>
                            <a:srgbClr val="CAC4E2"/>
                          </a:highlight>
                          <a:latin typeface="Roboto" panose="02000000000000000000" pitchFamily="2" charset="0"/>
                          <a:ea typeface="Roboto" panose="02000000000000000000" pitchFamily="2" charset="0"/>
                          <a:cs typeface="Roboto" panose="02000000000000000000" pitchFamily="2" charset="0"/>
                        </a:rPr>
                        <a:t>] North America is located to the west of Europe and is the third-largest continent</a:t>
                      </a:r>
                    </a:p>
                    <a:p>
                      <a:pPr marL="72000" indent="-72000">
                        <a:lnSpc>
                          <a:spcPct val="100000"/>
                        </a:lnSpc>
                        <a:spcAft>
                          <a:spcPts val="200"/>
                        </a:spcAft>
                        <a:buFont typeface="Arial" panose="020B0604020202020204" pitchFamily="34" charset="0"/>
                        <a:buChar char="•"/>
                      </a:pPr>
                      <a:r>
                        <a:rPr lang="en-US" sz="750">
                          <a:solidFill>
                            <a:schemeClr val="bg1"/>
                          </a:solidFill>
                          <a:highlight>
                            <a:srgbClr val="CAC4E2"/>
                          </a:highlight>
                          <a:latin typeface="Roboto" panose="02000000000000000000" pitchFamily="2" charset="0"/>
                          <a:ea typeface="Roboto" panose="02000000000000000000" pitchFamily="2" charset="0"/>
                          <a:cs typeface="Roboto" panose="02000000000000000000" pitchFamily="2" charset="0"/>
                        </a:rPr>
                        <a:t>[</a:t>
                      </a:r>
                      <a:r>
                        <a:rPr lang="en-US" sz="750" b="1">
                          <a:solidFill>
                            <a:schemeClr val="bg1"/>
                          </a:solidFill>
                          <a:highlight>
                            <a:srgbClr val="CAC4E2"/>
                          </a:highlight>
                          <a:latin typeface="Roboto" panose="02000000000000000000" pitchFamily="2" charset="0"/>
                          <a:ea typeface="Roboto" panose="02000000000000000000" pitchFamily="2" charset="0"/>
                          <a:cs typeface="Roboto" panose="02000000000000000000" pitchFamily="2" charset="0"/>
                        </a:rPr>
                        <a:t>For Jan 2024</a:t>
                      </a:r>
                      <a:r>
                        <a:rPr lang="en-US" sz="750">
                          <a:solidFill>
                            <a:schemeClr val="bg1"/>
                          </a:solidFill>
                          <a:highlight>
                            <a:srgbClr val="CAC4E2"/>
                          </a:highlight>
                          <a:latin typeface="Roboto" panose="02000000000000000000" pitchFamily="2" charset="0"/>
                          <a:ea typeface="Roboto" panose="02000000000000000000" pitchFamily="2" charset="0"/>
                          <a:cs typeface="Roboto" panose="02000000000000000000" pitchFamily="2" charset="0"/>
                        </a:rPr>
                        <a:t>] North America is made up of 23 countries in the Caribbean, Central America and Northern America</a:t>
                      </a:r>
                    </a:p>
                    <a:p>
                      <a:pPr marL="72000" indent="-72000">
                        <a:lnSpc>
                          <a:spcPct val="100000"/>
                        </a:lnSpc>
                        <a:spcAft>
                          <a:spcPts val="2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The amount of water on Earth is constant. Most is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saltwater</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stored in oceans, and most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freshwater</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is stored as ice or underground</a:t>
                      </a:r>
                    </a:p>
                    <a:p>
                      <a:pPr marL="72000" indent="-72000">
                        <a:lnSpc>
                          <a:spcPct val="100000"/>
                        </a:lnSpc>
                        <a:spcAft>
                          <a:spcPts val="200"/>
                        </a:spcAft>
                        <a:buFont typeface="Arial" panose="020B0604020202020204" pitchFamily="34" charset="0"/>
                        <a:buChar char="•"/>
                      </a:pP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Water</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cycle: Evaporation from the air and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transpiration</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from trees mean that water </a:t>
                      </a:r>
                      <a:r>
                        <a:rPr lang="en-US" sz="750" err="1">
                          <a:solidFill>
                            <a:schemeClr val="bg1"/>
                          </a:solidFill>
                          <a:latin typeface="Roboto" panose="02000000000000000000" pitchFamily="2" charset="0"/>
                          <a:ea typeface="Roboto" panose="02000000000000000000" pitchFamily="2" charset="0"/>
                          <a:cs typeface="Roboto" panose="02000000000000000000" pitchFamily="2" charset="0"/>
                        </a:rPr>
                        <a:t>vapour</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rises into the air. It condenses to form clouds, and precipitation occurs when the clouds get heavy.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Surface runoff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is the flow of water overground;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throughflow</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is the flow of water underground</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The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upper course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of a river is in high, mountainous ground, where the river is narrow and fast-flowing; the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lower course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of a river is in low, flat ground, where the river is wide and slow-flowing; the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middle course</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 is between the two</a:t>
                      </a:r>
                    </a:p>
                    <a:p>
                      <a:pPr marL="72000" marR="0" lvl="0" indent="-7200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Locations of Missouri, Mississippi, Yukon, Rio Grande, Churchill, Mackenzie and Colorado rivers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Waterfalls</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 are formed in the upper course of the river when water gradually erodes soft rock</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Meanders</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 are bends in the river that form in the middle and lower courses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Floodplains</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 are flat lands on either side of a river, on which the river deposits nutrients when it floods. They are formed in the lower course of the river</a:t>
                      </a:r>
                      <a:endParaRPr lang="en-US" sz="750" b="1">
                        <a:solidFill>
                          <a:schemeClr val="bg1"/>
                        </a:solidFill>
                        <a:latin typeface="Roboto" panose="02000000000000000000" pitchFamily="2" charset="0"/>
                        <a:ea typeface="Roboto" panose="02000000000000000000" pitchFamily="2" charset="0"/>
                        <a:cs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Aft>
                          <a:spcPts val="2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Carrying out fieldwork around a river (Y6)</a:t>
                      </a:r>
                    </a:p>
                    <a:p>
                      <a:pPr marL="72000" indent="-72000">
                        <a:lnSpc>
                          <a:spcPct val="100000"/>
                        </a:lnSpc>
                        <a:spcAft>
                          <a:spcPts val="2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Formation of other river features (KS3)</a:t>
                      </a:r>
                    </a:p>
                    <a:p>
                      <a:pPr marL="72000" indent="-72000">
                        <a:spcAft>
                          <a:spcPts val="200"/>
                        </a:spcAft>
                        <a:buFont typeface="Arial" panose="020B0604020202020204" pitchFamily="34" charset="0"/>
                        <a:buChar char="•"/>
                      </a:pPr>
                      <a:endParaRPr lang="en-US" sz="75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586693">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strike="noStrike">
                          <a:solidFill>
                            <a:schemeClr val="accent4"/>
                          </a:solidFill>
                          <a:latin typeface="Roboto" panose="02000000000000000000" pitchFamily="2" charset="0"/>
                          <a:ea typeface="Roboto" panose="02000000000000000000" pitchFamily="2" charset="0"/>
                          <a:cs typeface="Roboto" panose="02000000000000000000" pitchFamily="2" charset="0"/>
                        </a:rPr>
                        <a:t>Mathematics</a:t>
                      </a:r>
                      <a:r>
                        <a:rPr lang="en-US" sz="750" b="1" strike="noStrike">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b="0" strike="noStrike">
                          <a:solidFill>
                            <a:schemeClr val="bg1"/>
                          </a:solidFill>
                          <a:latin typeface="Roboto" panose="02000000000000000000" pitchFamily="2" charset="0"/>
                          <a:ea typeface="Roboto" panose="02000000000000000000" pitchFamily="2" charset="0"/>
                          <a:cs typeface="Roboto" panose="02000000000000000000" pitchFamily="2" charset="0"/>
                        </a:rPr>
                        <a:t>Read scales/number lines marked in multiples of 100 with 2, 4, 5 and 10 equal parts (Y3); convert between units of measure, including m to km (Y4);</a:t>
                      </a:r>
                      <a:r>
                        <a:rPr lang="en-US" sz="750" b="1" strike="noStrike">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b="0" strike="noStrike" err="1">
                          <a:solidFill>
                            <a:schemeClr val="bg1"/>
                          </a:solidFill>
                          <a:latin typeface="Roboto" panose="02000000000000000000" pitchFamily="2" charset="0"/>
                          <a:ea typeface="Roboto" panose="02000000000000000000" pitchFamily="2" charset="0"/>
                          <a:cs typeface="Roboto" panose="02000000000000000000" pitchFamily="2" charset="0"/>
                        </a:rPr>
                        <a:t>recognise</a:t>
                      </a:r>
                      <a:r>
                        <a:rPr lang="en-US" sz="750" b="0" strike="noStrike">
                          <a:solidFill>
                            <a:schemeClr val="bg1"/>
                          </a:solidFill>
                          <a:latin typeface="Roboto" panose="02000000000000000000" pitchFamily="2" charset="0"/>
                          <a:ea typeface="Roboto" panose="02000000000000000000" pitchFamily="2" charset="0"/>
                          <a:cs typeface="Roboto" panose="02000000000000000000" pitchFamily="2" charset="0"/>
                        </a:rPr>
                        <a:t> % and know it means parts per 100 (Y5)</a:t>
                      </a:r>
                    </a:p>
                    <a:p>
                      <a:pPr marL="0" marR="0" lvl="0" indent="0" algn="l" defTabSz="914400" rtl="0" eaLnBrk="1" fontAlgn="auto" latinLnBrk="0" hangingPunct="1">
                        <a:lnSpc>
                          <a:spcPct val="100000"/>
                        </a:lnSpc>
                        <a:spcBef>
                          <a:spcPts val="0"/>
                        </a:spcBef>
                        <a:spcAft>
                          <a:spcPts val="100"/>
                        </a:spcAft>
                        <a:buClrTx/>
                        <a:buSzTx/>
                        <a:buFont typeface="Arial" panose="020B0604020202020204" pitchFamily="34" charset="0"/>
                        <a:buNone/>
                        <a:tabLst/>
                        <a:defRPr/>
                      </a:pPr>
                      <a:r>
                        <a:rPr lang="en-US" sz="750" b="1" i="0" u="none" strike="noStrike">
                          <a:solidFill>
                            <a:schemeClr val="accent1"/>
                          </a:solidFill>
                          <a:latin typeface="Roboto" panose="02000000000000000000" pitchFamily="2" charset="0"/>
                          <a:ea typeface="Roboto" panose="02000000000000000000" pitchFamily="2" charset="0"/>
                          <a:cs typeface="Roboto" panose="02000000000000000000" pitchFamily="2" charset="0"/>
                        </a:rPr>
                        <a:t>Map skills: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0" i="0" strike="noStrike">
                          <a:solidFill>
                            <a:schemeClr val="accent1"/>
                          </a:solidFill>
                          <a:latin typeface="Roboto" panose="02000000000000000000" pitchFamily="2" charset="0"/>
                          <a:ea typeface="Roboto" panose="02000000000000000000" pitchFamily="2" charset="0"/>
                          <a:cs typeface="Roboto" panose="02000000000000000000" pitchFamily="2" charset="0"/>
                        </a:rPr>
                        <a:t>Satellite images (Google Earth); junior atlas (Y4)</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36000" indent="-36000">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Calculate distances on a map using a scale of 1 unit : 1, 2, 4, 5 or 10 units</a:t>
                      </a:r>
                    </a:p>
                    <a:p>
                      <a:pPr marL="72000" indent="-72000">
                        <a:spcAft>
                          <a:spcPts val="200"/>
                        </a:spcAft>
                        <a:buFont typeface="Arial" panose="020B0604020202020204" pitchFamily="34" charset="0"/>
                        <a:buChar char="•"/>
                      </a:pPr>
                      <a:endParaRPr lang="en-US" sz="750" b="1">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0" strike="noStrike">
                          <a:solidFill>
                            <a:schemeClr val="bg1"/>
                          </a:solidFill>
                          <a:latin typeface="Roboto" panose="02000000000000000000" pitchFamily="2" charset="0"/>
                          <a:ea typeface="Roboto" panose="02000000000000000000" pitchFamily="2" charset="0"/>
                          <a:cs typeface="Roboto" panose="02000000000000000000" pitchFamily="2" charset="0"/>
                        </a:rPr>
                        <a:t>Draw a basic map using a scale of 1 unit : 1, 2, 4, 5 or 10 units (Y6)</a:t>
                      </a:r>
                    </a:p>
                    <a:p>
                      <a:pPr marL="72000" indent="-72000">
                        <a:spcAft>
                          <a:spcPts val="200"/>
                        </a:spcAft>
                        <a:buFont typeface="Arial" panose="020B0604020202020204" pitchFamily="34" charset="0"/>
                        <a:buChar char="•"/>
                      </a:pPr>
                      <a:endParaRPr lang="en-US" sz="750">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420391967"/>
                  </a:ext>
                </a:extLst>
              </a:tr>
              <a:tr h="1685707">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Space &amp; place: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The Earth has five major oceans, and the UK is surrounded by seas (Y2)</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Space &amp; place: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There are seven continents in the world, six of which people live on. There are countries within each continent (except Antarctica) (Y1)</a:t>
                      </a:r>
                    </a:p>
                    <a:p>
                      <a:pPr marL="84138" indent="-84138">
                        <a:spcAft>
                          <a:spcPts val="0"/>
                        </a:spcAft>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rPr>
                        <a:t>Human processes: </a:t>
                      </a:r>
                      <a:r>
                        <a:rPr lang="en-GB" sz="750" b="0">
                          <a:solidFill>
                            <a:schemeClr val="bg1"/>
                          </a:solidFill>
                          <a:latin typeface="Roboto" panose="02000000000000000000" pitchFamily="2" charset="0"/>
                          <a:ea typeface="Roboto" panose="02000000000000000000" pitchFamily="2" charset="0"/>
                          <a:cs typeface="Roboto" panose="02000000000000000000" pitchFamily="2" charset="0"/>
                        </a:rPr>
                        <a:t>National Parks are a human feature (Y3)</a:t>
                      </a:r>
                    </a:p>
                    <a:p>
                      <a:pPr marL="84138" marR="0" lvl="0" indent="-841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rPr>
                        <a:t>Human processes: </a:t>
                      </a:r>
                      <a:r>
                        <a:rPr lang="en-US" sz="750" b="0">
                          <a:solidFill>
                            <a:schemeClr val="bg1"/>
                          </a:solidFill>
                          <a:latin typeface="Roboto" panose="02000000000000000000" pitchFamily="2" charset="0"/>
                          <a:ea typeface="Roboto" panose="02000000000000000000" pitchFamily="2" charset="0"/>
                        </a:rPr>
                        <a:t>Settlements can be hamlets, villages, towns and cities, depending on their size (Y3)</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750" b="0">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84138" indent="-84138">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Space &amp; place: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North America is located to the west of Europe and is the third-largest continent. North America is made up of 23 countries in the Caribbean, Central America and Northern America</a:t>
                      </a:r>
                    </a:p>
                    <a:p>
                      <a:pPr marL="84138" indent="-84138">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Space &amp; place: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Locations of Missouri, Mississippi, Yukon, Rio Grande, Churchill, Mackenzie and Colorado rivers</a:t>
                      </a:r>
                    </a:p>
                    <a:p>
                      <a:pPr marL="84138" marR="0" lvl="0" indent="-84138"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i="0">
                          <a:solidFill>
                            <a:schemeClr val="bg1"/>
                          </a:solidFill>
                          <a:effectLst/>
                          <a:latin typeface="Roboto" panose="02000000000000000000" pitchFamily="2" charset="0"/>
                          <a:ea typeface="Roboto" panose="02000000000000000000" pitchFamily="2" charset="0"/>
                        </a:rPr>
                        <a:t>Physical processes: </a:t>
                      </a:r>
                      <a:r>
                        <a:rPr lang="en-US" sz="750" b="0" i="0">
                          <a:solidFill>
                            <a:schemeClr val="bg1"/>
                          </a:solidFill>
                          <a:effectLst/>
                          <a:latin typeface="Roboto" panose="02000000000000000000" pitchFamily="2" charset="0"/>
                          <a:ea typeface="Roboto" panose="02000000000000000000" pitchFamily="2" charset="0"/>
                        </a:rPr>
                        <a:t>The </a:t>
                      </a:r>
                      <a:r>
                        <a:rPr lang="en-US" sz="750" b="1" i="0">
                          <a:solidFill>
                            <a:schemeClr val="bg1"/>
                          </a:solidFill>
                          <a:effectLst/>
                          <a:latin typeface="Roboto" panose="02000000000000000000" pitchFamily="2" charset="0"/>
                          <a:ea typeface="Roboto" panose="02000000000000000000" pitchFamily="2" charset="0"/>
                        </a:rPr>
                        <a:t>upper course </a:t>
                      </a:r>
                      <a:r>
                        <a:rPr lang="en-US" sz="750" b="0" i="0">
                          <a:solidFill>
                            <a:schemeClr val="bg1"/>
                          </a:solidFill>
                          <a:effectLst/>
                          <a:latin typeface="Roboto" panose="02000000000000000000" pitchFamily="2" charset="0"/>
                          <a:ea typeface="Roboto" panose="02000000000000000000" pitchFamily="2" charset="0"/>
                        </a:rPr>
                        <a:t>of a river is in high, mountainous ground, where the river is narrow and fast-flowing. The </a:t>
                      </a:r>
                      <a:r>
                        <a:rPr lang="en-US" sz="750" b="1" i="0">
                          <a:solidFill>
                            <a:schemeClr val="bg1"/>
                          </a:solidFill>
                          <a:effectLst/>
                          <a:latin typeface="Roboto" panose="02000000000000000000" pitchFamily="2" charset="0"/>
                          <a:ea typeface="Roboto" panose="02000000000000000000" pitchFamily="2" charset="0"/>
                        </a:rPr>
                        <a:t>lower course </a:t>
                      </a:r>
                      <a:r>
                        <a:rPr lang="en-US" sz="750" b="0" i="0">
                          <a:solidFill>
                            <a:schemeClr val="bg1"/>
                          </a:solidFill>
                          <a:effectLst/>
                          <a:latin typeface="Roboto" panose="02000000000000000000" pitchFamily="2" charset="0"/>
                          <a:ea typeface="Roboto" panose="02000000000000000000" pitchFamily="2" charset="0"/>
                        </a:rPr>
                        <a:t>of a river is in low, flat ground, where the river is wide and slow-flowing. The </a:t>
                      </a:r>
                      <a:r>
                        <a:rPr lang="en-US" sz="750" b="1" i="0">
                          <a:solidFill>
                            <a:schemeClr val="bg1"/>
                          </a:solidFill>
                          <a:effectLst/>
                          <a:latin typeface="Roboto" panose="02000000000000000000" pitchFamily="2" charset="0"/>
                          <a:ea typeface="Roboto" panose="02000000000000000000" pitchFamily="2" charset="0"/>
                        </a:rPr>
                        <a:t>middle course </a:t>
                      </a:r>
                      <a:r>
                        <a:rPr lang="en-US" sz="750" b="0" i="0">
                          <a:solidFill>
                            <a:schemeClr val="bg1"/>
                          </a:solidFill>
                          <a:effectLst/>
                          <a:latin typeface="Roboto" panose="02000000000000000000" pitchFamily="2" charset="0"/>
                          <a:ea typeface="Roboto" panose="02000000000000000000" pitchFamily="2" charset="0"/>
                        </a:rPr>
                        <a:t>is between the two</a:t>
                      </a:r>
                    </a:p>
                    <a:p>
                      <a:pPr marL="84138" marR="0" lvl="0" indent="-84138"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i="0">
                          <a:solidFill>
                            <a:schemeClr val="bg1"/>
                          </a:solidFill>
                          <a:effectLst/>
                          <a:latin typeface="Roboto" panose="02000000000000000000" pitchFamily="2" charset="0"/>
                          <a:ea typeface="Roboto" panose="02000000000000000000" pitchFamily="2" charset="0"/>
                        </a:rPr>
                        <a:t>Physical processes</a:t>
                      </a:r>
                      <a:r>
                        <a:rPr lang="en-US" sz="750" b="1" i="0">
                          <a:solidFill>
                            <a:schemeClr val="accent1"/>
                          </a:solidFill>
                          <a:effectLst/>
                          <a:latin typeface="Roboto" panose="02000000000000000000" pitchFamily="2" charset="0"/>
                          <a:ea typeface="Roboto" panose="02000000000000000000" pitchFamily="2" charset="0"/>
                        </a:rPr>
                        <a:t>: </a:t>
                      </a:r>
                      <a:r>
                        <a:rPr lang="en-US" sz="750" b="0" i="0">
                          <a:solidFill>
                            <a:schemeClr val="bg1"/>
                          </a:solidFill>
                          <a:effectLst/>
                          <a:latin typeface="Roboto" panose="02000000000000000000" pitchFamily="2" charset="0"/>
                          <a:ea typeface="Roboto" panose="02000000000000000000" pitchFamily="2" charset="0"/>
                        </a:rPr>
                        <a:t>Rivers </a:t>
                      </a:r>
                      <a:r>
                        <a:rPr lang="en-US" sz="750" b="1" i="0">
                          <a:solidFill>
                            <a:schemeClr val="bg1"/>
                          </a:solidFill>
                          <a:effectLst/>
                          <a:latin typeface="Roboto" panose="02000000000000000000" pitchFamily="2" charset="0"/>
                          <a:ea typeface="Roboto" panose="02000000000000000000" pitchFamily="2" charset="0"/>
                        </a:rPr>
                        <a:t>erode</a:t>
                      </a:r>
                      <a:r>
                        <a:rPr lang="en-US" sz="750" b="0" i="0">
                          <a:solidFill>
                            <a:schemeClr val="bg1"/>
                          </a:solidFill>
                          <a:effectLst/>
                          <a:latin typeface="Roboto" panose="02000000000000000000" pitchFamily="2" charset="0"/>
                          <a:ea typeface="Roboto" panose="02000000000000000000" pitchFamily="2" charset="0"/>
                        </a:rPr>
                        <a:t>, </a:t>
                      </a:r>
                      <a:r>
                        <a:rPr lang="en-US" sz="750" b="1" i="0">
                          <a:solidFill>
                            <a:schemeClr val="bg1"/>
                          </a:solidFill>
                          <a:effectLst/>
                          <a:latin typeface="Roboto" panose="02000000000000000000" pitchFamily="2" charset="0"/>
                          <a:ea typeface="Roboto" panose="02000000000000000000" pitchFamily="2" charset="0"/>
                        </a:rPr>
                        <a:t>transport</a:t>
                      </a:r>
                      <a:r>
                        <a:rPr lang="en-US" sz="750" b="0" i="0">
                          <a:solidFill>
                            <a:schemeClr val="bg1"/>
                          </a:solidFill>
                          <a:effectLst/>
                          <a:latin typeface="Roboto" panose="02000000000000000000" pitchFamily="2" charset="0"/>
                          <a:ea typeface="Roboto" panose="02000000000000000000" pitchFamily="2" charset="0"/>
                        </a:rPr>
                        <a:t> and </a:t>
                      </a:r>
                      <a:r>
                        <a:rPr lang="en-US" sz="750" b="1" i="0">
                          <a:solidFill>
                            <a:schemeClr val="bg1"/>
                          </a:solidFill>
                          <a:effectLst/>
                          <a:latin typeface="Roboto" panose="02000000000000000000" pitchFamily="2" charset="0"/>
                          <a:ea typeface="Roboto" panose="02000000000000000000" pitchFamily="2" charset="0"/>
                        </a:rPr>
                        <a:t>deposit</a:t>
                      </a:r>
                      <a:r>
                        <a:rPr lang="en-US" sz="750" b="0" i="0">
                          <a:solidFill>
                            <a:schemeClr val="bg1"/>
                          </a:solidFill>
                          <a:effectLst/>
                          <a:latin typeface="Roboto" panose="02000000000000000000" pitchFamily="2" charset="0"/>
                          <a:ea typeface="Roboto" panose="02000000000000000000" pitchFamily="2" charset="0"/>
                        </a:rPr>
                        <a:t> to form </a:t>
                      </a:r>
                      <a:r>
                        <a:rPr lang="en-US" sz="750" b="1" i="0">
                          <a:solidFill>
                            <a:schemeClr val="bg1"/>
                          </a:solidFill>
                          <a:effectLst/>
                          <a:latin typeface="Roboto" panose="02000000000000000000" pitchFamily="2" charset="0"/>
                          <a:ea typeface="Roboto" panose="02000000000000000000" pitchFamily="2" charset="0"/>
                        </a:rPr>
                        <a:t>waterfalls</a:t>
                      </a:r>
                      <a:r>
                        <a:rPr lang="en-US" sz="750" b="0" i="0">
                          <a:solidFill>
                            <a:schemeClr val="bg1"/>
                          </a:solidFill>
                          <a:effectLst/>
                          <a:latin typeface="Roboto" panose="02000000000000000000" pitchFamily="2" charset="0"/>
                          <a:ea typeface="Roboto" panose="02000000000000000000" pitchFamily="2" charset="0"/>
                        </a:rPr>
                        <a:t>, </a:t>
                      </a:r>
                      <a:r>
                        <a:rPr lang="en-US" sz="750" b="1" i="0">
                          <a:solidFill>
                            <a:schemeClr val="bg1"/>
                          </a:solidFill>
                          <a:effectLst/>
                          <a:latin typeface="Roboto" panose="02000000000000000000" pitchFamily="2" charset="0"/>
                          <a:ea typeface="Roboto" panose="02000000000000000000" pitchFamily="2" charset="0"/>
                        </a:rPr>
                        <a:t>meanders</a:t>
                      </a:r>
                      <a:r>
                        <a:rPr lang="en-US" sz="750" b="0" i="0">
                          <a:solidFill>
                            <a:schemeClr val="bg1"/>
                          </a:solidFill>
                          <a:effectLst/>
                          <a:latin typeface="Roboto" panose="02000000000000000000" pitchFamily="2" charset="0"/>
                          <a:ea typeface="Roboto" panose="02000000000000000000" pitchFamily="2" charset="0"/>
                        </a:rPr>
                        <a:t> and </a:t>
                      </a:r>
                      <a:r>
                        <a:rPr lang="en-US" sz="750" b="1" i="0">
                          <a:solidFill>
                            <a:schemeClr val="bg1"/>
                          </a:solidFill>
                          <a:effectLst/>
                          <a:latin typeface="Roboto" panose="02000000000000000000" pitchFamily="2" charset="0"/>
                          <a:ea typeface="Roboto" panose="02000000000000000000" pitchFamily="2" charset="0"/>
                        </a:rPr>
                        <a:t>floodplains</a:t>
                      </a:r>
                      <a:endParaRPr lang="en-US" sz="750" b="0" i="0">
                        <a:solidFill>
                          <a:schemeClr val="bg1"/>
                        </a:solidFill>
                        <a:effectLst/>
                        <a:latin typeface="Roboto" panose="02000000000000000000" pitchFamily="2" charset="0"/>
                        <a:ea typeface="Roboto" panose="02000000000000000000" pitchFamily="2" charset="0"/>
                      </a:endParaRPr>
                    </a:p>
                    <a:p>
                      <a:pPr marL="84138" marR="0" lvl="0" indent="-84138"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i="0">
                          <a:solidFill>
                            <a:schemeClr val="bg1"/>
                          </a:solidFill>
                          <a:effectLst/>
                          <a:latin typeface="Roboto" panose="02000000000000000000" pitchFamily="2" charset="0"/>
                          <a:ea typeface="Roboto" panose="02000000000000000000" pitchFamily="2" charset="0"/>
                        </a:rPr>
                        <a:t>Physical processes</a:t>
                      </a:r>
                      <a:r>
                        <a:rPr lang="en-US" sz="750" b="1" i="0">
                          <a:solidFill>
                            <a:schemeClr val="accent1"/>
                          </a:solidFill>
                          <a:effectLst/>
                          <a:latin typeface="Roboto" panose="02000000000000000000" pitchFamily="2" charset="0"/>
                          <a:ea typeface="Roboto" panose="02000000000000000000" pitchFamily="2" charset="0"/>
                        </a:rPr>
                        <a:t>: </a:t>
                      </a:r>
                      <a:r>
                        <a:rPr lang="en-US" sz="750" b="0" i="0" kern="1200">
                          <a:solidFill>
                            <a:schemeClr val="bg1"/>
                          </a:solidFill>
                          <a:effectLst/>
                          <a:latin typeface="Roboto" panose="02000000000000000000" pitchFamily="2" charset="0"/>
                          <a:ea typeface="Roboto" panose="02000000000000000000" pitchFamily="2" charset="0"/>
                          <a:cs typeface="+mn-cs"/>
                        </a:rPr>
                        <a:t>The amount of water on Earth is constant. Most is saltwater stored in oceans, and most freshwater is stored as ice or underground</a:t>
                      </a:r>
                    </a:p>
                    <a:p>
                      <a:pPr marL="84138" marR="0" lvl="0" indent="-84138"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i="0">
                          <a:solidFill>
                            <a:schemeClr val="bg1"/>
                          </a:solidFill>
                          <a:effectLst/>
                          <a:latin typeface="Roboto" panose="02000000000000000000" pitchFamily="2" charset="0"/>
                          <a:ea typeface="Roboto" panose="02000000000000000000" pitchFamily="2" charset="0"/>
                        </a:rPr>
                        <a:t>Physical processes</a:t>
                      </a:r>
                      <a:r>
                        <a:rPr lang="en-US" sz="750" b="1" i="0">
                          <a:solidFill>
                            <a:schemeClr val="accent1"/>
                          </a:solidFill>
                          <a:effectLst/>
                          <a:latin typeface="Roboto" panose="02000000000000000000" pitchFamily="2" charset="0"/>
                          <a:ea typeface="Roboto" panose="02000000000000000000" pitchFamily="2" charset="0"/>
                        </a:rPr>
                        <a:t>: </a:t>
                      </a:r>
                      <a:r>
                        <a:rPr lang="en-US" sz="750" b="0" i="0" kern="1200">
                          <a:solidFill>
                            <a:schemeClr val="bg1"/>
                          </a:solidFill>
                          <a:effectLst/>
                          <a:latin typeface="Roboto" panose="02000000000000000000" pitchFamily="2" charset="0"/>
                          <a:ea typeface="Roboto" panose="02000000000000000000" pitchFamily="2" charset="0"/>
                          <a:cs typeface="+mn-cs"/>
                        </a:rPr>
                        <a:t>Water cycle: Evaporation from the air and </a:t>
                      </a:r>
                      <a:r>
                        <a:rPr lang="en-US" sz="750" b="1" i="0" kern="1200">
                          <a:solidFill>
                            <a:schemeClr val="bg1"/>
                          </a:solidFill>
                          <a:effectLst/>
                          <a:latin typeface="Roboto" panose="02000000000000000000" pitchFamily="2" charset="0"/>
                          <a:ea typeface="Roboto" panose="02000000000000000000" pitchFamily="2" charset="0"/>
                          <a:cs typeface="+mn-cs"/>
                        </a:rPr>
                        <a:t>transpiration</a:t>
                      </a:r>
                      <a:r>
                        <a:rPr lang="en-US" sz="750" b="0" i="0" kern="1200">
                          <a:solidFill>
                            <a:schemeClr val="bg1"/>
                          </a:solidFill>
                          <a:effectLst/>
                          <a:latin typeface="Roboto" panose="02000000000000000000" pitchFamily="2" charset="0"/>
                          <a:ea typeface="Roboto" panose="02000000000000000000" pitchFamily="2" charset="0"/>
                          <a:cs typeface="+mn-cs"/>
                        </a:rPr>
                        <a:t> from trees mean that water </a:t>
                      </a:r>
                      <a:r>
                        <a:rPr lang="en-US" sz="750" b="0" i="0" kern="1200" err="1">
                          <a:solidFill>
                            <a:schemeClr val="bg1"/>
                          </a:solidFill>
                          <a:effectLst/>
                          <a:latin typeface="Roboto" panose="02000000000000000000" pitchFamily="2" charset="0"/>
                          <a:ea typeface="Roboto" panose="02000000000000000000" pitchFamily="2" charset="0"/>
                          <a:cs typeface="+mn-cs"/>
                        </a:rPr>
                        <a:t>vapour</a:t>
                      </a:r>
                      <a:r>
                        <a:rPr lang="en-US" sz="750" b="0" i="0" kern="1200">
                          <a:solidFill>
                            <a:schemeClr val="bg1"/>
                          </a:solidFill>
                          <a:effectLst/>
                          <a:latin typeface="Roboto" panose="02000000000000000000" pitchFamily="2" charset="0"/>
                          <a:ea typeface="Roboto" panose="02000000000000000000" pitchFamily="2" charset="0"/>
                          <a:cs typeface="+mn-cs"/>
                        </a:rPr>
                        <a:t> rises in the air. It condenses to form clouds, and precipitation occurs when the clouds get heavy. </a:t>
                      </a:r>
                      <a:r>
                        <a:rPr lang="en-US" sz="750" b="1" i="0" kern="1200">
                          <a:solidFill>
                            <a:schemeClr val="bg1"/>
                          </a:solidFill>
                          <a:effectLst/>
                          <a:latin typeface="Roboto" panose="02000000000000000000" pitchFamily="2" charset="0"/>
                          <a:ea typeface="Roboto" panose="02000000000000000000" pitchFamily="2" charset="0"/>
                          <a:cs typeface="+mn-cs"/>
                        </a:rPr>
                        <a:t>Surface runoff </a:t>
                      </a:r>
                      <a:r>
                        <a:rPr lang="en-US" sz="750" b="0" i="0" kern="1200">
                          <a:solidFill>
                            <a:schemeClr val="bg1"/>
                          </a:solidFill>
                          <a:effectLst/>
                          <a:latin typeface="Roboto" panose="02000000000000000000" pitchFamily="2" charset="0"/>
                          <a:ea typeface="Roboto" panose="02000000000000000000" pitchFamily="2" charset="0"/>
                          <a:cs typeface="+mn-cs"/>
                        </a:rPr>
                        <a:t>is the flow of water overground; </a:t>
                      </a:r>
                      <a:r>
                        <a:rPr lang="en-US" sz="750" b="1" i="0" kern="1200">
                          <a:solidFill>
                            <a:schemeClr val="bg1"/>
                          </a:solidFill>
                          <a:effectLst/>
                          <a:latin typeface="Roboto" panose="02000000000000000000" pitchFamily="2" charset="0"/>
                          <a:ea typeface="Roboto" panose="02000000000000000000" pitchFamily="2" charset="0"/>
                          <a:cs typeface="+mn-cs"/>
                        </a:rPr>
                        <a:t>throughflow</a:t>
                      </a:r>
                      <a:r>
                        <a:rPr lang="en-US" sz="750" b="0" i="0" kern="1200">
                          <a:solidFill>
                            <a:schemeClr val="bg1"/>
                          </a:solidFill>
                          <a:effectLst/>
                          <a:latin typeface="Roboto" panose="02000000000000000000" pitchFamily="2" charset="0"/>
                          <a:ea typeface="Roboto" panose="02000000000000000000" pitchFamily="2" charset="0"/>
                          <a:cs typeface="+mn-cs"/>
                        </a:rPr>
                        <a:t> is the flow of water underground</a:t>
                      </a:r>
                      <a:endParaRPr lang="en-US" sz="750" b="0" i="0">
                        <a:solidFill>
                          <a:schemeClr val="bg1"/>
                        </a:solidFill>
                        <a:effectLst/>
                        <a:latin typeface="Roboto" panose="02000000000000000000" pitchFamily="2" charset="0"/>
                        <a:ea typeface="Roboto" panose="02000000000000000000" pitchFamily="2" charset="0"/>
                      </a:endParaRPr>
                    </a:p>
                    <a:p>
                      <a:pPr marL="84138" marR="0" lvl="0" indent="-84138"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750" b="1" i="0">
                          <a:solidFill>
                            <a:schemeClr val="bg1"/>
                          </a:solidFill>
                          <a:effectLst/>
                          <a:latin typeface="Roboto" panose="02000000000000000000" pitchFamily="2" charset="0"/>
                          <a:ea typeface="Roboto" panose="02000000000000000000" pitchFamily="2" charset="0"/>
                          <a:cs typeface="Roboto" panose="02000000000000000000" pitchFamily="2" charset="0"/>
                        </a:rPr>
                        <a:t>Human processes: </a:t>
                      </a:r>
                      <a:r>
                        <a:rPr lang="en-GB" sz="750">
                          <a:solidFill>
                            <a:schemeClr val="bg1"/>
                          </a:solidFill>
                          <a:latin typeface="Roboto" panose="02000000000000000000" pitchFamily="2" charset="0"/>
                          <a:ea typeface="Roboto" panose="02000000000000000000" pitchFamily="2" charset="0"/>
                          <a:cs typeface="Roboto" panose="02000000000000000000" pitchFamily="2" charset="0"/>
                        </a:rPr>
                        <a:t>Land use around a river changes from the upper course to the lower course, because of how flat the land is and the features around it</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b="1" dirty="0">
                          <a:solidFill>
                            <a:schemeClr val="bg1"/>
                          </a:solidFill>
                          <a:latin typeface="Roboto" panose="02000000000000000000" pitchFamily="2" charset="0"/>
                          <a:ea typeface="Roboto" panose="02000000000000000000" pitchFamily="2" charset="0"/>
                          <a:cs typeface="Roboto" panose="02000000000000000000" pitchFamily="2" charset="0"/>
                        </a:rPr>
                        <a:t>Space &amp; place: Case study</a:t>
                      </a:r>
                      <a:r>
                        <a:rPr lang="en-US" sz="700" dirty="0">
                          <a:solidFill>
                            <a:schemeClr val="bg1"/>
                          </a:solidFill>
                          <a:latin typeface="Roboto" panose="02000000000000000000" pitchFamily="2" charset="0"/>
                          <a:ea typeface="Roboto" panose="02000000000000000000" pitchFamily="2" charset="0"/>
                          <a:cs typeface="Roboto" panose="02000000000000000000" pitchFamily="2" charset="0"/>
                        </a:rPr>
                        <a:t>: Syria to countries in Europe </a:t>
                      </a:r>
                      <a:r>
                        <a:rPr lang="en-US" sz="750" b="0" dirty="0">
                          <a:solidFill>
                            <a:schemeClr val="bg1"/>
                          </a:solidFill>
                          <a:latin typeface="Roboto" panose="02000000000000000000" pitchFamily="2" charset="0"/>
                          <a:ea typeface="Roboto" panose="02000000000000000000" pitchFamily="2" charset="0"/>
                          <a:cs typeface="Roboto" panose="02000000000000000000" pitchFamily="2" charset="0"/>
                        </a:rPr>
                        <a:t>(</a:t>
                      </a:r>
                      <a:r>
                        <a:rPr lang="en-US" sz="750" b="0" dirty="0" err="1">
                          <a:solidFill>
                            <a:schemeClr val="bg1"/>
                          </a:solidFill>
                          <a:latin typeface="Roboto" panose="02000000000000000000" pitchFamily="2" charset="0"/>
                          <a:ea typeface="Roboto" panose="02000000000000000000" pitchFamily="2" charset="0"/>
                          <a:cs typeface="Roboto" panose="02000000000000000000" pitchFamily="2" charset="0"/>
                        </a:rPr>
                        <a:t>Y6</a:t>
                      </a:r>
                      <a:r>
                        <a:rPr lang="en-US" sz="750" b="0" dirty="0">
                          <a:solidFill>
                            <a:schemeClr val="bg1"/>
                          </a:solidFill>
                          <a:latin typeface="Roboto" panose="02000000000000000000" pitchFamily="2" charset="0"/>
                          <a:ea typeface="Roboto" panose="02000000000000000000" pitchFamily="2" charset="0"/>
                          <a:cs typeface="Roboto" panose="02000000000000000000" pitchFamily="2" charset="0"/>
                        </a:rPr>
                        <a:t>)</a:t>
                      </a:r>
                    </a:p>
                    <a:p>
                      <a:pPr marL="71755" indent="-71755">
                        <a:lnSpc>
                          <a:spcPct val="100000"/>
                        </a:lnSpc>
                        <a:spcBef>
                          <a:spcPts val="0"/>
                        </a:spcBef>
                        <a:spcAft>
                          <a:spcPts val="300"/>
                        </a:spcAft>
                        <a:buFont typeface="Arial" panose="020B0604020202020204" pitchFamily="34" charset="0"/>
                        <a:buChar char="•"/>
                      </a:pPr>
                      <a:r>
                        <a:rPr lang="en-GB" sz="750" b="1" kern="1200" dirty="0">
                          <a:solidFill>
                            <a:schemeClr val="bg1"/>
                          </a:solidFill>
                          <a:effectLst/>
                          <a:latin typeface="Roboto" panose="02000000000000000000" pitchFamily="2" charset="0"/>
                          <a:ea typeface="Roboto" panose="02000000000000000000" pitchFamily="2" charset="0"/>
                          <a:cs typeface="Roboto" panose="02000000000000000000" pitchFamily="2" charset="0"/>
                        </a:rPr>
                        <a:t>Space &amp; place: </a:t>
                      </a:r>
                      <a:r>
                        <a:rPr lang="en-GB" sz="750" kern="1200" dirty="0">
                          <a:solidFill>
                            <a:schemeClr val="bg1"/>
                          </a:solidFill>
                          <a:effectLst/>
                          <a:latin typeface="Roboto" panose="02000000000000000000" pitchFamily="2" charset="0"/>
                          <a:ea typeface="Roboto" panose="02000000000000000000" pitchFamily="2" charset="0"/>
                          <a:cs typeface="Roboto" panose="02000000000000000000" pitchFamily="2" charset="0"/>
                        </a:rPr>
                        <a:t>The locations of the world’s major rivers and how they influence and change spaces and places at a range of scales (</a:t>
                      </a:r>
                      <a:r>
                        <a:rPr lang="en-GB" sz="750" kern="1200" dirty="0" err="1">
                          <a:solidFill>
                            <a:schemeClr val="bg1"/>
                          </a:solidFill>
                          <a:effectLst/>
                          <a:latin typeface="Roboto" panose="02000000000000000000" pitchFamily="2" charset="0"/>
                          <a:ea typeface="Roboto" panose="02000000000000000000" pitchFamily="2" charset="0"/>
                          <a:cs typeface="Roboto" panose="02000000000000000000" pitchFamily="2" charset="0"/>
                        </a:rPr>
                        <a:t>KS3</a:t>
                      </a:r>
                      <a:r>
                        <a:rPr lang="en-GB" sz="750" kern="1200" dirty="0">
                          <a:solidFill>
                            <a:schemeClr val="bg1"/>
                          </a:solidFill>
                          <a:effectLst/>
                          <a:latin typeface="Roboto" panose="02000000000000000000" pitchFamily="2" charset="0"/>
                          <a:ea typeface="Roboto" panose="02000000000000000000" pitchFamily="2" charset="0"/>
                          <a:cs typeface="Roboto" panose="02000000000000000000" pitchFamily="2" charset="0"/>
                        </a:rPr>
                        <a:t>)</a:t>
                      </a:r>
                    </a:p>
                    <a:p>
                      <a:pPr marL="71755" indent="-71755">
                        <a:lnSpc>
                          <a:spcPct val="100000"/>
                        </a:lnSpc>
                        <a:spcBef>
                          <a:spcPts val="0"/>
                        </a:spcBef>
                        <a:spcAft>
                          <a:spcPts val="300"/>
                        </a:spcAft>
                        <a:buFont typeface="Arial" panose="020B0604020202020204" pitchFamily="34" charset="0"/>
                        <a:buChar char="•"/>
                      </a:pPr>
                      <a:r>
                        <a:rPr lang="en-GB" sz="750" b="1" kern="1200" dirty="0">
                          <a:solidFill>
                            <a:schemeClr val="bg1"/>
                          </a:solidFill>
                          <a:effectLst/>
                          <a:latin typeface="Roboto" panose="02000000000000000000" pitchFamily="2" charset="0"/>
                          <a:ea typeface="Roboto" panose="02000000000000000000" pitchFamily="2" charset="0"/>
                          <a:cs typeface="Roboto" panose="02000000000000000000" pitchFamily="2" charset="0"/>
                        </a:rPr>
                        <a:t>Physical processes: </a:t>
                      </a:r>
                      <a:r>
                        <a:rPr lang="en-GB" sz="750" kern="1200" dirty="0">
                          <a:solidFill>
                            <a:schemeClr val="bg1"/>
                          </a:solidFill>
                          <a:effectLst/>
                          <a:latin typeface="Roboto" panose="02000000000000000000" pitchFamily="2" charset="0"/>
                          <a:ea typeface="Roboto" panose="02000000000000000000" pitchFamily="2" charset="0"/>
                          <a:cs typeface="Roboto" panose="02000000000000000000" pitchFamily="2" charset="0"/>
                        </a:rPr>
                        <a:t>River processes shape and change the surface of the Earth (</a:t>
                      </a:r>
                      <a:r>
                        <a:rPr lang="en-GB" sz="750" kern="1200" dirty="0" err="1">
                          <a:solidFill>
                            <a:schemeClr val="bg1"/>
                          </a:solidFill>
                          <a:effectLst/>
                          <a:latin typeface="Roboto" panose="02000000000000000000" pitchFamily="2" charset="0"/>
                          <a:ea typeface="Roboto" panose="02000000000000000000" pitchFamily="2" charset="0"/>
                          <a:cs typeface="Roboto" panose="02000000000000000000" pitchFamily="2" charset="0"/>
                        </a:rPr>
                        <a:t>KS3</a:t>
                      </a:r>
                      <a:r>
                        <a:rPr lang="en-GB" sz="750" kern="1200" dirty="0">
                          <a:solidFill>
                            <a:schemeClr val="bg1"/>
                          </a:solidFill>
                          <a:effectLst/>
                          <a:latin typeface="Roboto" panose="02000000000000000000" pitchFamily="2" charset="0"/>
                          <a:ea typeface="Roboto" panose="02000000000000000000" pitchFamily="2" charset="0"/>
                          <a:cs typeface="Roboto" panose="02000000000000000000" pitchFamily="2" charset="0"/>
                        </a:rPr>
                        <a:t>)</a:t>
                      </a:r>
                    </a:p>
                    <a:p>
                      <a:pPr marL="171450" indent="-171450">
                        <a:buFont typeface="Arial" panose="020B0604020202020204" pitchFamily="34" charset="0"/>
                        <a:buChar char="•"/>
                      </a:pPr>
                      <a:endParaRPr lang="en-US" sz="750" b="0" dirty="0">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14289655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dirty="0"/>
              <a:t>Year 5/6A: Summer</a:t>
            </a:r>
            <a:endParaRPr lang="en-GB" dirty="0"/>
          </a:p>
        </p:txBody>
      </p:sp>
      <p:sp>
        <p:nvSpPr>
          <p:cNvPr id="4" name="Text Placeholder 3">
            <a:extLst>
              <a:ext uri="{FF2B5EF4-FFF2-40B4-BE49-F238E27FC236}">
                <a16:creationId xmlns:a16="http://schemas.microsoft.com/office/drawing/2014/main" id="{50C77441-693C-44CD-BF9D-C9CF21ECF127}"/>
              </a:ext>
            </a:extLst>
          </p:cNvPr>
          <p:cNvSpPr>
            <a:spLocks noGrp="1"/>
          </p:cNvSpPr>
          <p:nvPr>
            <p:ph type="body" sz="quarter" idx="11"/>
          </p:nvPr>
        </p:nvSpPr>
        <p:spPr/>
        <p:txBody>
          <a:bodyPr/>
          <a:lstStyle/>
          <a:p>
            <a:r>
              <a:rPr lang="en-US"/>
              <a:t>Year 6: Autumn 2</a:t>
            </a:r>
            <a:endParaRPr lang="en-GB"/>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3413760"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solidFill>
                    <a:schemeClr val="accent1"/>
                  </a:solidFill>
                </a:ln>
                <a:solidFill>
                  <a:schemeClr val="accent1"/>
                </a:solidFill>
                <a:latin typeface="United Curriculum" pitchFamily="2" charset="0"/>
              </a:rPr>
              <a:t>Improving the Environment</a:t>
            </a:r>
            <a:endParaRPr lang="en-GB" sz="1600">
              <a:ln w="12700">
                <a:solidFill>
                  <a:schemeClr val="accent1"/>
                </a:solidFill>
              </a:ln>
              <a:solidFill>
                <a:schemeClr val="accent1"/>
              </a:solidFill>
              <a:latin typeface="United Curriculum" pitchFamily="2" charset="0"/>
            </a:endParaRPr>
          </a:p>
        </p:txBody>
      </p:sp>
      <p:graphicFrame>
        <p:nvGraphicFramePr>
          <p:cNvPr id="2" name="Table 25">
            <a:extLst>
              <a:ext uri="{FF2B5EF4-FFF2-40B4-BE49-F238E27FC236}">
                <a16:creationId xmlns:a16="http://schemas.microsoft.com/office/drawing/2014/main" id="{DC2031A9-C0F5-ACE2-7701-56FA274357E9}"/>
              </a:ext>
            </a:extLst>
          </p:cNvPr>
          <p:cNvGraphicFramePr>
            <a:graphicFrameLocks noGrp="1"/>
          </p:cNvGraphicFramePr>
          <p:nvPr>
            <p:extLst>
              <p:ext uri="{D42A27DB-BD31-4B8C-83A1-F6EECF244321}">
                <p14:modId xmlns:p14="http://schemas.microsoft.com/office/powerpoint/2010/main" val="3563894026"/>
              </p:ext>
            </p:extLst>
          </p:nvPr>
        </p:nvGraphicFramePr>
        <p:xfrm>
          <a:off x="203201" y="810917"/>
          <a:ext cx="9314068" cy="5643060"/>
        </p:xfrm>
        <a:graphic>
          <a:graphicData uri="http://schemas.openxmlformats.org/drawingml/2006/table">
            <a:tbl>
              <a:tblPr firstRow="1" bandRow="1">
                <a:tableStyleId>{5940675A-B579-460E-94D1-54222C63F5DA}</a:tableStyleId>
              </a:tblPr>
              <a:tblGrid>
                <a:gridCol w="211034">
                  <a:extLst>
                    <a:ext uri="{9D8B030D-6E8A-4147-A177-3AD203B41FA5}">
                      <a16:colId xmlns:a16="http://schemas.microsoft.com/office/drawing/2014/main" val="1014669821"/>
                    </a:ext>
                  </a:extLst>
                </a:gridCol>
                <a:gridCol w="211034">
                  <a:extLst>
                    <a:ext uri="{9D8B030D-6E8A-4147-A177-3AD203B41FA5}">
                      <a16:colId xmlns:a16="http://schemas.microsoft.com/office/drawing/2014/main" val="1749978381"/>
                    </a:ext>
                  </a:extLst>
                </a:gridCol>
                <a:gridCol w="3204000">
                  <a:extLst>
                    <a:ext uri="{9D8B030D-6E8A-4147-A177-3AD203B41FA5}">
                      <a16:colId xmlns:a16="http://schemas.microsoft.com/office/drawing/2014/main" val="247776695"/>
                    </a:ext>
                  </a:extLst>
                </a:gridCol>
                <a:gridCol w="3816000">
                  <a:extLst>
                    <a:ext uri="{9D8B030D-6E8A-4147-A177-3AD203B41FA5}">
                      <a16:colId xmlns:a16="http://schemas.microsoft.com/office/drawing/2014/main" val="3380293508"/>
                    </a:ext>
                  </a:extLst>
                </a:gridCol>
                <a:gridCol w="1872000">
                  <a:extLst>
                    <a:ext uri="{9D8B030D-6E8A-4147-A177-3AD203B41FA5}">
                      <a16:colId xmlns:a16="http://schemas.microsoft.com/office/drawing/2014/main" val="2902844172"/>
                    </a:ext>
                  </a:extLst>
                </a:gridCol>
              </a:tblGrid>
              <a:tr h="176065">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2754616">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Conceptual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spcAft>
                          <a:spcPts val="2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Overfishing is damaging biodiversity in oceans. Sustainable management of fishing is needed to protect species (Y2 Sum)</a:t>
                      </a:r>
                    </a:p>
                    <a:p>
                      <a:pPr marL="72000" indent="-72000">
                        <a:spcAft>
                          <a:spcPts val="2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Trees in tropical rainforests (like all plants)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absorb carbon dioxide</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from the atmosphere, which keeps our planet cool (Y4 </a:t>
                      </a:r>
                      <a:r>
                        <a:rPr lang="en-US" sz="750" err="1">
                          <a:solidFill>
                            <a:schemeClr val="bg1"/>
                          </a:solidFill>
                          <a:latin typeface="Roboto" panose="02000000000000000000" pitchFamily="2" charset="0"/>
                          <a:ea typeface="Roboto" panose="02000000000000000000" pitchFamily="2" charset="0"/>
                          <a:cs typeface="Roboto" panose="02000000000000000000" pitchFamily="2" charset="0"/>
                        </a:rPr>
                        <a:t>Spr</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indent="-72000">
                        <a:spcAft>
                          <a:spcPts val="2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Chopping down trees is called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deforestation</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(Y4 </a:t>
                      </a:r>
                      <a:r>
                        <a:rPr lang="en-US" sz="750" err="1">
                          <a:solidFill>
                            <a:schemeClr val="bg1"/>
                          </a:solidFill>
                          <a:latin typeface="Roboto" panose="02000000000000000000" pitchFamily="2" charset="0"/>
                          <a:ea typeface="Roboto" panose="02000000000000000000" pitchFamily="2" charset="0"/>
                          <a:cs typeface="Roboto" panose="02000000000000000000" pitchFamily="2" charset="0"/>
                        </a:rPr>
                        <a:t>Spr</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indent="-72000">
                        <a:spcAft>
                          <a:spcPts val="2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At a global level, some countries at COP26 promised to end deforestation by 2030. At a local level, there are things we can do to reduce deforestation (Y4 </a:t>
                      </a:r>
                      <a:r>
                        <a:rPr lang="en-US" sz="750" err="1">
                          <a:solidFill>
                            <a:schemeClr val="bg1"/>
                          </a:solidFill>
                          <a:latin typeface="Roboto" panose="02000000000000000000" pitchFamily="2" charset="0"/>
                          <a:ea typeface="Roboto" panose="02000000000000000000" pitchFamily="2" charset="0"/>
                          <a:cs typeface="Roboto" panose="02000000000000000000" pitchFamily="2" charset="0"/>
                        </a:rPr>
                        <a:t>Spr</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indent="-72000">
                        <a:spcAft>
                          <a:spcPts val="200"/>
                        </a:spcAft>
                        <a:buFont typeface="Arial" panose="020B0604020202020204" pitchFamily="34" charset="0"/>
                        <a:buChar char="•"/>
                      </a:pPr>
                      <a:r>
                        <a:rPr lang="en-US" sz="750" b="1">
                          <a:solidFill>
                            <a:schemeClr val="accent2"/>
                          </a:solidFill>
                          <a:latin typeface="Roboto" panose="02000000000000000000" pitchFamily="2" charset="0"/>
                          <a:ea typeface="Roboto" panose="02000000000000000000" pitchFamily="2" charset="0"/>
                          <a:cs typeface="Roboto" panose="02000000000000000000" pitchFamily="2" charset="0"/>
                        </a:rPr>
                        <a:t>Science</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Fossil fuels, batteries and the Sun are all examples of chemical energy stores (Y5 </a:t>
                      </a:r>
                      <a:r>
                        <a:rPr lang="en-US" sz="750" err="1">
                          <a:solidFill>
                            <a:schemeClr val="bg1"/>
                          </a:solidFill>
                          <a:latin typeface="Roboto" panose="02000000000000000000" pitchFamily="2" charset="0"/>
                          <a:ea typeface="Roboto" panose="02000000000000000000" pitchFamily="2" charset="0"/>
                          <a:cs typeface="Roboto" panose="02000000000000000000" pitchFamily="2" charset="0"/>
                        </a:rPr>
                        <a:t>Aut</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indent="-72000">
                        <a:spcAft>
                          <a:spcPts val="200"/>
                        </a:spcAft>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Global warming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relates to an increase in the Earth's temperature only; this causes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climate change,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which relates to a broader set of changes. Global warming (and resulting climate change) is being accelerated by high greenhouse gas levels, like carbon dioxide, in the atmosphere from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burning fossil fuels</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agriculture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and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deforestation</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(Y5 Sum)</a:t>
                      </a:r>
                    </a:p>
                    <a:p>
                      <a:pPr marL="72000" indent="-72000">
                        <a:spcAft>
                          <a:spcPts val="2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Effects of climate change in the UK and globally (Y5 Sum)</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a:solidFill>
                            <a:schemeClr val="accent2"/>
                          </a:solidFill>
                          <a:latin typeface="Roboto" panose="02000000000000000000" pitchFamily="2" charset="0"/>
                          <a:ea typeface="Roboto" panose="02000000000000000000" pitchFamily="2" charset="0"/>
                          <a:cs typeface="Roboto" panose="02000000000000000000" pitchFamily="2" charset="0"/>
                        </a:rPr>
                        <a:t>Science</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Power stations can use both renewable and non-renewable sources of energy (Y6 Aut1)</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a:solidFill>
                            <a:schemeClr val="accent2"/>
                          </a:solidFill>
                          <a:latin typeface="Roboto" panose="02000000000000000000" pitchFamily="2" charset="0"/>
                          <a:ea typeface="Roboto" panose="02000000000000000000" pitchFamily="2" charset="0"/>
                          <a:cs typeface="Roboto" panose="02000000000000000000" pitchFamily="2" charset="0"/>
                        </a:rPr>
                        <a:t>Science</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A non-renewable energy source is one where we have a fixed amount of the source, and where it would take too long for more to be formed. Burning fossil fuels to transfer electrical energy is an example of a non-renewable energy source (Y6 Aut1)</a:t>
                      </a:r>
                      <a:endParaRPr lang="en-US" sz="750" b="1">
                        <a:solidFill>
                          <a:schemeClr val="bg1"/>
                        </a:solidFill>
                        <a:latin typeface="Roboto" panose="02000000000000000000" pitchFamily="2" charset="0"/>
                        <a:ea typeface="Roboto" panose="02000000000000000000" pitchFamily="2" charset="0"/>
                        <a:cs typeface="Roboto" panose="02000000000000000000" pitchFamily="2" charset="0"/>
                      </a:endParaRPr>
                    </a:p>
                    <a:p>
                      <a:pPr marL="72000" indent="-72000">
                        <a:spcAft>
                          <a:spcPts val="200"/>
                        </a:spcAft>
                        <a:buFont typeface="Arial" panose="020B0604020202020204" pitchFamily="34" charset="0"/>
                        <a:buChar char="•"/>
                      </a:pPr>
                      <a:r>
                        <a:rPr lang="en-US" sz="750" b="1">
                          <a:solidFill>
                            <a:schemeClr val="accent2"/>
                          </a:solidFill>
                          <a:latin typeface="Roboto" panose="02000000000000000000" pitchFamily="2" charset="0"/>
                          <a:ea typeface="Roboto" panose="02000000000000000000" pitchFamily="2" charset="0"/>
                          <a:cs typeface="Roboto" panose="02000000000000000000" pitchFamily="2" charset="0"/>
                        </a:rPr>
                        <a:t>Science</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Renewable energy sources quickly refill and replenish themselves, meaning that we can use them again and again. Wind, solar, geothermal and hydrological power are all examples of renewable energy sources (Y6 Aut1)</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r>
                        <a:rPr lang="en-GB" sz="750" b="1" kern="1200">
                          <a:solidFill>
                            <a:schemeClr val="bg1">
                              <a:lumMod val="95000"/>
                              <a:lumOff val="5000"/>
                            </a:schemeClr>
                          </a:solidFill>
                          <a:effectLst/>
                          <a:latin typeface="Roboto" panose="02000000000000000000" pitchFamily="2" charset="0"/>
                          <a:ea typeface="Roboto" panose="02000000000000000000" pitchFamily="2" charset="0"/>
                          <a:cs typeface="Roboto" panose="02000000000000000000" pitchFamily="2" charset="0"/>
                        </a:rPr>
                        <a:t>Adaptation</a:t>
                      </a:r>
                      <a:r>
                        <a:rPr lang="en-GB" sz="750" kern="1200">
                          <a:solidFill>
                            <a:schemeClr val="bg1">
                              <a:lumMod val="95000"/>
                              <a:lumOff val="5000"/>
                            </a:schemeClr>
                          </a:solidFill>
                          <a:effectLst/>
                          <a:latin typeface="Roboto" panose="02000000000000000000" pitchFamily="2" charset="0"/>
                          <a:ea typeface="Roboto" panose="02000000000000000000" pitchFamily="2" charset="0"/>
                          <a:cs typeface="Roboto" panose="02000000000000000000" pitchFamily="2" charset="0"/>
                        </a:rPr>
                        <a:t> includes responses that would help us to survive in a </a:t>
                      </a:r>
                      <a:r>
                        <a:rPr lang="en-GB" sz="750" b="1" kern="1200">
                          <a:solidFill>
                            <a:schemeClr val="bg1">
                              <a:lumMod val="95000"/>
                              <a:lumOff val="5000"/>
                            </a:schemeClr>
                          </a:solidFill>
                          <a:effectLst/>
                          <a:latin typeface="Roboto" panose="02000000000000000000" pitchFamily="2" charset="0"/>
                          <a:ea typeface="Roboto" panose="02000000000000000000" pitchFamily="2" charset="0"/>
                          <a:cs typeface="Roboto" panose="02000000000000000000" pitchFamily="2" charset="0"/>
                        </a:rPr>
                        <a:t>changing climate</a:t>
                      </a:r>
                    </a:p>
                    <a:p>
                      <a:pPr marL="72000" indent="-72000">
                        <a:spcAft>
                          <a:spcPts val="2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Examples of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adaptation</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methods in the UK include the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Thames Barrier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and increased use of air conditioning</a:t>
                      </a:r>
                    </a:p>
                    <a:p>
                      <a:pPr marL="72000" indent="-72000">
                        <a:spcAft>
                          <a:spcPts val="2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Global examples of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adaptation</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methods include building houses on stilts and dams</a:t>
                      </a:r>
                    </a:p>
                    <a:p>
                      <a:pPr marL="72000" indent="-72000">
                        <a:spcAft>
                          <a:spcPts val="200"/>
                        </a:spcAft>
                        <a:buFont typeface="Arial" panose="020B0604020202020204" pitchFamily="34" charset="0"/>
                        <a:buChar char="•"/>
                      </a:pPr>
                      <a:r>
                        <a:rPr lang="en-GB" sz="750" b="1" kern="1200">
                          <a:solidFill>
                            <a:schemeClr val="bg1">
                              <a:lumMod val="95000"/>
                              <a:lumOff val="5000"/>
                            </a:schemeClr>
                          </a:solidFill>
                          <a:effectLst/>
                          <a:latin typeface="Roboto" panose="02000000000000000000" pitchFamily="2" charset="0"/>
                          <a:ea typeface="Roboto" panose="02000000000000000000" pitchFamily="2" charset="0"/>
                          <a:cs typeface="Roboto" panose="02000000000000000000" pitchFamily="2" charset="0"/>
                        </a:rPr>
                        <a:t>Mitigation</a:t>
                      </a:r>
                      <a:r>
                        <a:rPr lang="en-GB" sz="750" kern="1200">
                          <a:solidFill>
                            <a:schemeClr val="bg1">
                              <a:lumMod val="95000"/>
                              <a:lumOff val="5000"/>
                            </a:schemeClr>
                          </a:solidFill>
                          <a:effectLst/>
                          <a:latin typeface="Roboto" panose="02000000000000000000" pitchFamily="2" charset="0"/>
                          <a:ea typeface="Roboto" panose="02000000000000000000" pitchFamily="2" charset="0"/>
                          <a:cs typeface="Roboto" panose="02000000000000000000" pitchFamily="2" charset="0"/>
                        </a:rPr>
                        <a:t> includes actions that help to prevent – or mitigate – the impacts of climate change</a:t>
                      </a:r>
                    </a:p>
                    <a:p>
                      <a:pPr marL="72000" indent="-72000">
                        <a:spcAft>
                          <a:spcPts val="200"/>
                        </a:spcAft>
                        <a:buFont typeface="Arial" panose="020B0604020202020204" pitchFamily="34" charset="0"/>
                        <a:buChar char="•"/>
                      </a:pPr>
                      <a:r>
                        <a:rPr lang="en-GB" sz="750" b="0" kern="1200">
                          <a:solidFill>
                            <a:schemeClr val="bg1">
                              <a:lumMod val="95000"/>
                              <a:lumOff val="5000"/>
                            </a:schemeClr>
                          </a:solidFill>
                          <a:effectLst/>
                          <a:latin typeface="Roboto" panose="02000000000000000000" pitchFamily="2" charset="0"/>
                          <a:ea typeface="Roboto" panose="02000000000000000000" pitchFamily="2" charset="0"/>
                          <a:cs typeface="Roboto" panose="02000000000000000000" pitchFamily="2" charset="0"/>
                        </a:rPr>
                        <a:t>Examples of mitigation include wind power and using other sources of renewable energy (to reduce greenhouse gas emissions) and reforestation (to increase absorption of greenhouse gases)</a:t>
                      </a:r>
                      <a:endParaRPr lang="en-US" sz="750" b="0">
                        <a:solidFill>
                          <a:schemeClr val="bg1">
                            <a:lumMod val="95000"/>
                            <a:lumOff val="5000"/>
                          </a:schemeClr>
                        </a:solidFill>
                        <a:latin typeface="Roboto" panose="02000000000000000000" pitchFamily="2" charset="0"/>
                        <a:ea typeface="Roboto" panose="02000000000000000000" pitchFamily="2" charset="0"/>
                        <a:cs typeface="Roboto" panose="02000000000000000000" pitchFamily="2" charset="0"/>
                      </a:endParaRPr>
                    </a:p>
                    <a:p>
                      <a:pPr marL="72000" indent="-72000">
                        <a:spcAft>
                          <a:spcPts val="2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Wind power is renewable and does not emit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carbon dioxide;</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however, it does create visual and noise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pollution</a:t>
                      </a:r>
                      <a:endParaRPr lang="en-US" sz="750">
                        <a:solidFill>
                          <a:schemeClr val="bg1"/>
                        </a:solidFill>
                        <a:latin typeface="Roboto" panose="02000000000000000000" pitchFamily="2" charset="0"/>
                        <a:ea typeface="Roboto" panose="02000000000000000000" pitchFamily="2" charset="0"/>
                        <a:cs typeface="Roboto" panose="02000000000000000000" pitchFamily="2" charset="0"/>
                      </a:endParaRPr>
                    </a:p>
                    <a:p>
                      <a:pPr marL="72000" indent="-72000">
                        <a:spcAft>
                          <a:spcPts val="2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Plastic waste is created across the world, and often ends up in oceans. This can originate from household or industrial waste, as well as fishing nets from the fishing industry</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Plastics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take hundreds of years to break down. They threaten biodiversity and can kill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organisms</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directly or indirectly by destroying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habitats</a:t>
                      </a:r>
                      <a:endParaRPr lang="en-US" sz="750" b="0">
                        <a:solidFill>
                          <a:schemeClr val="bg1"/>
                        </a:solidFill>
                        <a:latin typeface="Roboto" panose="02000000000000000000" pitchFamily="2" charset="0"/>
                        <a:ea typeface="Roboto" panose="02000000000000000000" pitchFamily="2" charset="0"/>
                        <a:cs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Creating plastics requires fossil fuels and releases greenhouses gases into the atmosphere</a:t>
                      </a:r>
                      <a:endParaRPr lang="en-US" sz="750" b="1">
                        <a:solidFill>
                          <a:schemeClr val="bg1"/>
                        </a:solidFill>
                        <a:latin typeface="Roboto" panose="02000000000000000000" pitchFamily="2" charset="0"/>
                        <a:ea typeface="Roboto" panose="02000000000000000000" pitchFamily="2" charset="0"/>
                        <a:cs typeface="Roboto" panose="02000000000000000000" pitchFamily="2" charset="0"/>
                      </a:endParaRPr>
                    </a:p>
                    <a:p>
                      <a:pPr marL="72000" indent="-72000">
                        <a:spcAft>
                          <a:spcPts val="2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Customers have power at the local scale to influence industry at the national and global scales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750">
                          <a:solidFill>
                            <a:schemeClr val="bg1"/>
                          </a:solidFill>
                          <a:latin typeface="Roboto" panose="02000000000000000000" pitchFamily="2" charset="0"/>
                          <a:ea typeface="Roboto" panose="02000000000000000000" pitchFamily="2" charset="0"/>
                          <a:cs typeface="Roboto" panose="02000000000000000000" pitchFamily="2" charset="0"/>
                        </a:rPr>
                        <a:t>Humans’ actions to reduce climate change have relative impacts. Some actions are therefore having a bigger impact than others</a:t>
                      </a:r>
                    </a:p>
                    <a:p>
                      <a:pPr marL="72000" indent="-72000">
                        <a:spcAft>
                          <a:spcPts val="200"/>
                        </a:spcAft>
                        <a:buFont typeface="Arial" panose="020B0604020202020204" pitchFamily="34" charset="0"/>
                        <a:buChar char="•"/>
                      </a:pPr>
                      <a:endParaRPr lang="en-US" sz="750" b="1">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The Earth’s changing climate from the Ice Age to now (KS3)</a:t>
                      </a:r>
                    </a:p>
                    <a:p>
                      <a:pPr marL="72000" indent="-72000">
                        <a:spcAft>
                          <a:spcPts val="200"/>
                        </a:spcAft>
                        <a:buFont typeface="Arial" panose="020B0604020202020204" pitchFamily="34" charset="0"/>
                        <a:buChar char="•"/>
                      </a:pPr>
                      <a:endParaRPr lang="en-US" sz="75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466847">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750" b="1" i="0" u="none" strike="noStrike">
                          <a:solidFill>
                            <a:schemeClr val="accent1"/>
                          </a:solidFill>
                          <a:latin typeface="Roboto" panose="02000000000000000000" pitchFamily="2" charset="0"/>
                          <a:ea typeface="Roboto" panose="02000000000000000000" pitchFamily="2" charset="0"/>
                          <a:cs typeface="Roboto" panose="02000000000000000000" pitchFamily="2" charset="0"/>
                        </a:rPr>
                        <a:t>Map skills: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0" i="0" strike="noStrike">
                          <a:solidFill>
                            <a:schemeClr val="accent1"/>
                          </a:solidFill>
                          <a:latin typeface="Roboto" panose="02000000000000000000" pitchFamily="2" charset="0"/>
                          <a:ea typeface="Roboto" panose="02000000000000000000" pitchFamily="2" charset="0"/>
                          <a:cs typeface="Roboto" panose="02000000000000000000" pitchFamily="2" charset="0"/>
                        </a:rPr>
                        <a:t>Simple map (Google Maps); satellite image (Google Earth); junior atlas; globe; photographs of places in plan and oblique views; OS maps; thematic maps (Y1–5)</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endParaRPr lang="en-US" sz="750" b="1">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endParaRPr lang="en-US" sz="750">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420391967"/>
                  </a:ext>
                </a:extLst>
              </a:tr>
              <a:tr h="684000">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Disciplinary</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Forming judgements: </a:t>
                      </a:r>
                      <a:r>
                        <a:rPr lang="en-US" sz="750" b="0" u="none" strike="noStrike">
                          <a:solidFill>
                            <a:schemeClr val="bg1"/>
                          </a:solidFill>
                          <a:latin typeface="Roboto" panose="02000000000000000000" pitchFamily="2" charset="0"/>
                          <a:ea typeface="Roboto" panose="02000000000000000000" pitchFamily="2" charset="0"/>
                          <a:cs typeface="Roboto" panose="02000000000000000000" pitchFamily="2" charset="0"/>
                        </a:rPr>
                        <a:t>Express opinions about environmental issues with reasons (Y5)</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750" b="0" i="0" strike="noStrike">
                        <a:solidFill>
                          <a:schemeClr val="accent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0" indent="0">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Interconnections &amp; change: </a:t>
                      </a:r>
                      <a:r>
                        <a:rPr lang="en-GB" sz="750" b="0" kern="1200">
                          <a:solidFill>
                            <a:schemeClr val="bg1"/>
                          </a:solidFill>
                          <a:effectLst/>
                          <a:latin typeface="Roboto" panose="02000000000000000000" pitchFamily="2" charset="0"/>
                          <a:ea typeface="Roboto" panose="02000000000000000000" pitchFamily="2" charset="0"/>
                          <a:cs typeface="Roboto" panose="02000000000000000000" pitchFamily="2" charset="0"/>
                        </a:rPr>
                        <a:t>B</a:t>
                      </a:r>
                      <a:r>
                        <a:rPr lang="en-GB" sz="750" kern="1200">
                          <a:solidFill>
                            <a:schemeClr val="bg1"/>
                          </a:solidFill>
                          <a:effectLst/>
                          <a:latin typeface="Roboto" panose="02000000000000000000" pitchFamily="2" charset="0"/>
                          <a:ea typeface="Roboto" panose="02000000000000000000" pitchFamily="2" charset="0"/>
                          <a:cs typeface="Roboto" panose="02000000000000000000" pitchFamily="2" charset="0"/>
                        </a:rPr>
                        <a:t>oth human and physical processes can affect the climate, creating changes that need to be sustainably managed</a:t>
                      </a:r>
                      <a:endParaRPr lang="en-GB" sz="750">
                        <a:solidFill>
                          <a:schemeClr val="bg1"/>
                        </a:solidFill>
                        <a:latin typeface="Roboto" panose="02000000000000000000" pitchFamily="2" charset="0"/>
                        <a:ea typeface="Roboto" panose="02000000000000000000" pitchFamily="2" charset="0"/>
                        <a:cs typeface="Roboto" panose="02000000000000000000" pitchFamily="2" charset="0"/>
                      </a:endParaRPr>
                    </a:p>
                    <a:p>
                      <a:pPr marL="36000" indent="-36000">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Forming judgements: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Evaluate responses to environmental issues (UK government’s response to plastic waste)</a:t>
                      </a:r>
                    </a:p>
                    <a:p>
                      <a:pPr marL="36000" marR="0" lvl="0" indent="-36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Forming judgements: </a:t>
                      </a:r>
                      <a:r>
                        <a:rPr lang="en-GB" sz="750" i="0">
                          <a:solidFill>
                            <a:schemeClr val="bg1"/>
                          </a:solidFill>
                          <a:effectLst/>
                          <a:latin typeface="Roboto" panose="02000000000000000000" pitchFamily="2" charset="0"/>
                          <a:ea typeface="Roboto" panose="02000000000000000000" pitchFamily="2" charset="0"/>
                          <a:cs typeface="Times New Roman" panose="02020603050405020304" pitchFamily="18" charset="0"/>
                        </a:rPr>
                        <a:t>Explain how actions can reduce the impacts of climate change</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Forming judgements: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Evaluate responses to environmental issues (KS3)</a:t>
                      </a:r>
                      <a:endParaRPr lang="en-US" sz="750" b="0" i="0" strike="noStrike">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873086">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85725" marR="0" lvl="0" indent="-85725"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Space &amp; place: </a:t>
                      </a:r>
                      <a:r>
                        <a:rPr lang="en-GB" sz="750">
                          <a:solidFill>
                            <a:schemeClr val="bg1"/>
                          </a:solidFill>
                          <a:latin typeface="Roboto" panose="02000000000000000000" pitchFamily="2" charset="0"/>
                          <a:ea typeface="Roboto" panose="02000000000000000000" pitchFamily="2" charset="0"/>
                          <a:cs typeface="Roboto" panose="02000000000000000000" pitchFamily="2" charset="0"/>
                        </a:rPr>
                        <a:t>Locating climate zones and biomes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(Y5)</a:t>
                      </a:r>
                    </a:p>
                    <a:p>
                      <a:pPr marL="85725" marR="0" lvl="0" indent="-857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GB" sz="750">
                          <a:solidFill>
                            <a:schemeClr val="bg1"/>
                          </a:solidFill>
                          <a:latin typeface="Roboto" panose="02000000000000000000" pitchFamily="2" charset="0"/>
                          <a:ea typeface="Roboto" panose="02000000000000000000" pitchFamily="2" charset="0"/>
                          <a:cs typeface="Roboto" panose="02000000000000000000" pitchFamily="2" charset="0"/>
                        </a:rPr>
                        <a:t>Human use of fossil fuels and other resources (renewable and non-renewable) (Y5)</a:t>
                      </a:r>
                    </a:p>
                    <a:p>
                      <a:pPr marL="85725" indent="-85725">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Physical processes: </a:t>
                      </a:r>
                      <a:r>
                        <a:rPr lang="en-US" sz="750" b="0" i="0" kern="1200">
                          <a:solidFill>
                            <a:schemeClr val="bg1"/>
                          </a:solidFill>
                          <a:effectLst/>
                          <a:latin typeface="Roboto" panose="02000000000000000000" pitchFamily="2" charset="0"/>
                          <a:ea typeface="Roboto" panose="02000000000000000000" pitchFamily="2" charset="0"/>
                          <a:cs typeface="+mn-cs"/>
                        </a:rPr>
                        <a:t>The </a:t>
                      </a:r>
                      <a:r>
                        <a:rPr lang="en-US" sz="750" b="1" i="0" kern="1200">
                          <a:solidFill>
                            <a:schemeClr val="bg1"/>
                          </a:solidFill>
                          <a:effectLst/>
                          <a:latin typeface="Roboto" panose="02000000000000000000" pitchFamily="2" charset="0"/>
                          <a:ea typeface="Roboto" panose="02000000000000000000" pitchFamily="2" charset="0"/>
                          <a:cs typeface="+mn-cs"/>
                        </a:rPr>
                        <a:t>natural greenhouse effect</a:t>
                      </a:r>
                      <a:r>
                        <a:rPr lang="en-US" sz="750" b="0" i="0" kern="1200">
                          <a:solidFill>
                            <a:schemeClr val="bg1"/>
                          </a:solidFill>
                          <a:effectLst/>
                          <a:latin typeface="Roboto" panose="02000000000000000000" pitchFamily="2" charset="0"/>
                          <a:ea typeface="Roboto" panose="02000000000000000000" pitchFamily="2" charset="0"/>
                          <a:cs typeface="+mn-cs"/>
                        </a:rPr>
                        <a:t>, the </a:t>
                      </a:r>
                      <a:r>
                        <a:rPr lang="en-US" sz="750" b="1" i="0" kern="1200">
                          <a:solidFill>
                            <a:schemeClr val="bg1"/>
                          </a:solidFill>
                          <a:effectLst/>
                          <a:latin typeface="Roboto" panose="02000000000000000000" pitchFamily="2" charset="0"/>
                          <a:ea typeface="Roboto" panose="02000000000000000000" pitchFamily="2" charset="0"/>
                          <a:cs typeface="+mn-cs"/>
                        </a:rPr>
                        <a:t>enhanced greenhouse effect</a:t>
                      </a:r>
                      <a:r>
                        <a:rPr lang="en-US" sz="750" b="0" i="0" kern="1200">
                          <a:solidFill>
                            <a:schemeClr val="bg1"/>
                          </a:solidFill>
                          <a:effectLst/>
                          <a:latin typeface="Roboto" panose="02000000000000000000" pitchFamily="2" charset="0"/>
                          <a:ea typeface="Roboto" panose="02000000000000000000" pitchFamily="2" charset="0"/>
                          <a:cs typeface="+mn-cs"/>
                        </a:rPr>
                        <a:t>, </a:t>
                      </a:r>
                      <a:r>
                        <a:rPr lang="en-US" sz="750" b="1" i="0" kern="1200">
                          <a:solidFill>
                            <a:schemeClr val="bg1"/>
                          </a:solidFill>
                          <a:effectLst/>
                          <a:latin typeface="Roboto" panose="02000000000000000000" pitchFamily="2" charset="0"/>
                          <a:ea typeface="Roboto" panose="02000000000000000000" pitchFamily="2" charset="0"/>
                          <a:cs typeface="+mn-cs"/>
                        </a:rPr>
                        <a:t>global warming </a:t>
                      </a:r>
                      <a:r>
                        <a:rPr lang="en-US" sz="750" b="0" i="0" kern="1200">
                          <a:solidFill>
                            <a:schemeClr val="bg1"/>
                          </a:solidFill>
                          <a:effectLst/>
                          <a:latin typeface="Roboto" panose="02000000000000000000" pitchFamily="2" charset="0"/>
                          <a:ea typeface="Roboto" panose="02000000000000000000" pitchFamily="2" charset="0"/>
                          <a:cs typeface="+mn-cs"/>
                        </a:rPr>
                        <a:t>and resulting </a:t>
                      </a:r>
                      <a:r>
                        <a:rPr lang="en-US" sz="750" b="1" i="0" kern="1200">
                          <a:solidFill>
                            <a:schemeClr val="bg1"/>
                          </a:solidFill>
                          <a:effectLst/>
                          <a:latin typeface="Roboto" panose="02000000000000000000" pitchFamily="2" charset="0"/>
                          <a:ea typeface="Roboto" panose="02000000000000000000" pitchFamily="2" charset="0"/>
                          <a:cs typeface="+mn-cs"/>
                        </a:rPr>
                        <a:t>climate change (Y5)</a:t>
                      </a:r>
                      <a:endParaRPr lang="en-US" sz="750" b="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85725" indent="-85725">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Space &amp; place: </a:t>
                      </a:r>
                      <a:r>
                        <a:rPr lang="en-GB" sz="750" b="1">
                          <a:solidFill>
                            <a:schemeClr val="bg1"/>
                          </a:solidFill>
                          <a:latin typeface="Roboto" panose="02000000000000000000" pitchFamily="2" charset="0"/>
                          <a:ea typeface="Roboto" panose="02000000000000000000" pitchFamily="2" charset="0"/>
                          <a:cs typeface="Roboto" panose="02000000000000000000" pitchFamily="2" charset="0"/>
                        </a:rPr>
                        <a:t>Case study</a:t>
                      </a:r>
                      <a:r>
                        <a:rPr lang="en-GB" sz="750">
                          <a:solidFill>
                            <a:schemeClr val="bg1"/>
                          </a:solidFill>
                          <a:latin typeface="Roboto" panose="02000000000000000000" pitchFamily="2" charset="0"/>
                          <a:ea typeface="Roboto" panose="02000000000000000000" pitchFamily="2" charset="0"/>
                          <a:cs typeface="Roboto" panose="02000000000000000000" pitchFamily="2" charset="0"/>
                        </a:rPr>
                        <a:t>: Shetland</a:t>
                      </a:r>
                    </a:p>
                    <a:p>
                      <a:pPr marL="85725" marR="0" lvl="0" indent="-8572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Physical processes: </a:t>
                      </a:r>
                      <a:r>
                        <a:rPr lang="en-US" sz="750" b="0" i="0">
                          <a:solidFill>
                            <a:schemeClr val="bg1"/>
                          </a:solidFill>
                          <a:effectLst/>
                          <a:latin typeface="Roboto" panose="02000000000000000000" pitchFamily="2" charset="0"/>
                          <a:ea typeface="Roboto" panose="02000000000000000000" pitchFamily="2" charset="0"/>
                        </a:rPr>
                        <a:t>Use of fossil fuels to create plastics, and the effects this can have on the Earth</a:t>
                      </a:r>
                    </a:p>
                    <a:p>
                      <a:pPr marL="85725" marR="0" lvl="0" indent="-8572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Physical processes: </a:t>
                      </a:r>
                      <a:r>
                        <a:rPr lang="en-US" sz="750" b="0" i="0" kern="1200">
                          <a:solidFill>
                            <a:schemeClr val="bg1"/>
                          </a:solidFill>
                          <a:effectLst/>
                          <a:latin typeface="Roboto" panose="02000000000000000000" pitchFamily="2" charset="0"/>
                          <a:ea typeface="Roboto" panose="02000000000000000000" pitchFamily="2" charset="0"/>
                          <a:cs typeface="+mn-cs"/>
                        </a:rPr>
                        <a:t>Mitigation and </a:t>
                      </a:r>
                      <a:r>
                        <a:rPr lang="en-US" sz="750" b="1" i="0" kern="1200">
                          <a:solidFill>
                            <a:schemeClr val="bg1"/>
                          </a:solidFill>
                          <a:effectLst/>
                          <a:latin typeface="Roboto" panose="02000000000000000000" pitchFamily="2" charset="0"/>
                          <a:ea typeface="Roboto" panose="02000000000000000000" pitchFamily="2" charset="0"/>
                          <a:cs typeface="+mn-cs"/>
                        </a:rPr>
                        <a:t>adaptation</a:t>
                      </a:r>
                      <a:r>
                        <a:rPr lang="en-US" sz="750" b="0" i="0" kern="1200">
                          <a:solidFill>
                            <a:schemeClr val="bg1"/>
                          </a:solidFill>
                          <a:effectLst/>
                          <a:latin typeface="Roboto" panose="02000000000000000000" pitchFamily="2" charset="0"/>
                          <a:ea typeface="Roboto" panose="02000000000000000000" pitchFamily="2" charset="0"/>
                          <a:cs typeface="+mn-cs"/>
                        </a:rPr>
                        <a:t> are ways that humans can reduce and live with the effects of climate change</a:t>
                      </a:r>
                      <a:endParaRPr lang="en-US" sz="750" b="0" i="0">
                        <a:solidFill>
                          <a:schemeClr val="bg1"/>
                        </a:solidFill>
                        <a:effectLst/>
                        <a:latin typeface="Roboto" panose="02000000000000000000" pitchFamily="2" charset="0"/>
                        <a:ea typeface="Roboto" panose="02000000000000000000" pitchFamily="2" charset="0"/>
                      </a:endParaRPr>
                    </a:p>
                    <a:p>
                      <a:pPr marL="85725" marR="0" lvl="0" indent="-857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GB" sz="750">
                          <a:solidFill>
                            <a:schemeClr val="bg1"/>
                          </a:solidFill>
                          <a:latin typeface="Roboto" panose="02000000000000000000" pitchFamily="2" charset="0"/>
                          <a:ea typeface="Roboto" panose="02000000000000000000" pitchFamily="2" charset="0"/>
                          <a:cs typeface="Roboto" panose="02000000000000000000" pitchFamily="2" charset="0"/>
                        </a:rPr>
                        <a:t>Adaptation to and mitigation of climate change</a:t>
                      </a:r>
                    </a:p>
                    <a:p>
                      <a:pPr marL="85725" marR="0" lvl="0" indent="-857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GB" sz="750">
                          <a:solidFill>
                            <a:schemeClr val="bg1"/>
                          </a:solidFill>
                          <a:latin typeface="Roboto" panose="02000000000000000000" pitchFamily="2" charset="0"/>
                          <a:ea typeface="Roboto" panose="02000000000000000000" pitchFamily="2" charset="0"/>
                          <a:cs typeface="Roboto" panose="02000000000000000000" pitchFamily="2" charset="0"/>
                        </a:rPr>
                        <a:t>Economic aspects of climate change mitigation and adaptation</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85725" indent="-85725">
                        <a:buFont typeface="Arial" panose="020B0604020202020204" pitchFamily="34" charset="0"/>
                        <a:buChar char="•"/>
                      </a:pPr>
                      <a:r>
                        <a:rPr lang="en-GB" sz="750" b="1" kern="1200">
                          <a:solidFill>
                            <a:schemeClr val="bg1"/>
                          </a:solidFill>
                          <a:effectLst/>
                          <a:latin typeface="Roboto" panose="02000000000000000000" pitchFamily="2" charset="0"/>
                          <a:ea typeface="Roboto" panose="02000000000000000000" pitchFamily="2" charset="0"/>
                          <a:cs typeface="Roboto" panose="02000000000000000000" pitchFamily="2" charset="0"/>
                        </a:rPr>
                        <a:t>Human processes: </a:t>
                      </a:r>
                      <a:r>
                        <a:rPr lang="en-GB" sz="750" kern="1200">
                          <a:solidFill>
                            <a:schemeClr val="bg1"/>
                          </a:solidFill>
                          <a:effectLst/>
                          <a:latin typeface="Roboto" panose="02000000000000000000" pitchFamily="2" charset="0"/>
                          <a:ea typeface="Roboto" panose="02000000000000000000" pitchFamily="2" charset="0"/>
                          <a:cs typeface="Roboto" panose="02000000000000000000" pitchFamily="2" charset="0"/>
                        </a:rPr>
                        <a:t>Humans affect and are influenced by climate change (KS3)</a:t>
                      </a:r>
                    </a:p>
                    <a:p>
                      <a:pPr marL="171450" indent="-171450">
                        <a:buFont typeface="Arial" panose="020B0604020202020204" pitchFamily="34" charset="0"/>
                        <a:buChar char="•"/>
                      </a:pPr>
                      <a:endParaRPr lang="en-US" sz="750" b="0">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21970069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dirty="0"/>
              <a:t>Year 5/6B: Autumn</a:t>
            </a:r>
            <a:endParaRPr lang="en-GB" dirty="0"/>
          </a:p>
        </p:txBody>
      </p:sp>
      <p:sp>
        <p:nvSpPr>
          <p:cNvPr id="4" name="Text Placeholder 3">
            <a:extLst>
              <a:ext uri="{FF2B5EF4-FFF2-40B4-BE49-F238E27FC236}">
                <a16:creationId xmlns:a16="http://schemas.microsoft.com/office/drawing/2014/main" id="{50C77441-693C-44CD-BF9D-C9CF21ECF127}"/>
              </a:ext>
            </a:extLst>
          </p:cNvPr>
          <p:cNvSpPr>
            <a:spLocks noGrp="1"/>
          </p:cNvSpPr>
          <p:nvPr>
            <p:ph type="body" sz="quarter" idx="11"/>
          </p:nvPr>
        </p:nvSpPr>
        <p:spPr>
          <a:xfrm rot="16200000">
            <a:off x="8662485" y="5348824"/>
            <a:ext cx="2177126" cy="309904"/>
          </a:xfrm>
        </p:spPr>
        <p:txBody>
          <a:bodyPr/>
          <a:lstStyle/>
          <a:p>
            <a:r>
              <a:rPr lang="en-US"/>
              <a:t>Year 5: Summer</a:t>
            </a:r>
            <a:endParaRPr lang="en-GB"/>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3413760"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solidFill>
                    <a:schemeClr val="accent1"/>
                  </a:solidFill>
                </a:ln>
                <a:solidFill>
                  <a:schemeClr val="accent1"/>
                </a:solidFill>
                <a:latin typeface="United Curriculum" pitchFamily="2" charset="0"/>
              </a:rPr>
              <a:t>Climate Across the World</a:t>
            </a:r>
            <a:endParaRPr lang="en-GB" sz="1600">
              <a:ln w="12700">
                <a:solidFill>
                  <a:schemeClr val="accent1"/>
                </a:solidFill>
              </a:ln>
              <a:solidFill>
                <a:schemeClr val="accent1"/>
              </a:solidFill>
              <a:latin typeface="United Curriculum" pitchFamily="2" charset="0"/>
            </a:endParaRPr>
          </a:p>
        </p:txBody>
      </p:sp>
      <p:graphicFrame>
        <p:nvGraphicFramePr>
          <p:cNvPr id="6" name="Table 25">
            <a:extLst>
              <a:ext uri="{FF2B5EF4-FFF2-40B4-BE49-F238E27FC236}">
                <a16:creationId xmlns:a16="http://schemas.microsoft.com/office/drawing/2014/main" id="{1D0F57DA-464C-FB21-8C21-7A7D28BC2753}"/>
              </a:ext>
            </a:extLst>
          </p:cNvPr>
          <p:cNvGraphicFramePr>
            <a:graphicFrameLocks noGrp="1"/>
          </p:cNvGraphicFramePr>
          <p:nvPr>
            <p:extLst>
              <p:ext uri="{D42A27DB-BD31-4B8C-83A1-F6EECF244321}">
                <p14:modId xmlns:p14="http://schemas.microsoft.com/office/powerpoint/2010/main" val="1355630513"/>
              </p:ext>
            </p:extLst>
          </p:nvPr>
        </p:nvGraphicFramePr>
        <p:xfrm>
          <a:off x="203201" y="785788"/>
          <a:ext cx="9278068" cy="5564460"/>
        </p:xfrm>
        <a:graphic>
          <a:graphicData uri="http://schemas.openxmlformats.org/drawingml/2006/table">
            <a:tbl>
              <a:tblPr firstRow="1" bandRow="1">
                <a:tableStyleId>{5940675A-B579-460E-94D1-54222C63F5DA}</a:tableStyleId>
              </a:tblPr>
              <a:tblGrid>
                <a:gridCol w="211034">
                  <a:extLst>
                    <a:ext uri="{9D8B030D-6E8A-4147-A177-3AD203B41FA5}">
                      <a16:colId xmlns:a16="http://schemas.microsoft.com/office/drawing/2014/main" val="1014669821"/>
                    </a:ext>
                  </a:extLst>
                </a:gridCol>
                <a:gridCol w="211034">
                  <a:extLst>
                    <a:ext uri="{9D8B030D-6E8A-4147-A177-3AD203B41FA5}">
                      <a16:colId xmlns:a16="http://schemas.microsoft.com/office/drawing/2014/main" val="1749978381"/>
                    </a:ext>
                  </a:extLst>
                </a:gridCol>
                <a:gridCol w="2556000">
                  <a:extLst>
                    <a:ext uri="{9D8B030D-6E8A-4147-A177-3AD203B41FA5}">
                      <a16:colId xmlns:a16="http://schemas.microsoft.com/office/drawing/2014/main" val="247776695"/>
                    </a:ext>
                  </a:extLst>
                </a:gridCol>
                <a:gridCol w="4320000">
                  <a:extLst>
                    <a:ext uri="{9D8B030D-6E8A-4147-A177-3AD203B41FA5}">
                      <a16:colId xmlns:a16="http://schemas.microsoft.com/office/drawing/2014/main" val="3380293508"/>
                    </a:ext>
                  </a:extLst>
                </a:gridCol>
                <a:gridCol w="1980000">
                  <a:extLst>
                    <a:ext uri="{9D8B030D-6E8A-4147-A177-3AD203B41FA5}">
                      <a16:colId xmlns:a16="http://schemas.microsoft.com/office/drawing/2014/main" val="2902844172"/>
                    </a:ext>
                  </a:extLst>
                </a:gridCol>
              </a:tblGrid>
              <a:tr h="102726">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1494919">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Conceptual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b="1">
                          <a:solidFill>
                            <a:schemeClr val="accent2"/>
                          </a:solidFill>
                          <a:latin typeface="Roboto" panose="02000000000000000000" pitchFamily="2" charset="0"/>
                          <a:ea typeface="Roboto" panose="02000000000000000000" pitchFamily="2" charset="0"/>
                          <a:cs typeface="Roboto" panose="02000000000000000000" pitchFamily="2" charset="0"/>
                        </a:rPr>
                        <a:t>Science</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 Extreme weather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is very different from the weather that you would usually expect to see in the country (Y1 Aut2)</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The weather is short-term.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Climate</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is a long-term summary of the weather conditions (Y2 </a:t>
                      </a:r>
                      <a:r>
                        <a:rPr lang="en-US" sz="750" err="1">
                          <a:solidFill>
                            <a:schemeClr val="bg1"/>
                          </a:solidFill>
                          <a:latin typeface="Roboto" panose="02000000000000000000" pitchFamily="2" charset="0"/>
                          <a:ea typeface="Roboto" panose="02000000000000000000" pitchFamily="2" charset="0"/>
                          <a:cs typeface="Roboto" panose="02000000000000000000" pitchFamily="2" charset="0"/>
                        </a:rPr>
                        <a:t>Spr</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Hot deserts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have a very hot and dry climate; cold deserts have a very cold and dry climate (Y2 </a:t>
                      </a:r>
                      <a:r>
                        <a:rPr lang="en-US" sz="750" err="1">
                          <a:solidFill>
                            <a:schemeClr val="bg1"/>
                          </a:solidFill>
                          <a:latin typeface="Roboto" panose="02000000000000000000" pitchFamily="2" charset="0"/>
                          <a:ea typeface="Roboto" panose="02000000000000000000" pitchFamily="2" charset="0"/>
                          <a:cs typeface="Roboto" panose="02000000000000000000" pitchFamily="2" charset="0"/>
                        </a:rPr>
                        <a:t>Spr</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indent="-72000">
                        <a:lnSpc>
                          <a:spcPct val="100000"/>
                        </a:lnSpc>
                        <a:spcBef>
                          <a:spcPts val="0"/>
                        </a:spcBef>
                        <a:spcAft>
                          <a:spcPts val="100"/>
                        </a:spcAft>
                        <a:buFont typeface="Arial" panose="020B0604020202020204" pitchFamily="34" charset="0"/>
                        <a:buChar char="•"/>
                      </a:pPr>
                      <a:r>
                        <a:rPr lang="en-US" sz="750" b="1">
                          <a:solidFill>
                            <a:schemeClr val="accent2"/>
                          </a:solidFill>
                          <a:latin typeface="Roboto" panose="02000000000000000000" pitchFamily="2" charset="0"/>
                          <a:ea typeface="Roboto" panose="02000000000000000000" pitchFamily="2" charset="0"/>
                          <a:cs typeface="Roboto" panose="02000000000000000000" pitchFamily="2" charset="0"/>
                        </a:rPr>
                        <a:t>Science</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Living things are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adapted</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 to their environment. This means they may not be able to survive in other habitats (Y2 Spr2)</a:t>
                      </a:r>
                    </a:p>
                    <a:p>
                      <a:pPr marL="72000" indent="-72000">
                        <a:lnSpc>
                          <a:spcPct val="100000"/>
                        </a:lnSpc>
                        <a:spcBef>
                          <a:spcPts val="0"/>
                        </a:spcBef>
                        <a:spcAft>
                          <a:spcPts val="1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Lines of longitude &amp; latitude are imaginary lines: the Equator, Tropics of Cancer and Capricorn, Arctic and Antarctic Circles and Prime Meridian (Y4 </a:t>
                      </a:r>
                      <a:r>
                        <a:rPr lang="en-US" sz="750" err="1">
                          <a:solidFill>
                            <a:schemeClr val="bg1"/>
                          </a:solidFill>
                          <a:latin typeface="Roboto" panose="02000000000000000000" pitchFamily="2" charset="0"/>
                          <a:ea typeface="Roboto" panose="02000000000000000000" pitchFamily="2" charset="0"/>
                          <a:cs typeface="Roboto" panose="02000000000000000000" pitchFamily="2" charset="0"/>
                        </a:rPr>
                        <a:t>Aut</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indent="-72000">
                        <a:lnSpc>
                          <a:spcPct val="100000"/>
                        </a:lnSpc>
                        <a:spcBef>
                          <a:spcPts val="0"/>
                        </a:spcBef>
                        <a:spcAft>
                          <a:spcPts val="100"/>
                        </a:spcAft>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Biomes</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are large ecosystems that contain specific species of organisms (Y4 </a:t>
                      </a:r>
                      <a:r>
                        <a:rPr lang="en-US" sz="750" err="1">
                          <a:solidFill>
                            <a:schemeClr val="bg1"/>
                          </a:solidFill>
                          <a:latin typeface="Roboto" panose="02000000000000000000" pitchFamily="2" charset="0"/>
                          <a:ea typeface="Roboto" panose="02000000000000000000" pitchFamily="2" charset="0"/>
                          <a:cs typeface="Roboto" panose="02000000000000000000" pitchFamily="2" charset="0"/>
                        </a:rPr>
                        <a:t>Spr</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indent="-72000">
                        <a:lnSpc>
                          <a:spcPct val="100000"/>
                        </a:lnSpc>
                        <a:spcBef>
                          <a:spcPts val="0"/>
                        </a:spcBef>
                        <a:spcAft>
                          <a:spcPts val="1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Tropical rainforests are forests that are found in places with high temperatures and lots of precipitation (Y4 </a:t>
                      </a:r>
                      <a:r>
                        <a:rPr lang="en-US" sz="750" err="1">
                          <a:solidFill>
                            <a:schemeClr val="bg1"/>
                          </a:solidFill>
                          <a:latin typeface="Roboto" panose="02000000000000000000" pitchFamily="2" charset="0"/>
                          <a:ea typeface="Roboto" panose="02000000000000000000" pitchFamily="2" charset="0"/>
                          <a:cs typeface="Roboto" panose="02000000000000000000" pitchFamily="2" charset="0"/>
                        </a:rPr>
                        <a:t>Spr</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indent="-72000">
                        <a:lnSpc>
                          <a:spcPct val="100000"/>
                        </a:lnSpc>
                        <a:spcBef>
                          <a:spcPts val="0"/>
                        </a:spcBef>
                        <a:spcAft>
                          <a:spcPts val="1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Plants in tropical rainforests absorb carbon dioxide from the atmosphere, which is important for keeping our planet cool (Y4 </a:t>
                      </a:r>
                      <a:r>
                        <a:rPr lang="en-US" sz="750" err="1">
                          <a:solidFill>
                            <a:schemeClr val="bg1"/>
                          </a:solidFill>
                          <a:latin typeface="Roboto" panose="02000000000000000000" pitchFamily="2" charset="0"/>
                          <a:ea typeface="Roboto" panose="02000000000000000000" pitchFamily="2" charset="0"/>
                          <a:cs typeface="Roboto" panose="02000000000000000000" pitchFamily="2" charset="0"/>
                        </a:rPr>
                        <a:t>Spr</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indent="-72000">
                        <a:lnSpc>
                          <a:spcPct val="100000"/>
                        </a:lnSpc>
                        <a:spcBef>
                          <a:spcPts val="0"/>
                        </a:spcBef>
                        <a:spcAft>
                          <a:spcPts val="1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Chopping down trees is called deforestation (Y4 </a:t>
                      </a:r>
                      <a:r>
                        <a:rPr lang="en-US" sz="750" err="1">
                          <a:solidFill>
                            <a:schemeClr val="bg1"/>
                          </a:solidFill>
                          <a:latin typeface="Roboto" panose="02000000000000000000" pitchFamily="2" charset="0"/>
                          <a:ea typeface="Roboto" panose="02000000000000000000" pitchFamily="2" charset="0"/>
                          <a:cs typeface="Roboto" panose="02000000000000000000" pitchFamily="2" charset="0"/>
                        </a:rPr>
                        <a:t>Spr</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indent="-72000">
                        <a:lnSpc>
                          <a:spcPct val="100000"/>
                        </a:lnSpc>
                        <a:spcBef>
                          <a:spcPts val="0"/>
                        </a:spcBef>
                        <a:spcAft>
                          <a:spcPts val="1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Fossil fuels are materials made from fossils of organisms over millions of years, like coal and oil. Humans use these to run cars and electrical items (Y5)</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Bef>
                          <a:spcPts val="0"/>
                        </a:spcBef>
                        <a:spcAft>
                          <a:spcPts val="100"/>
                        </a:spcAft>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Climate zones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share long-term weather patterns. The six main ones are: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polar</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temperate</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arid</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tropical</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Mediterranean</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and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mountainous</a:t>
                      </a:r>
                    </a:p>
                    <a:p>
                      <a:pPr marL="72000" indent="-72000">
                        <a:lnSpc>
                          <a:spcPct val="100000"/>
                        </a:lnSpc>
                        <a:spcBef>
                          <a:spcPts val="0"/>
                        </a:spcBef>
                        <a:spcAft>
                          <a:spcPts val="1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Climate zones are usually found in more than one continent, and some continents have several climate zones</a:t>
                      </a:r>
                    </a:p>
                    <a:p>
                      <a:pPr marL="72000" indent="-72000">
                        <a:lnSpc>
                          <a:spcPct val="100000"/>
                        </a:lnSpc>
                        <a:spcBef>
                          <a:spcPts val="0"/>
                        </a:spcBef>
                        <a:spcAft>
                          <a:spcPts val="1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Some climate zones (e.g. temperate) usually have a much higher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population density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than others</a:t>
                      </a:r>
                    </a:p>
                    <a:p>
                      <a:pPr marL="72000" indent="-72000">
                        <a:lnSpc>
                          <a:spcPct val="100000"/>
                        </a:lnSpc>
                        <a:spcBef>
                          <a:spcPts val="0"/>
                        </a:spcBef>
                        <a:spcAft>
                          <a:spcPts val="100"/>
                        </a:spcAft>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Biomes</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are areas of the world that, because of similar climates, have similar landscapes, animals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fauna</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and plants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flora</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The major biomes of the world are: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tundra</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tropical rainforests</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coral reefs</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temperate forests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and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hot deserts</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Vegetation belts</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 are areas with a similar plant life, owing to a similar climate, soil and drainage</a:t>
                      </a:r>
                      <a:endParaRPr lang="en-US" sz="750" b="1">
                        <a:solidFill>
                          <a:schemeClr val="bg1"/>
                        </a:solidFill>
                        <a:latin typeface="Roboto" panose="02000000000000000000" pitchFamily="2" charset="0"/>
                        <a:ea typeface="Roboto" panose="02000000000000000000" pitchFamily="2" charset="0"/>
                        <a:cs typeface="Roboto" panose="02000000000000000000" pitchFamily="2" charset="0"/>
                      </a:endParaRPr>
                    </a:p>
                    <a:p>
                      <a:pPr marL="72000" indent="-72000">
                        <a:lnSpc>
                          <a:spcPct val="100000"/>
                        </a:lnSpc>
                        <a:spcBef>
                          <a:spcPts val="0"/>
                        </a:spcBef>
                        <a:spcAft>
                          <a:spcPts val="1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Global warming happens naturally as a result of the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greenhouse effect</a:t>
                      </a:r>
                      <a:endParaRPr lang="en-US" sz="750">
                        <a:solidFill>
                          <a:schemeClr val="bg1"/>
                        </a:solidFill>
                        <a:latin typeface="Roboto" panose="02000000000000000000" pitchFamily="2" charset="0"/>
                        <a:ea typeface="Roboto" panose="02000000000000000000" pitchFamily="2" charset="0"/>
                        <a:cs typeface="Roboto" panose="02000000000000000000" pitchFamily="2" charset="0"/>
                      </a:endParaRP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GB" sz="750" kern="1200">
                          <a:solidFill>
                            <a:schemeClr val="bg1"/>
                          </a:solidFill>
                          <a:effectLst/>
                          <a:latin typeface="Roboto" panose="02000000000000000000" pitchFamily="2" charset="0"/>
                          <a:ea typeface="Roboto" panose="02000000000000000000" pitchFamily="2" charset="0"/>
                          <a:cs typeface="Roboto" panose="02000000000000000000" pitchFamily="2" charset="0"/>
                        </a:rPr>
                        <a:t>Carbon dioxide is produced when fossil fuels are burned</a:t>
                      </a:r>
                      <a:endParaRPr lang="en-US" sz="750">
                        <a:solidFill>
                          <a:schemeClr val="bg1"/>
                        </a:solidFill>
                        <a:latin typeface="Roboto" panose="02000000000000000000" pitchFamily="2" charset="0"/>
                        <a:ea typeface="Roboto" panose="02000000000000000000" pitchFamily="2" charset="0"/>
                        <a:cs typeface="Roboto" panose="02000000000000000000" pitchFamily="2" charset="0"/>
                      </a:endParaRPr>
                    </a:p>
                    <a:p>
                      <a:pPr marL="72000" indent="-72000">
                        <a:lnSpc>
                          <a:spcPct val="100000"/>
                        </a:lnSpc>
                        <a:spcBef>
                          <a:spcPts val="0"/>
                        </a:spcBef>
                        <a:spcAft>
                          <a:spcPts val="100"/>
                        </a:spcAft>
                        <a:buFont typeface="Arial" panose="020B0604020202020204" pitchFamily="34" charset="0"/>
                        <a:buChar char="•"/>
                      </a:pP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The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enhanced greenhouse effect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 and unnatural global warming – is caused by high levels of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greenhouse gases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in the atmosphere</a:t>
                      </a:r>
                    </a:p>
                    <a:p>
                      <a:pPr marL="72000" indent="-72000">
                        <a:lnSpc>
                          <a:spcPct val="100000"/>
                        </a:lnSpc>
                        <a:spcBef>
                          <a:spcPts val="0"/>
                        </a:spcBef>
                        <a:spcAft>
                          <a:spcPts val="100"/>
                        </a:spcAft>
                        <a:buFont typeface="Arial" panose="020B0604020202020204" pitchFamily="34" charset="0"/>
                        <a:buChar char="•"/>
                      </a:pP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The enhanced greenhouse effect is caused by human activity, such as burning fossil fuels, agriculture, deforestation, waste and transport</a:t>
                      </a:r>
                    </a:p>
                    <a:p>
                      <a:pPr marL="72000" indent="-72000">
                        <a:lnSpc>
                          <a:spcPct val="100000"/>
                        </a:lnSpc>
                        <a:spcBef>
                          <a:spcPts val="0"/>
                        </a:spcBef>
                        <a:spcAft>
                          <a:spcPts val="100"/>
                        </a:spcAft>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Global warming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relates to an increase in the Earth's temperature only; this causes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climate change,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which relates to a broader set of changes</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Globally, climate change is creating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extreme weather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events, causing sea levels to rise and increasing the risk to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vulnerable</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and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endangered</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species</a:t>
                      </a:r>
                    </a:p>
                    <a:p>
                      <a:pPr marL="72000" indent="-72000">
                        <a:lnSpc>
                          <a:spcPct val="100000"/>
                        </a:lnSpc>
                        <a:spcBef>
                          <a:spcPts val="0"/>
                        </a:spcBef>
                        <a:spcAft>
                          <a:spcPts val="100"/>
                        </a:spcAft>
                        <a:buFont typeface="Arial" panose="020B0604020202020204" pitchFamily="34" charset="0"/>
                        <a:buChar cha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The effects of climate change on the UK include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drought</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heatwaves</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sea level rise and flooding. These effects can be particularly damaging to our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vulnerable</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species including the curlew, newt and dormouse</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GB" sz="750" b="1">
                          <a:solidFill>
                            <a:schemeClr val="bg1"/>
                          </a:solidFill>
                          <a:latin typeface="Roboto" panose="02000000000000000000" pitchFamily="2" charset="0"/>
                          <a:ea typeface="Roboto" panose="02000000000000000000" pitchFamily="2" charset="0"/>
                          <a:cs typeface="Roboto" panose="02000000000000000000" pitchFamily="2" charset="0"/>
                        </a:rPr>
                        <a:t>Vulnerable biomes </a:t>
                      </a:r>
                      <a:r>
                        <a:rPr lang="en-GB" sz="750">
                          <a:solidFill>
                            <a:schemeClr val="bg1"/>
                          </a:solidFill>
                          <a:latin typeface="Roboto" panose="02000000000000000000" pitchFamily="2" charset="0"/>
                          <a:ea typeface="Roboto" panose="02000000000000000000" pitchFamily="2" charset="0"/>
                          <a:cs typeface="Roboto" panose="02000000000000000000" pitchFamily="2" charset="0"/>
                        </a:rPr>
                        <a:t>are areas sensitive to change and the most at risk of damage due to climate change</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Bef>
                          <a:spcPts val="0"/>
                        </a:spcBef>
                        <a:spcAft>
                          <a:spcPts val="100"/>
                        </a:spcAft>
                        <a:buFont typeface="Arial" panose="020B0604020202020204" pitchFamily="34" charset="0"/>
                        <a:buChar char="•"/>
                      </a:pP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Adaptation includes responses that would help us to survive in a changing climate. Mitigation includes actions that help to prevent – or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mitigate – the impacts of climate change (Y6 Aut1)</a:t>
                      </a:r>
                    </a:p>
                    <a:p>
                      <a:pPr marL="72000" indent="-72000">
                        <a:lnSpc>
                          <a:spcPct val="100000"/>
                        </a:lnSpc>
                        <a:spcBef>
                          <a:spcPts val="0"/>
                        </a:spcBef>
                        <a:spcAft>
                          <a:spcPts val="100"/>
                        </a:spcAft>
                        <a:buFont typeface="Arial" panose="020B0604020202020204" pitchFamily="34" charset="0"/>
                        <a:buChar char="•"/>
                      </a:pPr>
                      <a:r>
                        <a:rPr lang="en-US" sz="750" b="1">
                          <a:solidFill>
                            <a:schemeClr val="accent2"/>
                          </a:solidFill>
                          <a:latin typeface="Roboto" panose="02000000000000000000" pitchFamily="2" charset="0"/>
                          <a:ea typeface="Roboto" panose="02000000000000000000" pitchFamily="2" charset="0"/>
                          <a:cs typeface="Roboto" panose="02000000000000000000" pitchFamily="2" charset="0"/>
                        </a:rPr>
                        <a:t>Science</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Role of non-renewable and renewable energy sources for generating electricity, in the context of climate change (Y6 Aut2)</a:t>
                      </a:r>
                    </a:p>
                    <a:p>
                      <a:pPr marL="72000" indent="-72000">
                        <a:spcAft>
                          <a:spcPts val="200"/>
                        </a:spcAft>
                        <a:buFont typeface="Arial" panose="020B0604020202020204" pitchFamily="34" charset="0"/>
                        <a:buChar char="•"/>
                      </a:pPr>
                      <a:endParaRPr lang="en-US" sz="75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278621">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Proc.</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b="1" strike="noStrike">
                          <a:solidFill>
                            <a:schemeClr val="accent4"/>
                          </a:solidFill>
                          <a:latin typeface="Roboto" panose="02000000000000000000" pitchFamily="2" charset="0"/>
                          <a:ea typeface="Roboto" panose="02000000000000000000" pitchFamily="2" charset="0"/>
                          <a:cs typeface="Roboto" panose="02000000000000000000" pitchFamily="2" charset="0"/>
                        </a:rPr>
                        <a:t>Mathematics</a:t>
                      </a:r>
                      <a:r>
                        <a:rPr lang="en-US" sz="750" b="1" strike="noStrike">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750" b="0" strike="noStrike">
                          <a:solidFill>
                            <a:schemeClr val="bg1"/>
                          </a:solidFill>
                          <a:latin typeface="Roboto" panose="02000000000000000000" pitchFamily="2" charset="0"/>
                          <a:ea typeface="Roboto" panose="02000000000000000000" pitchFamily="2" charset="0"/>
                          <a:cs typeface="Roboto" panose="02000000000000000000" pitchFamily="2" charset="0"/>
                        </a:rPr>
                        <a:t>Interpret and construct bar graphs (Y3) and line graphs (Y4) </a:t>
                      </a:r>
                      <a:endParaRPr lang="en-US" sz="750" b="0" strike="noStrike">
                        <a:solidFill>
                          <a:schemeClr val="bg1"/>
                        </a:solidFill>
                        <a:highlight>
                          <a:srgbClr val="00FFFF"/>
                        </a:highlight>
                        <a:latin typeface="Roboto" panose="02000000000000000000" pitchFamily="2" charset="0"/>
                        <a:ea typeface="Roboto" panose="02000000000000000000" pitchFamily="2" charset="0"/>
                        <a:cs typeface="Roboto" panose="02000000000000000000" pitchFamily="2" charset="0"/>
                      </a:endParaRPr>
                    </a:p>
                    <a:p>
                      <a:pPr marL="0" marR="0" lvl="0" indent="0" algn="l" defTabSz="914400" rtl="0" eaLnBrk="1" fontAlgn="auto" latinLnBrk="0" hangingPunct="1">
                        <a:lnSpc>
                          <a:spcPct val="100000"/>
                        </a:lnSpc>
                        <a:spcBef>
                          <a:spcPts val="0"/>
                        </a:spcBef>
                        <a:spcAft>
                          <a:spcPts val="100"/>
                        </a:spcAft>
                        <a:buClrTx/>
                        <a:buSzTx/>
                        <a:buFont typeface="Arial" panose="020B0604020202020204" pitchFamily="34" charset="0"/>
                        <a:buNone/>
                        <a:tabLst/>
                        <a:defRPr/>
                      </a:pPr>
                      <a:r>
                        <a:rPr lang="en-US" sz="750" b="1" i="0" u="none" strike="noStrike">
                          <a:solidFill>
                            <a:schemeClr val="accent1"/>
                          </a:solidFill>
                          <a:latin typeface="Roboto" panose="02000000000000000000" pitchFamily="2" charset="0"/>
                          <a:ea typeface="Roboto" panose="02000000000000000000" pitchFamily="2" charset="0"/>
                          <a:cs typeface="Roboto" panose="02000000000000000000" pitchFamily="2" charset="0"/>
                        </a:rPr>
                        <a:t>Map skills:</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b="0" i="0" strike="noStrike">
                          <a:solidFill>
                            <a:schemeClr val="accent1"/>
                          </a:solidFill>
                          <a:latin typeface="Roboto" panose="02000000000000000000" pitchFamily="2" charset="0"/>
                          <a:ea typeface="Roboto" panose="02000000000000000000" pitchFamily="2" charset="0"/>
                          <a:cs typeface="Roboto" panose="02000000000000000000" pitchFamily="2" charset="0"/>
                        </a:rPr>
                        <a:t>Satellite images; photographs; atlas; globe (Y1–5)</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a:solidFill>
                            <a:schemeClr val="bg1"/>
                          </a:solidFill>
                          <a:latin typeface="Roboto" panose="02000000000000000000" pitchFamily="2" charset="0"/>
                          <a:ea typeface="Roboto" panose="02000000000000000000" pitchFamily="2" charset="0"/>
                          <a:cs typeface="Roboto" panose="02000000000000000000" pitchFamily="2" charset="0"/>
                        </a:rPr>
                        <a:t>Interpret and construct climate graphs</a:t>
                      </a:r>
                    </a:p>
                    <a:p>
                      <a:pPr marL="0" marR="0" lvl="0" indent="0" algn="l" defTabSz="914400" rtl="0" eaLnBrk="1" fontAlgn="auto" latinLnBrk="0" hangingPunct="1">
                        <a:lnSpc>
                          <a:spcPct val="100000"/>
                        </a:lnSpc>
                        <a:spcBef>
                          <a:spcPts val="0"/>
                        </a:spcBef>
                        <a:spcAft>
                          <a:spcPts val="100"/>
                        </a:spcAft>
                        <a:buClrTx/>
                        <a:buSzTx/>
                        <a:buFont typeface="Arial" panose="020B0604020202020204" pitchFamily="34" charset="0"/>
                        <a:buNone/>
                        <a:tabLst/>
                        <a:defRPr/>
                      </a:pPr>
                      <a:endParaRPr lang="en-US" sz="750" b="1" i="0" u="sng" strike="noStrike">
                        <a:solidFill>
                          <a:schemeClr val="accent1"/>
                        </a:solidFill>
                        <a:latin typeface="Roboto" panose="02000000000000000000" pitchFamily="2" charset="0"/>
                        <a:ea typeface="Roboto" panose="02000000000000000000" pitchFamily="2" charset="0"/>
                        <a:cs typeface="Roboto" panose="02000000000000000000" pitchFamily="2" charset="0"/>
                      </a:endParaRPr>
                    </a:p>
                    <a:p>
                      <a:pPr marL="0" marR="0" lvl="0" indent="0" algn="l" defTabSz="914400" rtl="0" eaLnBrk="1" fontAlgn="auto" latinLnBrk="0" hangingPunct="1">
                        <a:lnSpc>
                          <a:spcPct val="100000"/>
                        </a:lnSpc>
                        <a:spcBef>
                          <a:spcPts val="0"/>
                        </a:spcBef>
                        <a:spcAft>
                          <a:spcPts val="100"/>
                        </a:spcAft>
                        <a:buClrTx/>
                        <a:buSzTx/>
                        <a:buFont typeface="Arial" panose="020B0604020202020204" pitchFamily="34" charset="0"/>
                        <a:buNone/>
                        <a:tabLst/>
                        <a:defRPr/>
                      </a:pPr>
                      <a:r>
                        <a:rPr lang="en-US" sz="750" b="1" i="0" u="none" strike="noStrike">
                          <a:solidFill>
                            <a:schemeClr val="accent1"/>
                          </a:solidFill>
                          <a:latin typeface="Roboto" panose="02000000000000000000" pitchFamily="2" charset="0"/>
                          <a:ea typeface="Roboto" panose="02000000000000000000" pitchFamily="2" charset="0"/>
                          <a:cs typeface="Roboto" panose="02000000000000000000" pitchFamily="2" charset="0"/>
                        </a:rPr>
                        <a:t>Map skills:</a:t>
                      </a:r>
                    </a:p>
                    <a:p>
                      <a:pPr marL="36000" indent="-36000">
                        <a:buFont typeface="Arial" panose="020B0604020202020204" pitchFamily="34" charset="0"/>
                        <a:buChar char="•"/>
                      </a:pPr>
                      <a:r>
                        <a:rPr lang="en-US" sz="750" b="1">
                          <a:solidFill>
                            <a:schemeClr val="accent1"/>
                          </a:solidFill>
                          <a:latin typeface="Roboto" panose="02000000000000000000" pitchFamily="2" charset="0"/>
                          <a:ea typeface="Roboto" panose="02000000000000000000" pitchFamily="2" charset="0"/>
                          <a:cs typeface="Roboto" panose="02000000000000000000" pitchFamily="2" charset="0"/>
                        </a:rPr>
                        <a:t> Use thematic maps </a:t>
                      </a:r>
                      <a:r>
                        <a:rPr lang="en-US" sz="750">
                          <a:solidFill>
                            <a:schemeClr val="accent1"/>
                          </a:solidFill>
                          <a:latin typeface="Roboto" panose="02000000000000000000" pitchFamily="2" charset="0"/>
                          <a:ea typeface="Roboto" panose="02000000000000000000" pitchFamily="2" charset="0"/>
                          <a:cs typeface="Roboto" panose="02000000000000000000" pitchFamily="2" charset="0"/>
                        </a:rPr>
                        <a:t>(showing climate zones and population density)</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Use a wider range of thematic maps and </a:t>
                      </a:r>
                      <a:r>
                        <a:rPr lang="en-US" sz="750" b="0" err="1">
                          <a:solidFill>
                            <a:schemeClr val="bg1"/>
                          </a:solidFill>
                          <a:latin typeface="Roboto" panose="02000000000000000000" pitchFamily="2" charset="0"/>
                          <a:ea typeface="Roboto" panose="02000000000000000000" pitchFamily="2" charset="0"/>
                          <a:cs typeface="Roboto" panose="02000000000000000000" pitchFamily="2" charset="0"/>
                        </a:rPr>
                        <a:t>recognise</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 other map projections (KS3)</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420391967"/>
                  </a:ext>
                </a:extLst>
              </a:tr>
              <a:tr h="259909">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Dis.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Enquiry &amp; fieldwork</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 Use an enquiry question to conduct fieldwork on the school site (Y2)</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i="0" strike="noStrike">
                          <a:solidFill>
                            <a:schemeClr val="bg1"/>
                          </a:solidFill>
                          <a:latin typeface="Roboto" panose="02000000000000000000" pitchFamily="2" charset="0"/>
                          <a:ea typeface="Roboto" panose="02000000000000000000" pitchFamily="2" charset="0"/>
                        </a:rPr>
                        <a:t>Interconnections &amp; change: </a:t>
                      </a:r>
                      <a:r>
                        <a:rPr lang="en-GB" sz="750" kern="1200">
                          <a:solidFill>
                            <a:schemeClr val="bg1"/>
                          </a:solidFill>
                          <a:effectLst/>
                          <a:latin typeface="Roboto" panose="02000000000000000000" pitchFamily="2" charset="0"/>
                          <a:ea typeface="Roboto" panose="02000000000000000000" pitchFamily="2" charset="0"/>
                          <a:cs typeface="Roboto" panose="02000000000000000000" pitchFamily="2" charset="0"/>
                        </a:rPr>
                        <a:t>Climate change and global warming happen due to both naturally-occurring events and human activity</a:t>
                      </a:r>
                      <a:endParaRPr lang="en-GB" sz="750">
                        <a:solidFill>
                          <a:schemeClr val="bg1"/>
                        </a:solidFill>
                        <a:latin typeface="Roboto" panose="02000000000000000000" pitchFamily="2" charset="0"/>
                        <a:ea typeface="Roboto" panose="02000000000000000000" pitchFamily="2" charset="0"/>
                        <a:cs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buFont typeface="Arial" panose="020B0604020202020204" pitchFamily="34" charset="0"/>
                        <a:buChar char="•"/>
                      </a:pPr>
                      <a:endParaRPr lang="en-US" sz="750">
                        <a:solidFill>
                          <a:schemeClr val="bg1"/>
                        </a:solidFill>
                        <a:latin typeface="Roboto" panose="02000000000000000000" pitchFamily="2" charset="0"/>
                        <a:ea typeface="Roboto" panose="02000000000000000000" pitchFamily="2" charset="0"/>
                        <a:cs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709004">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750" b="1" kern="1200">
                          <a:solidFill>
                            <a:schemeClr val="bg1"/>
                          </a:solidFill>
                          <a:effectLst/>
                          <a:latin typeface="Roboto" panose="02000000000000000000" pitchFamily="2" charset="0"/>
                          <a:ea typeface="Roboto" panose="02000000000000000000" pitchFamily="2" charset="0"/>
                          <a:cs typeface="Roboto" panose="02000000000000000000" pitchFamily="2" charset="0"/>
                        </a:rPr>
                        <a:t>Space &amp; place: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There are seven continents in the world, six of which people live on. There are countries within each continent (except Antarctica) </a:t>
                      </a:r>
                      <a:r>
                        <a:rPr lang="en-GB" sz="750" kern="1200">
                          <a:solidFill>
                            <a:schemeClr val="bg1"/>
                          </a:solidFill>
                          <a:effectLst/>
                          <a:latin typeface="Roboto" panose="02000000000000000000" pitchFamily="2" charset="0"/>
                          <a:ea typeface="Roboto" panose="02000000000000000000" pitchFamily="2" charset="0"/>
                          <a:cs typeface="Roboto" panose="02000000000000000000" pitchFamily="2" charset="0"/>
                        </a:rPr>
                        <a:t>(Y1)</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rPr>
                        <a:t>Space &amp; place: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There are five oceans in the world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(Y2)</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750" b="0">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Bef>
                          <a:spcPts val="0"/>
                        </a:spcBef>
                        <a:spcAft>
                          <a:spcPts val="0"/>
                        </a:spcAft>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Space &amp; place: </a:t>
                      </a:r>
                      <a:r>
                        <a:rPr lang="en-GB" sz="750">
                          <a:solidFill>
                            <a:schemeClr val="bg1"/>
                          </a:solidFill>
                          <a:latin typeface="Roboto" panose="02000000000000000000" pitchFamily="2" charset="0"/>
                          <a:ea typeface="Roboto" panose="02000000000000000000" pitchFamily="2" charset="0"/>
                          <a:cs typeface="Roboto" panose="02000000000000000000" pitchFamily="2" charset="0"/>
                        </a:rPr>
                        <a:t>Locating climate zones and biomes</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Physical processes: </a:t>
                      </a:r>
                      <a:r>
                        <a:rPr lang="en-US" sz="750" b="1" i="0" kern="1200">
                          <a:solidFill>
                            <a:schemeClr val="bg1"/>
                          </a:solidFill>
                          <a:effectLst/>
                          <a:latin typeface="Roboto" panose="02000000000000000000" pitchFamily="2" charset="0"/>
                          <a:ea typeface="Roboto" panose="02000000000000000000" pitchFamily="2" charset="0"/>
                          <a:cs typeface="+mn-cs"/>
                        </a:rPr>
                        <a:t>Climate zones </a:t>
                      </a:r>
                      <a:r>
                        <a:rPr lang="en-US" sz="750" b="0" i="0" kern="1200">
                          <a:solidFill>
                            <a:schemeClr val="bg1"/>
                          </a:solidFill>
                          <a:effectLst/>
                          <a:latin typeface="Roboto" panose="02000000000000000000" pitchFamily="2" charset="0"/>
                          <a:ea typeface="Roboto" panose="02000000000000000000" pitchFamily="2" charset="0"/>
                          <a:cs typeface="+mn-cs"/>
                        </a:rPr>
                        <a:t>share long-term weather patterns. There are six main climate zones: polar, temperate, arid, tropical, Mediterranean and mountainous</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Physical processes: </a:t>
                      </a:r>
                      <a:r>
                        <a:rPr lang="en-US" sz="750" b="1" i="0" kern="1200">
                          <a:solidFill>
                            <a:schemeClr val="bg1"/>
                          </a:solidFill>
                          <a:effectLst/>
                          <a:latin typeface="Roboto" panose="02000000000000000000" pitchFamily="2" charset="0"/>
                          <a:ea typeface="Roboto" panose="02000000000000000000" pitchFamily="2" charset="0"/>
                          <a:cs typeface="+mn-cs"/>
                        </a:rPr>
                        <a:t>Biomes</a:t>
                      </a:r>
                      <a:r>
                        <a:rPr lang="en-US" sz="750" b="0" i="0" kern="1200">
                          <a:solidFill>
                            <a:schemeClr val="bg1"/>
                          </a:solidFill>
                          <a:effectLst/>
                          <a:latin typeface="Roboto" panose="02000000000000000000" pitchFamily="2" charset="0"/>
                          <a:ea typeface="Roboto" panose="02000000000000000000" pitchFamily="2" charset="0"/>
                          <a:cs typeface="+mn-cs"/>
                        </a:rPr>
                        <a:t> are areas of the world that, because of their similar climates, have similar landscapes, flora and fauna. The major biomes of the world are the tundra, tropical rainforests, coral reefs, temperate forests and hot deserts</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Physical processes: </a:t>
                      </a:r>
                      <a:r>
                        <a:rPr lang="en-US" sz="750" b="0" i="0" kern="1200">
                          <a:solidFill>
                            <a:schemeClr val="bg1"/>
                          </a:solidFill>
                          <a:effectLst/>
                          <a:latin typeface="Roboto" panose="02000000000000000000" pitchFamily="2" charset="0"/>
                          <a:ea typeface="Roboto" panose="02000000000000000000" pitchFamily="2" charset="0"/>
                          <a:cs typeface="+mn-cs"/>
                        </a:rPr>
                        <a:t>The </a:t>
                      </a:r>
                      <a:r>
                        <a:rPr lang="en-US" sz="750" b="1" i="0" kern="1200">
                          <a:solidFill>
                            <a:schemeClr val="bg1"/>
                          </a:solidFill>
                          <a:effectLst/>
                          <a:latin typeface="Roboto" panose="02000000000000000000" pitchFamily="2" charset="0"/>
                          <a:ea typeface="Roboto" panose="02000000000000000000" pitchFamily="2" charset="0"/>
                          <a:cs typeface="+mn-cs"/>
                        </a:rPr>
                        <a:t>natural greenhouse effect</a:t>
                      </a:r>
                      <a:r>
                        <a:rPr lang="en-US" sz="750" b="0" i="0" kern="1200">
                          <a:solidFill>
                            <a:schemeClr val="bg1"/>
                          </a:solidFill>
                          <a:effectLst/>
                          <a:latin typeface="Roboto" panose="02000000000000000000" pitchFamily="2" charset="0"/>
                          <a:ea typeface="Roboto" panose="02000000000000000000" pitchFamily="2" charset="0"/>
                          <a:cs typeface="+mn-cs"/>
                        </a:rPr>
                        <a:t>, the </a:t>
                      </a:r>
                      <a:r>
                        <a:rPr lang="en-US" sz="750" b="1" i="0" kern="1200">
                          <a:solidFill>
                            <a:schemeClr val="bg1"/>
                          </a:solidFill>
                          <a:effectLst/>
                          <a:latin typeface="Roboto" panose="02000000000000000000" pitchFamily="2" charset="0"/>
                          <a:ea typeface="Roboto" panose="02000000000000000000" pitchFamily="2" charset="0"/>
                          <a:cs typeface="+mn-cs"/>
                        </a:rPr>
                        <a:t>enhanced greenhouse effect</a:t>
                      </a:r>
                      <a:r>
                        <a:rPr lang="en-US" sz="750" b="0" i="0" kern="1200">
                          <a:solidFill>
                            <a:schemeClr val="bg1"/>
                          </a:solidFill>
                          <a:effectLst/>
                          <a:latin typeface="Roboto" panose="02000000000000000000" pitchFamily="2" charset="0"/>
                          <a:ea typeface="Roboto" panose="02000000000000000000" pitchFamily="2" charset="0"/>
                          <a:cs typeface="+mn-cs"/>
                        </a:rPr>
                        <a:t>, </a:t>
                      </a:r>
                      <a:r>
                        <a:rPr lang="en-US" sz="750" b="1" i="0" kern="1200">
                          <a:solidFill>
                            <a:schemeClr val="bg1"/>
                          </a:solidFill>
                          <a:effectLst/>
                          <a:latin typeface="Roboto" panose="02000000000000000000" pitchFamily="2" charset="0"/>
                          <a:ea typeface="Roboto" panose="02000000000000000000" pitchFamily="2" charset="0"/>
                          <a:cs typeface="+mn-cs"/>
                        </a:rPr>
                        <a:t>global warming </a:t>
                      </a:r>
                      <a:r>
                        <a:rPr lang="en-US" sz="750" b="0" i="0" kern="1200">
                          <a:solidFill>
                            <a:schemeClr val="bg1"/>
                          </a:solidFill>
                          <a:effectLst/>
                          <a:latin typeface="Roboto" panose="02000000000000000000" pitchFamily="2" charset="0"/>
                          <a:ea typeface="Roboto" panose="02000000000000000000" pitchFamily="2" charset="0"/>
                          <a:cs typeface="+mn-cs"/>
                        </a:rPr>
                        <a:t>and resulting </a:t>
                      </a:r>
                      <a:r>
                        <a:rPr lang="en-US" sz="750" b="1" i="0" kern="1200">
                          <a:solidFill>
                            <a:schemeClr val="bg1"/>
                          </a:solidFill>
                          <a:effectLst/>
                          <a:latin typeface="Roboto" panose="02000000000000000000" pitchFamily="2" charset="0"/>
                          <a:ea typeface="Roboto" panose="02000000000000000000" pitchFamily="2" charset="0"/>
                          <a:cs typeface="+mn-cs"/>
                        </a:rPr>
                        <a:t>climate change</a:t>
                      </a:r>
                      <a:endParaRPr lang="en-US" sz="750" b="0" i="0" kern="1200">
                        <a:solidFill>
                          <a:schemeClr val="bg1"/>
                        </a:solidFill>
                        <a:effectLst/>
                        <a:latin typeface="Roboto" panose="02000000000000000000" pitchFamily="2" charset="0"/>
                        <a:ea typeface="Roboto" panose="02000000000000000000" pitchFamily="2" charset="0"/>
                        <a:cs typeface="+mn-cs"/>
                      </a:endParaRP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Physical processes: </a:t>
                      </a:r>
                      <a:r>
                        <a:rPr lang="en-US" sz="750" b="0" i="0" kern="1200">
                          <a:solidFill>
                            <a:schemeClr val="bg1"/>
                          </a:solidFill>
                          <a:effectLst/>
                          <a:latin typeface="Roboto" panose="02000000000000000000" pitchFamily="2" charset="0"/>
                          <a:ea typeface="Roboto" panose="02000000000000000000" pitchFamily="2" charset="0"/>
                          <a:cs typeface="+mn-cs"/>
                        </a:rPr>
                        <a:t>The increase in the frequency of </a:t>
                      </a:r>
                      <a:r>
                        <a:rPr lang="en-US" sz="750" b="1" i="0" kern="1200">
                          <a:solidFill>
                            <a:schemeClr val="bg1"/>
                          </a:solidFill>
                          <a:effectLst/>
                          <a:latin typeface="Roboto" panose="02000000000000000000" pitchFamily="2" charset="0"/>
                          <a:ea typeface="Roboto" panose="02000000000000000000" pitchFamily="2" charset="0"/>
                          <a:cs typeface="+mn-cs"/>
                        </a:rPr>
                        <a:t>extreme weather </a:t>
                      </a:r>
                      <a:r>
                        <a:rPr lang="en-US" sz="750" b="0" i="0" kern="1200">
                          <a:solidFill>
                            <a:schemeClr val="bg1"/>
                          </a:solidFill>
                          <a:effectLst/>
                          <a:latin typeface="Roboto" panose="02000000000000000000" pitchFamily="2" charset="0"/>
                          <a:ea typeface="Roboto" panose="02000000000000000000" pitchFamily="2" charset="0"/>
                          <a:cs typeface="+mn-cs"/>
                        </a:rPr>
                        <a:t>events like heatwaves and drought as a result of climate change</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GB" sz="750">
                          <a:solidFill>
                            <a:schemeClr val="bg1"/>
                          </a:solidFill>
                          <a:latin typeface="Roboto" panose="02000000000000000000" pitchFamily="2" charset="0"/>
                          <a:ea typeface="Roboto" panose="02000000000000000000" pitchFamily="2" charset="0"/>
                          <a:cs typeface="Roboto" panose="02000000000000000000" pitchFamily="2" charset="0"/>
                        </a:rPr>
                        <a:t>Human use of fossil fuels and other resources (renewable/non-renewable)</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GB" sz="750">
                          <a:solidFill>
                            <a:schemeClr val="bg1"/>
                          </a:solidFill>
                          <a:latin typeface="Roboto" panose="02000000000000000000" pitchFamily="2" charset="0"/>
                          <a:ea typeface="Roboto" panose="02000000000000000000" pitchFamily="2" charset="0"/>
                          <a:cs typeface="Roboto" panose="02000000000000000000" pitchFamily="2" charset="0"/>
                        </a:rPr>
                        <a:t>Population density as a result of climate zones</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Physical processes: </a:t>
                      </a:r>
                      <a:r>
                        <a:rPr lang="en-US" sz="750" b="0" i="0" kern="1200">
                          <a:solidFill>
                            <a:schemeClr val="bg1"/>
                          </a:solidFill>
                          <a:effectLst/>
                          <a:latin typeface="Roboto" panose="02000000000000000000" pitchFamily="2" charset="0"/>
                          <a:ea typeface="Roboto" panose="02000000000000000000" pitchFamily="2" charset="0"/>
                          <a:cs typeface="+mn-cs"/>
                        </a:rPr>
                        <a:t>Mitigation and </a:t>
                      </a:r>
                      <a:r>
                        <a:rPr lang="en-US" sz="750" b="1" i="0" kern="1200">
                          <a:solidFill>
                            <a:schemeClr val="bg1"/>
                          </a:solidFill>
                          <a:effectLst/>
                          <a:latin typeface="Roboto" panose="02000000000000000000" pitchFamily="2" charset="0"/>
                          <a:ea typeface="Roboto" panose="02000000000000000000" pitchFamily="2" charset="0"/>
                          <a:cs typeface="+mn-cs"/>
                        </a:rPr>
                        <a:t>adaptation</a:t>
                      </a:r>
                      <a:r>
                        <a:rPr lang="en-US" sz="750" b="0" i="0" kern="1200">
                          <a:solidFill>
                            <a:schemeClr val="bg1"/>
                          </a:solidFill>
                          <a:effectLst/>
                          <a:latin typeface="Roboto" panose="02000000000000000000" pitchFamily="2" charset="0"/>
                          <a:ea typeface="Roboto" panose="02000000000000000000" pitchFamily="2" charset="0"/>
                          <a:cs typeface="+mn-cs"/>
                        </a:rPr>
                        <a:t> are ways that humans can reduce and live with the effects of climate change (Y6)</a:t>
                      </a:r>
                      <a:endParaRPr lang="en-US" sz="750" b="0" i="0">
                        <a:solidFill>
                          <a:schemeClr val="bg1"/>
                        </a:solidFill>
                        <a:effectLst/>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GB" sz="750">
                          <a:solidFill>
                            <a:schemeClr val="bg1"/>
                          </a:solidFill>
                          <a:latin typeface="Roboto" panose="02000000000000000000" pitchFamily="2" charset="0"/>
                          <a:ea typeface="Roboto" panose="02000000000000000000" pitchFamily="2" charset="0"/>
                          <a:cs typeface="Roboto" panose="02000000000000000000" pitchFamily="2" charset="0"/>
                        </a:rPr>
                        <a:t>Adaptation to and mitigation of climate change </a:t>
                      </a:r>
                      <a:r>
                        <a:rPr lang="en-US" sz="750" b="0" i="0" kern="1200">
                          <a:solidFill>
                            <a:schemeClr val="bg1"/>
                          </a:solidFill>
                          <a:effectLst/>
                          <a:latin typeface="Roboto" panose="02000000000000000000" pitchFamily="2" charset="0"/>
                          <a:ea typeface="Roboto" panose="02000000000000000000" pitchFamily="2" charset="0"/>
                          <a:cs typeface="+mn-cs"/>
                        </a:rPr>
                        <a:t>(Y6)</a:t>
                      </a:r>
                      <a:endParaRPr lang="en-GB" sz="750">
                        <a:solidFill>
                          <a:schemeClr val="bg1"/>
                        </a:solidFill>
                        <a:latin typeface="Roboto" panose="02000000000000000000" pitchFamily="2" charset="0"/>
                        <a:ea typeface="Roboto" panose="02000000000000000000" pitchFamily="2" charset="0"/>
                        <a:cs typeface="Roboto" panose="02000000000000000000" pitchFamily="2" charset="0"/>
                      </a:endParaRP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GB" sz="750">
                          <a:solidFill>
                            <a:schemeClr val="bg1"/>
                          </a:solidFill>
                          <a:latin typeface="Roboto" panose="02000000000000000000" pitchFamily="2" charset="0"/>
                          <a:ea typeface="Roboto" panose="02000000000000000000" pitchFamily="2" charset="0"/>
                          <a:cs typeface="Roboto" panose="02000000000000000000" pitchFamily="2" charset="0"/>
                        </a:rPr>
                        <a:t>Economic aspects of climate change mitigation and adaptation</a:t>
                      </a:r>
                      <a:r>
                        <a:rPr lang="en-US" sz="750" b="0" i="0" kern="1200">
                          <a:solidFill>
                            <a:schemeClr val="bg1"/>
                          </a:solidFill>
                          <a:effectLst/>
                          <a:latin typeface="Roboto" panose="02000000000000000000" pitchFamily="2" charset="0"/>
                          <a:ea typeface="Roboto" panose="02000000000000000000" pitchFamily="2" charset="0"/>
                          <a:cs typeface="+mn-cs"/>
                        </a:rPr>
                        <a:t> (Y6)</a:t>
                      </a:r>
                      <a:endParaRPr lang="en-US" sz="750" b="0" i="0">
                        <a:solidFill>
                          <a:schemeClr val="bg1"/>
                        </a:solidFill>
                        <a:effectLst/>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750">
                        <a:solidFill>
                          <a:schemeClr val="bg1"/>
                        </a:solidFill>
                        <a:highlight>
                          <a:srgbClr val="00FFFF"/>
                        </a:highlight>
                        <a:latin typeface="Roboto" panose="02000000000000000000" pitchFamily="2" charset="0"/>
                        <a:ea typeface="Roboto" panose="02000000000000000000" pitchFamily="2" charset="0"/>
                        <a:cs typeface="Roboto" panose="02000000000000000000" pitchFamily="2" charset="0"/>
                      </a:endParaRPr>
                    </a:p>
                    <a:p>
                      <a:pPr marL="72000" indent="-72000">
                        <a:lnSpc>
                          <a:spcPct val="100000"/>
                        </a:lnSpc>
                        <a:spcBef>
                          <a:spcPts val="0"/>
                        </a:spcBef>
                        <a:spcAft>
                          <a:spcPts val="0"/>
                        </a:spcAft>
                        <a:buFont typeface="Arial" panose="020B0604020202020204" pitchFamily="34" charset="0"/>
                        <a:buChar char="•"/>
                      </a:pPr>
                      <a:endParaRPr lang="en-US" sz="750" b="0">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
        <p:nvSpPr>
          <p:cNvPr id="7" name="Rectangle 6">
            <a:extLst>
              <a:ext uri="{FF2B5EF4-FFF2-40B4-BE49-F238E27FC236}">
                <a16:creationId xmlns:a16="http://schemas.microsoft.com/office/drawing/2014/main" id="{E5ED9D4D-79F6-8E00-132E-0020F0571B56}"/>
              </a:ext>
            </a:extLst>
          </p:cNvPr>
          <p:cNvSpPr/>
          <p:nvPr/>
        </p:nvSpPr>
        <p:spPr>
          <a:xfrm>
            <a:off x="7563775" y="2294490"/>
            <a:ext cx="1819922" cy="161310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100"/>
              </a:spcAft>
              <a:buClrTx/>
              <a:buSzTx/>
              <a:buFont typeface="Arial" panose="020B0604020202020204" pitchFamily="34" charset="0"/>
              <a:buNone/>
              <a:tabLst/>
              <a:defRPr/>
            </a:pPr>
            <a:r>
              <a:rPr kumimoji="0" lang="en-US" sz="900" b="1"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mn-cs"/>
              </a:rPr>
              <a:t>NB. </a:t>
            </a:r>
            <a:r>
              <a:rPr kumimoji="0" lang="en-US" sz="900" b="0"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mn-cs"/>
              </a:rPr>
              <a:t>The curriculum has been sequenced in a way that allows this Year 5 unit to flow easily into the Year 6 ‘Improving the Environment’ unit (</a:t>
            </a:r>
            <a:r>
              <a:rPr kumimoji="0" lang="en-US" sz="900" b="0" i="0" u="none" strike="noStrike" kern="1200" cap="none" spc="0" normalizeH="0" baseline="0" noProof="0" err="1">
                <a:ln>
                  <a:noFill/>
                </a:ln>
                <a:solidFill>
                  <a:schemeClr val="bg1"/>
                </a:solidFill>
                <a:effectLst/>
                <a:uLnTx/>
                <a:uFillTx/>
                <a:latin typeface="Roboto" panose="02000000000000000000" pitchFamily="2" charset="0"/>
                <a:ea typeface="Roboto" panose="02000000000000000000" pitchFamily="2" charset="0"/>
                <a:cs typeface="+mn-cs"/>
              </a:rPr>
              <a:t>Aut</a:t>
            </a:r>
            <a:r>
              <a:rPr kumimoji="0" lang="en-US" sz="900" b="0"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mn-cs"/>
              </a:rPr>
              <a:t>). While this unit focuses on the causes and effects of climate change, the Year 6 unit focuses more on what can be done to adapt to and mitigate it.</a:t>
            </a:r>
          </a:p>
        </p:txBody>
      </p:sp>
    </p:spTree>
    <p:extLst>
      <p:ext uri="{BB962C8B-B14F-4D97-AF65-F5344CB8AC3E}">
        <p14:creationId xmlns:p14="http://schemas.microsoft.com/office/powerpoint/2010/main" val="20808885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dirty="0"/>
              <a:t>Year 5/6B: Spring</a:t>
            </a:r>
            <a:endParaRPr lang="en-GB" dirty="0"/>
          </a:p>
        </p:txBody>
      </p:sp>
      <p:sp>
        <p:nvSpPr>
          <p:cNvPr id="4" name="Text Placeholder 3">
            <a:extLst>
              <a:ext uri="{FF2B5EF4-FFF2-40B4-BE49-F238E27FC236}">
                <a16:creationId xmlns:a16="http://schemas.microsoft.com/office/drawing/2014/main" id="{50C77441-693C-44CD-BF9D-C9CF21ECF127}"/>
              </a:ext>
            </a:extLst>
          </p:cNvPr>
          <p:cNvSpPr>
            <a:spLocks noGrp="1"/>
          </p:cNvSpPr>
          <p:nvPr>
            <p:ph type="body" sz="quarter" idx="11"/>
          </p:nvPr>
        </p:nvSpPr>
        <p:spPr/>
        <p:txBody>
          <a:bodyPr/>
          <a:lstStyle/>
          <a:p>
            <a:r>
              <a:rPr lang="en-US"/>
              <a:t>Year 6: Spring</a:t>
            </a:r>
            <a:endParaRPr lang="en-GB"/>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3413760"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solidFill>
                    <a:schemeClr val="accent1"/>
                  </a:solidFill>
                </a:ln>
                <a:solidFill>
                  <a:schemeClr val="accent1"/>
                </a:solidFill>
                <a:latin typeface="United Curriculum" pitchFamily="2" charset="0"/>
              </a:rPr>
              <a:t>On the Move</a:t>
            </a:r>
            <a:endParaRPr lang="en-GB" sz="1600">
              <a:ln w="12700">
                <a:solidFill>
                  <a:schemeClr val="accent1"/>
                </a:solidFill>
              </a:ln>
              <a:solidFill>
                <a:schemeClr val="accent1"/>
              </a:solidFill>
              <a:latin typeface="United Curriculum" pitchFamily="2" charset="0"/>
            </a:endParaRPr>
          </a:p>
        </p:txBody>
      </p:sp>
      <p:graphicFrame>
        <p:nvGraphicFramePr>
          <p:cNvPr id="2" name="Table 25">
            <a:extLst>
              <a:ext uri="{FF2B5EF4-FFF2-40B4-BE49-F238E27FC236}">
                <a16:creationId xmlns:a16="http://schemas.microsoft.com/office/drawing/2014/main" id="{13605137-8D8E-8607-2C21-D16923CDC6D2}"/>
              </a:ext>
            </a:extLst>
          </p:cNvPr>
          <p:cNvGraphicFramePr>
            <a:graphicFrameLocks noGrp="1"/>
          </p:cNvGraphicFramePr>
          <p:nvPr>
            <p:extLst>
              <p:ext uri="{D42A27DB-BD31-4B8C-83A1-F6EECF244321}">
                <p14:modId xmlns:p14="http://schemas.microsoft.com/office/powerpoint/2010/main" val="421940337"/>
              </p:ext>
            </p:extLst>
          </p:nvPr>
        </p:nvGraphicFramePr>
        <p:xfrm>
          <a:off x="176567" y="835961"/>
          <a:ext cx="9350821" cy="5568810"/>
        </p:xfrm>
        <a:graphic>
          <a:graphicData uri="http://schemas.openxmlformats.org/drawingml/2006/table">
            <a:tbl>
              <a:tblPr firstRow="1" bandRow="1">
                <a:tableStyleId>{5940675A-B579-460E-94D1-54222C63F5DA}</a:tableStyleId>
              </a:tblPr>
              <a:tblGrid>
                <a:gridCol w="211034">
                  <a:extLst>
                    <a:ext uri="{9D8B030D-6E8A-4147-A177-3AD203B41FA5}">
                      <a16:colId xmlns:a16="http://schemas.microsoft.com/office/drawing/2014/main" val="1014669821"/>
                    </a:ext>
                  </a:extLst>
                </a:gridCol>
                <a:gridCol w="211034">
                  <a:extLst>
                    <a:ext uri="{9D8B030D-6E8A-4147-A177-3AD203B41FA5}">
                      <a16:colId xmlns:a16="http://schemas.microsoft.com/office/drawing/2014/main" val="1749978381"/>
                    </a:ext>
                  </a:extLst>
                </a:gridCol>
                <a:gridCol w="2304000">
                  <a:extLst>
                    <a:ext uri="{9D8B030D-6E8A-4147-A177-3AD203B41FA5}">
                      <a16:colId xmlns:a16="http://schemas.microsoft.com/office/drawing/2014/main" val="247776695"/>
                    </a:ext>
                  </a:extLst>
                </a:gridCol>
                <a:gridCol w="4752753">
                  <a:extLst>
                    <a:ext uri="{9D8B030D-6E8A-4147-A177-3AD203B41FA5}">
                      <a16:colId xmlns:a16="http://schemas.microsoft.com/office/drawing/2014/main" val="3380293508"/>
                    </a:ext>
                  </a:extLst>
                </a:gridCol>
                <a:gridCol w="1872000">
                  <a:extLst>
                    <a:ext uri="{9D8B030D-6E8A-4147-A177-3AD203B41FA5}">
                      <a16:colId xmlns:a16="http://schemas.microsoft.com/office/drawing/2014/main" val="2902844172"/>
                    </a:ext>
                  </a:extLst>
                </a:gridCol>
              </a:tblGrid>
              <a:tr h="226210">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1370976">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Conceptual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lnSpc>
                          <a:spcPct val="100000"/>
                        </a:lnSpc>
                        <a:spcBef>
                          <a:spcPts val="0"/>
                        </a:spcBef>
                        <a:spcAft>
                          <a:spcPts val="1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There are poorer and wealthier areas in every county and city (Y1 Sum)</a:t>
                      </a:r>
                    </a:p>
                    <a:p>
                      <a:pPr marL="72000" indent="-72000">
                        <a:lnSpc>
                          <a:spcPct val="100000"/>
                        </a:lnSpc>
                        <a:spcBef>
                          <a:spcPts val="0"/>
                        </a:spcBef>
                        <a:spcAft>
                          <a:spcPts val="100"/>
                        </a:spcAft>
                        <a:buFont typeface="Arial" panose="020B0604020202020204" pitchFamily="34" charset="0"/>
                        <a:buChar char="•"/>
                      </a:pPr>
                      <a:r>
                        <a:rPr lang="en-US" sz="800" b="1">
                          <a:solidFill>
                            <a:schemeClr val="accent2"/>
                          </a:solidFill>
                          <a:latin typeface="Roboto" panose="02000000000000000000" pitchFamily="2" charset="0"/>
                          <a:ea typeface="Roboto" panose="02000000000000000000" pitchFamily="2" charset="0"/>
                        </a:rPr>
                        <a:t>Science</a:t>
                      </a:r>
                      <a:r>
                        <a:rPr lang="en-US" sz="800" b="0">
                          <a:solidFill>
                            <a:schemeClr val="bg1"/>
                          </a:solidFill>
                          <a:latin typeface="Roboto" panose="02000000000000000000" pitchFamily="2" charset="0"/>
                          <a:ea typeface="Roboto" panose="02000000000000000000" pitchFamily="2" charset="0"/>
                        </a:rPr>
                        <a:t>: Animals, including humans, need oxygen, food, water and the right temperature to survive (Y2 Aut2)</a:t>
                      </a:r>
                      <a:endParaRPr lang="en-US" sz="800" b="1">
                        <a:solidFill>
                          <a:schemeClr val="bg1"/>
                        </a:solidFill>
                        <a:latin typeface="Roboto" panose="02000000000000000000" pitchFamily="2" charset="0"/>
                        <a:ea typeface="Roboto" panose="02000000000000000000" pitchFamily="2" charset="0"/>
                      </a:endParaRPr>
                    </a:p>
                    <a:p>
                      <a:pPr marL="72000" indent="-72000">
                        <a:lnSpc>
                          <a:spcPct val="100000"/>
                        </a:lnSpc>
                        <a:spcBef>
                          <a:spcPts val="0"/>
                        </a:spcBef>
                        <a:spcAft>
                          <a:spcPts val="1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Europe is made up of 50 countries (Y3 Sum)</a:t>
                      </a:r>
                    </a:p>
                    <a:p>
                      <a:pPr marL="72000" indent="-72000">
                        <a:lnSpc>
                          <a:spcPct val="100000"/>
                        </a:lnSpc>
                        <a:spcBef>
                          <a:spcPts val="0"/>
                        </a:spcBef>
                        <a:spcAft>
                          <a:spcPts val="1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We can </a:t>
                      </a:r>
                      <a:r>
                        <a:rPr lang="en-US" sz="800" err="1">
                          <a:solidFill>
                            <a:schemeClr val="bg1"/>
                          </a:solidFill>
                          <a:latin typeface="Roboto" panose="02000000000000000000" pitchFamily="2" charset="0"/>
                          <a:ea typeface="Roboto" panose="02000000000000000000" pitchFamily="2" charset="0"/>
                        </a:rPr>
                        <a:t>categorise</a:t>
                      </a:r>
                      <a:r>
                        <a:rPr lang="en-US" sz="800">
                          <a:solidFill>
                            <a:schemeClr val="bg1"/>
                          </a:solidFill>
                          <a:latin typeface="Roboto" panose="02000000000000000000" pitchFamily="2" charset="0"/>
                          <a:ea typeface="Roboto" panose="02000000000000000000" pitchFamily="2" charset="0"/>
                        </a:rPr>
                        <a:t> effects into social, economic and environmental (Y3 Sum)</a:t>
                      </a:r>
                    </a:p>
                    <a:p>
                      <a:pPr marL="72000" indent="-72000">
                        <a:lnSpc>
                          <a:spcPct val="100000"/>
                        </a:lnSpc>
                        <a:spcBef>
                          <a:spcPts val="0"/>
                        </a:spcBef>
                        <a:spcAft>
                          <a:spcPts val="1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Countries can be classified as low-, middle- or high-income countries. HICs, MICs and LICs appear in all continents (Y4 Sum)</a:t>
                      </a:r>
                    </a:p>
                    <a:p>
                      <a:pPr marL="72000" indent="-72000">
                        <a:lnSpc>
                          <a:spcPct val="100000"/>
                        </a:lnSpc>
                        <a:spcBef>
                          <a:spcPts val="0"/>
                        </a:spcBef>
                        <a:spcAft>
                          <a:spcPts val="1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North America is made up of 23 countries, across Northern America, Central America and the Caribbean (Y5 </a:t>
                      </a:r>
                      <a:r>
                        <a:rPr lang="en-US" sz="800" err="1">
                          <a:solidFill>
                            <a:schemeClr val="bg1"/>
                          </a:solidFill>
                          <a:latin typeface="Roboto" panose="02000000000000000000" pitchFamily="2" charset="0"/>
                          <a:ea typeface="Roboto" panose="02000000000000000000" pitchFamily="2" charset="0"/>
                        </a:rPr>
                        <a:t>Spr</a:t>
                      </a:r>
                      <a:r>
                        <a:rPr lang="en-US" sz="800">
                          <a:solidFill>
                            <a:schemeClr val="bg1"/>
                          </a:solidFill>
                          <a:latin typeface="Roboto" panose="02000000000000000000" pitchFamily="2" charset="0"/>
                          <a:ea typeface="Roboto" panose="02000000000000000000" pitchFamily="2" charset="0"/>
                        </a:rPr>
                        <a:t>)</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Bef>
                          <a:spcPts val="0"/>
                        </a:spcBef>
                        <a:spcAft>
                          <a:spcPts val="100"/>
                        </a:spcAft>
                        <a:buFont typeface="Arial" panose="020B0604020202020204" pitchFamily="34" charset="0"/>
                        <a:buChar char="•"/>
                      </a:pPr>
                      <a:r>
                        <a:rPr lang="en-US" sz="800" b="1" dirty="0">
                          <a:solidFill>
                            <a:schemeClr val="bg1"/>
                          </a:solidFill>
                          <a:latin typeface="Roboto" panose="02000000000000000000" pitchFamily="2" charset="0"/>
                          <a:ea typeface="Roboto" panose="02000000000000000000" pitchFamily="2" charset="0"/>
                        </a:rPr>
                        <a:t>Maslow's hierarchy of needs </a:t>
                      </a:r>
                      <a:r>
                        <a:rPr lang="en-US" sz="800" dirty="0">
                          <a:solidFill>
                            <a:schemeClr val="bg1"/>
                          </a:solidFill>
                          <a:latin typeface="Roboto" panose="02000000000000000000" pitchFamily="2" charset="0"/>
                          <a:ea typeface="Roboto" panose="02000000000000000000" pitchFamily="2" charset="0"/>
                        </a:rPr>
                        <a:t>shows what humans need to survive and thrive</a:t>
                      </a:r>
                    </a:p>
                    <a:p>
                      <a:pPr marL="72000" indent="-72000">
                        <a:lnSpc>
                          <a:spcPct val="100000"/>
                        </a:lnSpc>
                        <a:spcBef>
                          <a:spcPts val="0"/>
                        </a:spcBef>
                        <a:spcAft>
                          <a:spcPts val="100"/>
                        </a:spcAft>
                        <a:buFont typeface="Arial" panose="020B0604020202020204" pitchFamily="34" charset="0"/>
                        <a:buChar char="•"/>
                      </a:pPr>
                      <a:r>
                        <a:rPr lang="en-US" sz="800" b="1" dirty="0">
                          <a:solidFill>
                            <a:schemeClr val="bg1"/>
                          </a:solidFill>
                          <a:latin typeface="Roboto" panose="02000000000000000000" pitchFamily="2" charset="0"/>
                          <a:ea typeface="Roboto" panose="02000000000000000000" pitchFamily="2" charset="0"/>
                        </a:rPr>
                        <a:t>Migration</a:t>
                      </a:r>
                      <a:r>
                        <a:rPr lang="en-US" sz="800" dirty="0">
                          <a:solidFill>
                            <a:schemeClr val="bg1"/>
                          </a:solidFill>
                          <a:latin typeface="Roboto" panose="02000000000000000000" pitchFamily="2" charset="0"/>
                          <a:ea typeface="Roboto" panose="02000000000000000000" pitchFamily="2" charset="0"/>
                        </a:rPr>
                        <a:t> is the process of moving from one place to another. It does not have to be between countries, but when it is, it is called </a:t>
                      </a:r>
                      <a:r>
                        <a:rPr lang="en-US" sz="800" b="1" dirty="0">
                          <a:solidFill>
                            <a:schemeClr val="bg1"/>
                          </a:solidFill>
                          <a:latin typeface="Roboto" panose="02000000000000000000" pitchFamily="2" charset="0"/>
                          <a:ea typeface="Roboto" panose="02000000000000000000" pitchFamily="2" charset="0"/>
                        </a:rPr>
                        <a:t>immigration</a:t>
                      </a:r>
                      <a:r>
                        <a:rPr lang="en-US" sz="800" dirty="0">
                          <a:solidFill>
                            <a:schemeClr val="bg1"/>
                          </a:solidFill>
                          <a:latin typeface="Roboto" panose="02000000000000000000" pitchFamily="2" charset="0"/>
                          <a:ea typeface="Roboto" panose="02000000000000000000" pitchFamily="2" charset="0"/>
                        </a:rPr>
                        <a:t> (in) or </a:t>
                      </a:r>
                      <a:r>
                        <a:rPr lang="en-US" sz="800" b="1" dirty="0">
                          <a:solidFill>
                            <a:schemeClr val="bg1"/>
                          </a:solidFill>
                          <a:latin typeface="Roboto" panose="02000000000000000000" pitchFamily="2" charset="0"/>
                          <a:ea typeface="Roboto" panose="02000000000000000000" pitchFamily="2" charset="0"/>
                        </a:rPr>
                        <a:t>emigration</a:t>
                      </a:r>
                      <a:r>
                        <a:rPr lang="en-US" sz="800" dirty="0">
                          <a:solidFill>
                            <a:schemeClr val="bg1"/>
                          </a:solidFill>
                          <a:latin typeface="Roboto" panose="02000000000000000000" pitchFamily="2" charset="0"/>
                          <a:ea typeface="Roboto" panose="02000000000000000000" pitchFamily="2" charset="0"/>
                        </a:rPr>
                        <a:t> (out)</a:t>
                      </a:r>
                    </a:p>
                    <a:p>
                      <a:pPr marL="72000" indent="-72000">
                        <a:lnSpc>
                          <a:spcPct val="100000"/>
                        </a:lnSpc>
                        <a:spcBef>
                          <a:spcPts val="0"/>
                        </a:spcBef>
                        <a:spcAft>
                          <a:spcPts val="1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People migrate because of </a:t>
                      </a:r>
                      <a:r>
                        <a:rPr lang="en-US" sz="800" b="1" dirty="0">
                          <a:solidFill>
                            <a:schemeClr val="bg1"/>
                          </a:solidFill>
                          <a:latin typeface="Roboto" panose="02000000000000000000" pitchFamily="2" charset="0"/>
                          <a:ea typeface="Roboto" panose="02000000000000000000" pitchFamily="2" charset="0"/>
                        </a:rPr>
                        <a:t>push</a:t>
                      </a:r>
                      <a:r>
                        <a:rPr lang="en-US" sz="800" dirty="0">
                          <a:solidFill>
                            <a:schemeClr val="bg1"/>
                          </a:solidFill>
                          <a:latin typeface="Roboto" panose="02000000000000000000" pitchFamily="2" charset="0"/>
                          <a:ea typeface="Roboto" panose="02000000000000000000" pitchFamily="2" charset="0"/>
                        </a:rPr>
                        <a:t> and </a:t>
                      </a:r>
                      <a:r>
                        <a:rPr lang="en-US" sz="800" b="1" dirty="0">
                          <a:solidFill>
                            <a:schemeClr val="bg1"/>
                          </a:solidFill>
                          <a:latin typeface="Roboto" panose="02000000000000000000" pitchFamily="2" charset="0"/>
                          <a:ea typeface="Roboto" panose="02000000000000000000" pitchFamily="2" charset="0"/>
                        </a:rPr>
                        <a:t>pull factors</a:t>
                      </a:r>
                    </a:p>
                    <a:p>
                      <a:pPr marL="72000" indent="-72000">
                        <a:lnSpc>
                          <a:spcPct val="100000"/>
                        </a:lnSpc>
                        <a:spcBef>
                          <a:spcPts val="0"/>
                        </a:spcBef>
                        <a:spcAft>
                          <a:spcPts val="1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Voluntary migration usually happens because of economic or social factors</a:t>
                      </a:r>
                    </a:p>
                    <a:p>
                      <a:pPr marL="72000" indent="-72000">
                        <a:lnSpc>
                          <a:spcPct val="100000"/>
                        </a:lnSpc>
                        <a:spcBef>
                          <a:spcPts val="0"/>
                        </a:spcBef>
                        <a:spcAft>
                          <a:spcPts val="1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Expectations of migration are not always met in reality</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b="1" dirty="0">
                          <a:solidFill>
                            <a:schemeClr val="accent1"/>
                          </a:solidFill>
                          <a:latin typeface="Roboto" panose="02000000000000000000" pitchFamily="2" charset="0"/>
                          <a:ea typeface="Roboto" panose="02000000000000000000" pitchFamily="2" charset="0"/>
                        </a:rPr>
                        <a:t>European</a:t>
                      </a:r>
                      <a:r>
                        <a:rPr lang="en-US" sz="800" dirty="0">
                          <a:solidFill>
                            <a:schemeClr val="accent1"/>
                          </a:solidFill>
                          <a:latin typeface="Roboto" panose="02000000000000000000" pitchFamily="2" charset="0"/>
                          <a:ea typeface="Roboto" panose="02000000000000000000" pitchFamily="2" charset="0"/>
                        </a:rPr>
                        <a:t> case study: </a:t>
                      </a:r>
                      <a:r>
                        <a:rPr lang="en-US" sz="800" dirty="0">
                          <a:solidFill>
                            <a:schemeClr val="bg1"/>
                          </a:solidFill>
                          <a:latin typeface="Roboto" panose="02000000000000000000" pitchFamily="2" charset="0"/>
                          <a:ea typeface="Roboto" panose="02000000000000000000" pitchFamily="2" charset="0"/>
                        </a:rPr>
                        <a:t>Poland to the UK over 2004–today</a:t>
                      </a:r>
                    </a:p>
                    <a:p>
                      <a:pPr marL="72000" indent="-72000">
                        <a:lnSpc>
                          <a:spcPct val="100000"/>
                        </a:lnSpc>
                        <a:spcBef>
                          <a:spcPts val="0"/>
                        </a:spcBef>
                        <a:spcAft>
                          <a:spcPts val="100"/>
                        </a:spcAft>
                        <a:buFont typeface="Arial" panose="020B0604020202020204" pitchFamily="34" charset="0"/>
                        <a:buChar char="•"/>
                      </a:pPr>
                      <a:r>
                        <a:rPr lang="en-US" sz="800" b="1" dirty="0">
                          <a:solidFill>
                            <a:schemeClr val="accent1"/>
                          </a:solidFill>
                          <a:latin typeface="Roboto" panose="02000000000000000000" pitchFamily="2" charset="0"/>
                          <a:ea typeface="Roboto" panose="02000000000000000000" pitchFamily="2" charset="0"/>
                        </a:rPr>
                        <a:t>North American </a:t>
                      </a:r>
                      <a:r>
                        <a:rPr lang="en-US" sz="800" dirty="0">
                          <a:solidFill>
                            <a:schemeClr val="accent1"/>
                          </a:solidFill>
                          <a:latin typeface="Roboto" panose="02000000000000000000" pitchFamily="2" charset="0"/>
                          <a:ea typeface="Roboto" panose="02000000000000000000" pitchFamily="2" charset="0"/>
                        </a:rPr>
                        <a:t>case study: </a:t>
                      </a:r>
                      <a:r>
                        <a:rPr lang="en-US" sz="800" dirty="0">
                          <a:solidFill>
                            <a:schemeClr val="bg1"/>
                          </a:solidFill>
                          <a:latin typeface="Roboto" panose="02000000000000000000" pitchFamily="2" charset="0"/>
                          <a:ea typeface="Roboto" panose="02000000000000000000" pitchFamily="2" charset="0"/>
                        </a:rPr>
                        <a:t>Mexico to the USA </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Forced migration </a:t>
                      </a:r>
                      <a:r>
                        <a:rPr lang="en-US" sz="800" b="0" dirty="0">
                          <a:solidFill>
                            <a:schemeClr val="bg1"/>
                          </a:solidFill>
                          <a:latin typeface="Roboto" panose="02000000000000000000" pitchFamily="2" charset="0"/>
                          <a:ea typeface="Roboto" panose="02000000000000000000" pitchFamily="2" charset="0"/>
                        </a:rPr>
                        <a:t>happens as a result of life-threatening events, such as conflict or physical disasters</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Asylum seekers </a:t>
                      </a:r>
                      <a:r>
                        <a:rPr lang="en-US" sz="800" b="0" dirty="0">
                          <a:solidFill>
                            <a:schemeClr val="bg1"/>
                          </a:solidFill>
                          <a:latin typeface="Roboto" panose="02000000000000000000" pitchFamily="2" charset="0"/>
                          <a:ea typeface="Roboto" panose="02000000000000000000" pitchFamily="2" charset="0"/>
                        </a:rPr>
                        <a:t>are people who are forced to leave their country. They apply for asylum and, if it is accepted, they are granted refugee status</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Refugees</a:t>
                      </a:r>
                      <a:r>
                        <a:rPr lang="en-US" sz="800" b="0" dirty="0">
                          <a:solidFill>
                            <a:schemeClr val="bg1"/>
                          </a:solidFill>
                          <a:latin typeface="Roboto" panose="02000000000000000000" pitchFamily="2" charset="0"/>
                          <a:ea typeface="Roboto" panose="02000000000000000000" pitchFamily="2" charset="0"/>
                        </a:rPr>
                        <a:t> are given international protections and support in settling in a different country</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b="1" dirty="0">
                          <a:solidFill>
                            <a:schemeClr val="accent1"/>
                          </a:solidFill>
                          <a:latin typeface="Roboto" panose="02000000000000000000" pitchFamily="2" charset="0"/>
                          <a:ea typeface="Roboto" panose="02000000000000000000" pitchFamily="2" charset="0"/>
                        </a:rPr>
                        <a:t>Asian/European </a:t>
                      </a:r>
                      <a:r>
                        <a:rPr lang="en-US" sz="800" b="0" dirty="0">
                          <a:solidFill>
                            <a:schemeClr val="accent1"/>
                          </a:solidFill>
                          <a:latin typeface="Roboto" panose="02000000000000000000" pitchFamily="2" charset="0"/>
                          <a:ea typeface="Roboto" panose="02000000000000000000" pitchFamily="2" charset="0"/>
                        </a:rPr>
                        <a:t>case study: </a:t>
                      </a:r>
                      <a:r>
                        <a:rPr lang="en-US" sz="800" b="0" dirty="0">
                          <a:solidFill>
                            <a:schemeClr val="bg1"/>
                          </a:solidFill>
                          <a:latin typeface="Roboto" panose="02000000000000000000" pitchFamily="2" charset="0"/>
                          <a:ea typeface="Roboto" panose="02000000000000000000" pitchFamily="2" charset="0"/>
                        </a:rPr>
                        <a:t>Syria to countries in Europe</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b="0" dirty="0">
                          <a:solidFill>
                            <a:schemeClr val="bg1"/>
                          </a:solidFill>
                          <a:latin typeface="Roboto" panose="02000000000000000000" pitchFamily="2" charset="0"/>
                          <a:ea typeface="Roboto" panose="02000000000000000000" pitchFamily="2" charset="0"/>
                        </a:rPr>
                        <a:t>Many people migrate to and from our local area, which impacts our community</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Bef>
                          <a:spcPts val="0"/>
                        </a:spcBef>
                        <a:spcAft>
                          <a:spcPts val="1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Further case studies of migration, exploring push and pull factors in more depth (KS3)</a:t>
                      </a:r>
                    </a:p>
                    <a:p>
                      <a:pPr marL="72000" indent="-72000">
                        <a:lnSpc>
                          <a:spcPct val="100000"/>
                        </a:lnSpc>
                        <a:spcBef>
                          <a:spcPts val="0"/>
                        </a:spcBef>
                        <a:spcAft>
                          <a:spcPts val="100"/>
                        </a:spcAft>
                        <a:buFont typeface="Arial" panose="020B0604020202020204" pitchFamily="34" charset="0"/>
                        <a:buChar char="•"/>
                      </a:pPr>
                      <a:r>
                        <a:rPr lang="en-US" sz="800" b="1">
                          <a:solidFill>
                            <a:schemeClr val="accent1"/>
                          </a:solidFill>
                          <a:latin typeface="Roboto" panose="02000000000000000000" pitchFamily="2" charset="0"/>
                          <a:ea typeface="Roboto" panose="02000000000000000000" pitchFamily="2" charset="0"/>
                          <a:cs typeface="Roboto" panose="02000000000000000000" pitchFamily="2" charset="0"/>
                        </a:rPr>
                        <a:t>History</a:t>
                      </a:r>
                      <a:r>
                        <a:rPr lang="en-US" sz="800">
                          <a:solidFill>
                            <a:schemeClr val="bg1"/>
                          </a:solidFill>
                          <a:latin typeface="Roboto" panose="02000000000000000000" pitchFamily="2" charset="0"/>
                          <a:ea typeface="Roboto" panose="02000000000000000000" pitchFamily="2" charset="0"/>
                        </a:rPr>
                        <a:t>: The Vikings were migrants who moved because of push and pull factors (Y6 </a:t>
                      </a:r>
                      <a:r>
                        <a:rPr lang="en-US" sz="800" err="1">
                          <a:solidFill>
                            <a:schemeClr val="bg1"/>
                          </a:solidFill>
                          <a:latin typeface="Roboto" panose="02000000000000000000" pitchFamily="2" charset="0"/>
                          <a:ea typeface="Roboto" panose="02000000000000000000" pitchFamily="2" charset="0"/>
                        </a:rPr>
                        <a:t>Spr</a:t>
                      </a:r>
                      <a:r>
                        <a:rPr lang="en-US" sz="800">
                          <a:solidFill>
                            <a:schemeClr val="bg1"/>
                          </a:solidFill>
                          <a:latin typeface="Roboto" panose="02000000000000000000" pitchFamily="2" charset="0"/>
                          <a:ea typeface="Roboto" panose="02000000000000000000" pitchFamily="2" charset="0"/>
                        </a:rPr>
                        <a:t>)</a:t>
                      </a:r>
                    </a:p>
                    <a:p>
                      <a:pPr marL="72000" indent="-72000">
                        <a:lnSpc>
                          <a:spcPct val="100000"/>
                        </a:lnSpc>
                        <a:spcBef>
                          <a:spcPts val="0"/>
                        </a:spcBef>
                        <a:spcAft>
                          <a:spcPts val="100"/>
                        </a:spcAft>
                        <a:buFont typeface="Arial" panose="020B0604020202020204" pitchFamily="34" charset="0"/>
                        <a:buChar char="•"/>
                      </a:pPr>
                      <a:r>
                        <a:rPr lang="en-US" sz="800" b="1">
                          <a:solidFill>
                            <a:schemeClr val="accent1"/>
                          </a:solidFill>
                          <a:latin typeface="Roboto" panose="02000000000000000000" pitchFamily="2" charset="0"/>
                          <a:ea typeface="Roboto" panose="02000000000000000000" pitchFamily="2" charset="0"/>
                          <a:cs typeface="Roboto" panose="02000000000000000000" pitchFamily="2" charset="0"/>
                        </a:rPr>
                        <a:t>History</a:t>
                      </a:r>
                      <a:r>
                        <a:rPr lang="en-US" sz="800">
                          <a:solidFill>
                            <a:schemeClr val="bg1"/>
                          </a:solidFill>
                          <a:latin typeface="Roboto" panose="02000000000000000000" pitchFamily="2" charset="0"/>
                          <a:ea typeface="Roboto" panose="02000000000000000000" pitchFamily="2" charset="0"/>
                        </a:rPr>
                        <a:t>: The Windrush generation are people who arrived from Commonwealth countries 1948–71. Many were victims of racial discrimination</a:t>
                      </a:r>
                    </a:p>
                    <a:p>
                      <a:pPr marL="72000" indent="-72000">
                        <a:spcAft>
                          <a:spcPts val="200"/>
                        </a:spcAft>
                        <a:buFont typeface="Arial" panose="020B0604020202020204" pitchFamily="34" charset="0"/>
                        <a:buChar char="•"/>
                      </a:pPr>
                      <a:endParaRPr lang="en-US" sz="80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453504">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l" defTabSz="914400" rtl="0" eaLnBrk="1" fontAlgn="auto" latinLnBrk="0" hangingPunct="1">
                        <a:lnSpc>
                          <a:spcPct val="100000"/>
                        </a:lnSpc>
                        <a:spcBef>
                          <a:spcPts val="0"/>
                        </a:spcBef>
                        <a:spcAft>
                          <a:spcPts val="100"/>
                        </a:spcAft>
                        <a:buClrTx/>
                        <a:buSzTx/>
                        <a:buFont typeface="Arial" panose="020B0604020202020204" pitchFamily="34" charset="0"/>
                        <a:buNone/>
                        <a:tabLst/>
                        <a:defRPr/>
                      </a:pPr>
                      <a:r>
                        <a:rPr lang="en-US" sz="800" b="1" i="0" u="none" strike="noStrike">
                          <a:solidFill>
                            <a:schemeClr val="accent1"/>
                          </a:solidFill>
                          <a:latin typeface="Roboto" panose="02000000000000000000" pitchFamily="2" charset="0"/>
                          <a:ea typeface="Roboto" panose="02000000000000000000" pitchFamily="2" charset="0"/>
                          <a:cs typeface="Roboto" panose="02000000000000000000" pitchFamily="2" charset="0"/>
                        </a:rPr>
                        <a:t>Map skills:</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b="0" i="0" strike="noStrike">
                          <a:solidFill>
                            <a:schemeClr val="accent1"/>
                          </a:solidFill>
                          <a:latin typeface="Roboto" panose="02000000000000000000" pitchFamily="2" charset="0"/>
                          <a:ea typeface="Roboto" panose="02000000000000000000" pitchFamily="2" charset="0"/>
                        </a:rPr>
                        <a:t>Simple map (Google Maps); satellite image (Google Earth); junior atlas; globe; photographs of places in plan and oblique views; thematic maps (Y1–5)</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endParaRPr lang="en-US" sz="800" b="1">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endParaRPr lang="en-US" sz="80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420391967"/>
                  </a:ext>
                </a:extLst>
              </a:tr>
              <a:tr h="541435">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Disciplinary</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Comparisons: </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Identify similarities and differences between two non-local places (Sahara Desert and Antarctic Desert)</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strike="noStrike">
                          <a:solidFill>
                            <a:schemeClr val="bg1"/>
                          </a:solidFill>
                          <a:latin typeface="Roboto" panose="02000000000000000000" pitchFamily="2" charset="0"/>
                          <a:ea typeface="Roboto" panose="02000000000000000000" pitchFamily="2" charset="0"/>
                        </a:rPr>
                        <a:t>Forming judgements: </a:t>
                      </a:r>
                      <a:r>
                        <a:rPr lang="en-US" sz="800" b="0" strike="noStrike">
                          <a:solidFill>
                            <a:schemeClr val="bg1"/>
                          </a:solidFill>
                          <a:latin typeface="Roboto" panose="02000000000000000000" pitchFamily="2" charset="0"/>
                          <a:ea typeface="Roboto" panose="02000000000000000000" pitchFamily="2" charset="0"/>
                        </a:rPr>
                        <a:t>Express opinions about environmental issues with reasons (Y5)</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Interconnections &amp; change: </a:t>
                      </a:r>
                      <a:r>
                        <a:rPr lang="en-US" sz="800" b="0">
                          <a:solidFill>
                            <a:schemeClr val="bg1"/>
                          </a:solidFill>
                          <a:latin typeface="Roboto" panose="02000000000000000000" pitchFamily="2" charset="0"/>
                          <a:ea typeface="Roboto" panose="02000000000000000000" pitchFamily="2" charset="0"/>
                        </a:rPr>
                        <a:t>Migration is usually the result of a related set of push and pull factors; these can be both physical and human factors</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800" b="0" i="0" strike="noStrike">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1241567">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Space &amp; place: </a:t>
                      </a:r>
                      <a:r>
                        <a:rPr lang="en-US" sz="800" b="0">
                          <a:solidFill>
                            <a:schemeClr val="bg1"/>
                          </a:solidFill>
                          <a:latin typeface="Roboto" panose="02000000000000000000" pitchFamily="2" charset="0"/>
                          <a:ea typeface="Roboto" panose="02000000000000000000" pitchFamily="2" charset="0"/>
                          <a:cs typeface="Roboto" panose="02000000000000000000" pitchFamily="2" charset="0"/>
                        </a:rPr>
                        <a:t>There are similarities and differences between different places, even if they have similar physical and/or human features (Y3)</a:t>
                      </a:r>
                      <a:endParaRPr lang="en-US" sz="800" b="1">
                        <a:solidFill>
                          <a:schemeClr val="bg1"/>
                        </a:solidFill>
                        <a:latin typeface="Roboto" panose="02000000000000000000" pitchFamily="2" charset="0"/>
                        <a:ea typeface="Roboto" panose="02000000000000000000" pitchFamily="2" charset="0"/>
                        <a:cs typeface="Roboto" panose="02000000000000000000" pitchFamily="2" charset="0"/>
                      </a:endParaRP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800" b="0">
                          <a:solidFill>
                            <a:schemeClr val="bg1"/>
                          </a:solidFill>
                          <a:latin typeface="Roboto" panose="02000000000000000000" pitchFamily="2" charset="0"/>
                          <a:ea typeface="Roboto" panose="02000000000000000000" pitchFamily="2" charset="0"/>
                        </a:rPr>
                        <a:t>Countries in the world can be classified as low-, medium-, or high-income countries (LIC, MIC, HICs). They appear on all continents </a:t>
                      </a:r>
                      <a:r>
                        <a:rPr lang="en-US" sz="800" b="0">
                          <a:solidFill>
                            <a:schemeClr val="bg1"/>
                          </a:solidFill>
                          <a:latin typeface="Roboto" panose="02000000000000000000" pitchFamily="2" charset="0"/>
                          <a:ea typeface="Roboto" panose="02000000000000000000" pitchFamily="2" charset="0"/>
                          <a:cs typeface="Roboto" panose="02000000000000000000" pitchFamily="2" charset="0"/>
                        </a:rPr>
                        <a:t>(Y4)</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800" b="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0"/>
                        </a:spcAft>
                        <a:buFont typeface="Arial" panose="020B0604020202020204" pitchFamily="34" charset="0"/>
                        <a:buChar cha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Space &amp; place: Case study</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 Poland to the UK over 2004–today</a:t>
                      </a:r>
                    </a:p>
                    <a:p>
                      <a:pPr marL="72000" indent="-72000">
                        <a:spcAft>
                          <a:spcPts val="0"/>
                        </a:spcAft>
                        <a:buFont typeface="Arial" panose="020B0604020202020204" pitchFamily="34" charset="0"/>
                        <a:buChar cha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Space &amp; place: Case study</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 Mexico to the USA </a:t>
                      </a:r>
                    </a:p>
                    <a:p>
                      <a:pPr marL="72000" indent="-72000">
                        <a:spcAft>
                          <a:spcPts val="0"/>
                        </a:spcAft>
                        <a:buFont typeface="Arial" panose="020B0604020202020204" pitchFamily="34" charset="0"/>
                        <a:buChar cha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Space &amp; place: Case study</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 Syria to countries in Europe</a:t>
                      </a:r>
                    </a:p>
                    <a:p>
                      <a:pPr marL="72000" indent="-72000">
                        <a:spcAft>
                          <a:spcPts val="0"/>
                        </a:spcAft>
                        <a:buFont typeface="Arial" panose="020B0604020202020204" pitchFamily="34" charset="0"/>
                        <a:buChar cha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Maslow's hierarchy of needs shows what humans need to survive and thrive</a:t>
                      </a:r>
                    </a:p>
                    <a:p>
                      <a:pPr marL="72000" indent="-72000">
                        <a:spcAft>
                          <a:spcPts val="0"/>
                        </a:spcAft>
                        <a:buFont typeface="Arial" panose="020B0604020202020204" pitchFamily="34" charset="0"/>
                        <a:buChar cha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Migration is the process of moving from one place to another. It does not have to be between countries, but when it is, it is called immigration (in) or emigration (out)</a:t>
                      </a:r>
                    </a:p>
                    <a:p>
                      <a:pPr marL="72000" indent="-72000">
                        <a:spcAft>
                          <a:spcPts val="0"/>
                        </a:spcAft>
                        <a:buFont typeface="Arial" panose="020B0604020202020204" pitchFamily="34" charset="0"/>
                        <a:buChar cha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People migrate because of push and pull factors</a:t>
                      </a:r>
                    </a:p>
                    <a:p>
                      <a:pPr marL="72000" indent="-72000">
                        <a:spcAft>
                          <a:spcPts val="0"/>
                        </a:spcAft>
                        <a:buFont typeface="Arial" panose="020B0604020202020204" pitchFamily="34" charset="0"/>
                        <a:buChar cha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Voluntary migration usually happens because of economic or social factors</a:t>
                      </a:r>
                    </a:p>
                    <a:p>
                      <a:pPr marL="72000" indent="-72000">
                        <a:spcAft>
                          <a:spcPts val="0"/>
                        </a:spcAft>
                        <a:buFont typeface="Arial" panose="020B0604020202020204" pitchFamily="34" charset="0"/>
                        <a:buChar cha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Forced migration happens as a result of life-threatening events, such as conflict or physical disasters</a:t>
                      </a:r>
                    </a:p>
                    <a:p>
                      <a:pPr marL="72000" indent="-72000">
                        <a:spcAft>
                          <a:spcPts val="0"/>
                        </a:spcAft>
                        <a:buFont typeface="Arial" panose="020B0604020202020204" pitchFamily="34" charset="0"/>
                        <a:buChar cha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Asylum seekers are people who are forced to leave their country. They apply for asylum and, if it is accepted, they are granted refugee status. Refugees are given international protections and support in settling in a different country</a:t>
                      </a:r>
                    </a:p>
                    <a:p>
                      <a:pPr marL="72000" indent="-72000">
                        <a:spcAft>
                          <a:spcPts val="0"/>
                        </a:spcAft>
                        <a:buFont typeface="Arial" panose="020B0604020202020204" pitchFamily="34" charset="0"/>
                        <a:buChar cha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800" b="0">
                          <a:solidFill>
                            <a:schemeClr val="bg1"/>
                          </a:solidFill>
                          <a:latin typeface="Roboto" panose="02000000000000000000" pitchFamily="2" charset="0"/>
                          <a:ea typeface="Roboto" panose="02000000000000000000" pitchFamily="2" charset="0"/>
                          <a:cs typeface="Roboto" panose="02000000000000000000" pitchFamily="2" charset="0"/>
                        </a:rPr>
                        <a:t>Human settlements change or develop based on external factors (both human and physical</a:t>
                      </a:r>
                      <a:endParaRPr lang="en-US" sz="800">
                        <a:solidFill>
                          <a:schemeClr val="bg1"/>
                        </a:solidFill>
                        <a:latin typeface="Roboto" panose="02000000000000000000" pitchFamily="2" charset="0"/>
                        <a:ea typeface="Roboto" panose="02000000000000000000" pitchFamily="2" charset="0"/>
                        <a:cs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cs typeface="Roboto" panose="02000000000000000000" pitchFamily="2" charset="0"/>
                        </a:rPr>
                        <a:t>Space &amp; place: </a:t>
                      </a:r>
                      <a:r>
                        <a:rPr lang="en-US" sz="800" b="0" dirty="0">
                          <a:solidFill>
                            <a:schemeClr val="bg1"/>
                          </a:solidFill>
                          <a:latin typeface="Roboto" panose="02000000000000000000" pitchFamily="2" charset="0"/>
                          <a:ea typeface="Roboto" panose="02000000000000000000" pitchFamily="2" charset="0"/>
                          <a:cs typeface="Roboto" panose="02000000000000000000" pitchFamily="2" charset="0"/>
                        </a:rPr>
                        <a:t>Pupils build locational and place knowledge in </a:t>
                      </a:r>
                      <a:r>
                        <a:rPr lang="en-US" sz="800" b="0" dirty="0" err="1">
                          <a:solidFill>
                            <a:schemeClr val="bg1"/>
                          </a:solidFill>
                          <a:latin typeface="Roboto" panose="02000000000000000000" pitchFamily="2" charset="0"/>
                          <a:ea typeface="Roboto" panose="02000000000000000000" pitchFamily="2" charset="0"/>
                          <a:cs typeface="Roboto" panose="02000000000000000000" pitchFamily="2" charset="0"/>
                        </a:rPr>
                        <a:t>KS3</a:t>
                      </a:r>
                      <a:r>
                        <a:rPr lang="en-US" sz="800" b="0" dirty="0">
                          <a:solidFill>
                            <a:schemeClr val="bg1"/>
                          </a:solidFill>
                          <a:latin typeface="Roboto" panose="02000000000000000000" pitchFamily="2" charset="0"/>
                          <a:ea typeface="Roboto" panose="02000000000000000000" pitchFamily="2" charset="0"/>
                          <a:cs typeface="Roboto" panose="02000000000000000000" pitchFamily="2" charset="0"/>
                        </a:rPr>
                        <a:t> by revisiting Europe, North America and South America, and expanding this to Asia and Africa (</a:t>
                      </a:r>
                      <a:r>
                        <a:rPr lang="en-US" sz="800" b="0" dirty="0" err="1">
                          <a:solidFill>
                            <a:schemeClr val="bg1"/>
                          </a:solidFill>
                          <a:latin typeface="Roboto" panose="02000000000000000000" pitchFamily="2" charset="0"/>
                          <a:ea typeface="Roboto" panose="02000000000000000000" pitchFamily="2" charset="0"/>
                          <a:cs typeface="Roboto" panose="02000000000000000000" pitchFamily="2" charset="0"/>
                        </a:rPr>
                        <a:t>KS3</a:t>
                      </a:r>
                      <a:r>
                        <a:rPr lang="en-US" sz="800" b="0" dirty="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indent="-72000">
                        <a:spcAft>
                          <a:spcPts val="0"/>
                        </a:spcAft>
                        <a:buFont typeface="Arial" panose="020B0604020202020204" pitchFamily="34" charset="0"/>
                        <a:buChar char="•"/>
                      </a:pPr>
                      <a:endParaRPr lang="en-US" sz="800" b="0"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1963574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a:t>Reception: Summer</a:t>
            </a:r>
            <a:endParaRPr lang="en-GB"/>
          </a:p>
        </p:txBody>
      </p:sp>
      <p:sp>
        <p:nvSpPr>
          <p:cNvPr id="4" name="Text Placeholder 3">
            <a:extLst>
              <a:ext uri="{FF2B5EF4-FFF2-40B4-BE49-F238E27FC236}">
                <a16:creationId xmlns:a16="http://schemas.microsoft.com/office/drawing/2014/main" id="{50C77441-693C-44CD-BF9D-C9CF21ECF127}"/>
              </a:ext>
            </a:extLst>
          </p:cNvPr>
          <p:cNvSpPr>
            <a:spLocks noGrp="1"/>
          </p:cNvSpPr>
          <p:nvPr>
            <p:ph type="body" sz="quarter" idx="11"/>
          </p:nvPr>
        </p:nvSpPr>
        <p:spPr/>
        <p:txBody>
          <a:bodyPr/>
          <a:lstStyle/>
          <a:p>
            <a:r>
              <a:rPr lang="en-US"/>
              <a:t>Reception: Summer</a:t>
            </a:r>
            <a:endParaRPr lang="en-GB"/>
          </a:p>
        </p:txBody>
      </p:sp>
      <p:sp>
        <p:nvSpPr>
          <p:cNvPr id="5" name="Rectangle 4">
            <a:extLst>
              <a:ext uri="{FF2B5EF4-FFF2-40B4-BE49-F238E27FC236}">
                <a16:creationId xmlns:a16="http://schemas.microsoft.com/office/drawing/2014/main" id="{D12AFFFE-04B0-4851-A2ED-3018ED62346D}"/>
              </a:ext>
            </a:extLst>
          </p:cNvPr>
          <p:cNvSpPr/>
          <p:nvPr/>
        </p:nvSpPr>
        <p:spPr>
          <a:xfrm>
            <a:off x="3811835" y="5471878"/>
            <a:ext cx="5926108" cy="10592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000">
                <a:latin typeface="Roboto" panose="02000000000000000000" pitchFamily="2" charset="0"/>
                <a:ea typeface="Roboto" panose="02000000000000000000" pitchFamily="2" charset="0"/>
              </a:rPr>
              <a:t>Relevant </a:t>
            </a:r>
            <a:r>
              <a:rPr lang="en-GB" sz="1000" b="1">
                <a:latin typeface="Roboto" panose="02000000000000000000" pitchFamily="2" charset="0"/>
                <a:ea typeface="Roboto" panose="02000000000000000000" pitchFamily="2" charset="0"/>
              </a:rPr>
              <a:t>Early Learning Goals </a:t>
            </a:r>
            <a:r>
              <a:rPr lang="en-GB" sz="1000">
                <a:latin typeface="Roboto" panose="02000000000000000000" pitchFamily="2" charset="0"/>
                <a:ea typeface="Roboto" panose="02000000000000000000" pitchFamily="2" charset="0"/>
              </a:rPr>
              <a:t>(for end of Reception):</a:t>
            </a:r>
          </a:p>
          <a:p>
            <a:pPr marL="72000" indent="-72000">
              <a:buFont typeface="Arial" panose="020B0604020202020204" pitchFamily="34" charset="0"/>
              <a:buChar char="•"/>
            </a:pPr>
            <a:r>
              <a:rPr lang="en-US" sz="1000" strike="noStrike">
                <a:solidFill>
                  <a:schemeClr val="accent1"/>
                </a:solidFill>
                <a:latin typeface="Roboto" panose="02000000000000000000" pitchFamily="2" charset="0"/>
                <a:ea typeface="Roboto" panose="02000000000000000000" pitchFamily="2" charset="0"/>
              </a:rPr>
              <a:t>Explain some similarities and differences between life in this country and life in other countries, drawing on knowledge from stories, non-fiction texts and – when appropriate – maps.</a:t>
            </a:r>
          </a:p>
          <a:p>
            <a:pPr marL="72000" indent="-72000">
              <a:buFont typeface="Arial" panose="020B0604020202020204" pitchFamily="34" charset="0"/>
              <a:buChar char="•"/>
            </a:pPr>
            <a:r>
              <a:rPr lang="en-US" sz="1000" strike="noStrike">
                <a:solidFill>
                  <a:schemeClr val="accent1"/>
                </a:solidFill>
                <a:latin typeface="Roboto" panose="02000000000000000000" pitchFamily="2" charset="0"/>
                <a:ea typeface="Roboto" panose="02000000000000000000" pitchFamily="2" charset="0"/>
              </a:rPr>
              <a:t>Know some similarities and differences between the natural world around them and contrasting environments, drawing on their experiences and what has been read in class.</a:t>
            </a:r>
          </a:p>
        </p:txBody>
      </p:sp>
      <p:sp>
        <p:nvSpPr>
          <p:cNvPr id="7" name="Rectangle 6">
            <a:extLst>
              <a:ext uri="{FF2B5EF4-FFF2-40B4-BE49-F238E27FC236}">
                <a16:creationId xmlns:a16="http://schemas.microsoft.com/office/drawing/2014/main" id="{AE927D17-EC37-4390-9435-5A0AE73AB1A1}"/>
              </a:ext>
            </a:extLst>
          </p:cNvPr>
          <p:cNvSpPr/>
          <p:nvPr/>
        </p:nvSpPr>
        <p:spPr>
          <a:xfrm>
            <a:off x="342908" y="5501186"/>
            <a:ext cx="3368673" cy="10592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000">
                <a:latin typeface="Roboto" panose="02000000000000000000" pitchFamily="2" charset="0"/>
                <a:ea typeface="Roboto" panose="02000000000000000000" pitchFamily="2" charset="0"/>
              </a:rPr>
              <a:t>Relevant </a:t>
            </a:r>
            <a:r>
              <a:rPr lang="en-GB" sz="1000" b="1">
                <a:latin typeface="Roboto" panose="02000000000000000000" pitchFamily="2" charset="0"/>
                <a:ea typeface="Roboto" panose="02000000000000000000" pitchFamily="2" charset="0"/>
              </a:rPr>
              <a:t>Development Matters (Reception) </a:t>
            </a:r>
            <a:r>
              <a:rPr lang="en-GB" sz="1000">
                <a:latin typeface="Roboto" panose="02000000000000000000" pitchFamily="2" charset="0"/>
                <a:ea typeface="Roboto" panose="02000000000000000000" pitchFamily="2" charset="0"/>
              </a:rPr>
              <a:t>statements:</a:t>
            </a:r>
          </a:p>
          <a:p>
            <a:pPr marL="72000" indent="-72000">
              <a:buFont typeface="Arial" panose="020B0604020202020204" pitchFamily="34" charset="0"/>
              <a:buChar char="•"/>
            </a:pPr>
            <a:r>
              <a:rPr lang="en-US" sz="1000" err="1">
                <a:solidFill>
                  <a:schemeClr val="accent1"/>
                </a:solidFill>
                <a:latin typeface="Roboto" panose="02000000000000000000" pitchFamily="2" charset="0"/>
                <a:ea typeface="Roboto" panose="02000000000000000000" pitchFamily="2" charset="0"/>
              </a:rPr>
              <a:t>Recognise</a:t>
            </a:r>
            <a:r>
              <a:rPr lang="en-US" sz="1000">
                <a:solidFill>
                  <a:schemeClr val="accent1"/>
                </a:solidFill>
                <a:latin typeface="Roboto" panose="02000000000000000000" pitchFamily="2" charset="0"/>
                <a:ea typeface="Roboto" panose="02000000000000000000" pitchFamily="2" charset="0"/>
              </a:rPr>
              <a:t> some environments that are different from the one in which they live.</a:t>
            </a:r>
          </a:p>
          <a:p>
            <a:pPr marL="72000" indent="-72000">
              <a:buFont typeface="Arial" panose="020B0604020202020204" pitchFamily="34" charset="0"/>
              <a:buChar char="•"/>
            </a:pPr>
            <a:r>
              <a:rPr lang="en-US" sz="1000">
                <a:solidFill>
                  <a:schemeClr val="accent1"/>
                </a:solidFill>
                <a:latin typeface="Roboto" panose="02000000000000000000" pitchFamily="2" charset="0"/>
                <a:ea typeface="Roboto" panose="02000000000000000000" pitchFamily="2" charset="0"/>
              </a:rPr>
              <a:t>Draw information from a simple map.</a:t>
            </a:r>
          </a:p>
          <a:p>
            <a:pPr marL="285750" indent="-285750">
              <a:buFont typeface="Arial" panose="020B0604020202020204" pitchFamily="34" charset="0"/>
              <a:buChar char="•"/>
            </a:pPr>
            <a:endParaRPr lang="en-GB" sz="1000">
              <a:latin typeface="Roboto" panose="02000000000000000000" pitchFamily="2" charset="0"/>
              <a:ea typeface="Roboto" panose="02000000000000000000" pitchFamily="2" charset="0"/>
            </a:endParaRPr>
          </a:p>
        </p:txBody>
      </p:sp>
      <p:graphicFrame>
        <p:nvGraphicFramePr>
          <p:cNvPr id="2" name="Table 25">
            <a:extLst>
              <a:ext uri="{FF2B5EF4-FFF2-40B4-BE49-F238E27FC236}">
                <a16:creationId xmlns:a16="http://schemas.microsoft.com/office/drawing/2014/main" id="{4B8FCE40-D14D-21F5-FDD2-DC47FB9E3B00}"/>
              </a:ext>
            </a:extLst>
          </p:cNvPr>
          <p:cNvGraphicFramePr>
            <a:graphicFrameLocks noGrp="1"/>
          </p:cNvGraphicFramePr>
          <p:nvPr>
            <p:extLst>
              <p:ext uri="{D42A27DB-BD31-4B8C-83A1-F6EECF244321}">
                <p14:modId xmlns:p14="http://schemas.microsoft.com/office/powerpoint/2010/main" val="549860490"/>
              </p:ext>
            </p:extLst>
          </p:nvPr>
        </p:nvGraphicFramePr>
        <p:xfrm>
          <a:off x="203201" y="808352"/>
          <a:ext cx="9179999" cy="4416183"/>
        </p:xfrm>
        <a:graphic>
          <a:graphicData uri="http://schemas.openxmlformats.org/drawingml/2006/table">
            <a:tbl>
              <a:tblPr firstRow="1" bandRow="1">
                <a:tableStyleId>{5940675A-B579-460E-94D1-54222C63F5DA}</a:tableStyleId>
              </a:tblPr>
              <a:tblGrid>
                <a:gridCol w="211034">
                  <a:extLst>
                    <a:ext uri="{9D8B030D-6E8A-4147-A177-3AD203B41FA5}">
                      <a16:colId xmlns:a16="http://schemas.microsoft.com/office/drawing/2014/main" val="1014669821"/>
                    </a:ext>
                  </a:extLst>
                </a:gridCol>
                <a:gridCol w="211034">
                  <a:extLst>
                    <a:ext uri="{9D8B030D-6E8A-4147-A177-3AD203B41FA5}">
                      <a16:colId xmlns:a16="http://schemas.microsoft.com/office/drawing/2014/main" val="1749978381"/>
                    </a:ext>
                  </a:extLst>
                </a:gridCol>
                <a:gridCol w="2011557">
                  <a:extLst>
                    <a:ext uri="{9D8B030D-6E8A-4147-A177-3AD203B41FA5}">
                      <a16:colId xmlns:a16="http://schemas.microsoft.com/office/drawing/2014/main" val="247776695"/>
                    </a:ext>
                  </a:extLst>
                </a:gridCol>
                <a:gridCol w="4455042">
                  <a:extLst>
                    <a:ext uri="{9D8B030D-6E8A-4147-A177-3AD203B41FA5}">
                      <a16:colId xmlns:a16="http://schemas.microsoft.com/office/drawing/2014/main" val="3380293508"/>
                    </a:ext>
                  </a:extLst>
                </a:gridCol>
                <a:gridCol w="2291332">
                  <a:extLst>
                    <a:ext uri="{9D8B030D-6E8A-4147-A177-3AD203B41FA5}">
                      <a16:colId xmlns:a16="http://schemas.microsoft.com/office/drawing/2014/main" val="2902844172"/>
                    </a:ext>
                  </a:extLst>
                </a:gridCol>
              </a:tblGrid>
              <a:tr h="199608">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dirty="0">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834697">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Conceptual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spcAft>
                          <a:spcPts val="200"/>
                        </a:spcAft>
                        <a:buFont typeface="Arial" panose="020B0604020202020204" pitchFamily="34" charset="0"/>
                        <a:buChar char="•"/>
                      </a:pPr>
                      <a:endParaRPr lang="en-US" sz="80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b="0">
                          <a:solidFill>
                            <a:schemeClr val="bg1"/>
                          </a:solidFill>
                          <a:latin typeface="Roboto" panose="02000000000000000000" pitchFamily="2" charset="0"/>
                          <a:ea typeface="Roboto" panose="02000000000000000000" pitchFamily="2" charset="0"/>
                        </a:rPr>
                        <a:t>Features including beaches, hills, forests, rivers, seas, villages, towns and cities</a:t>
                      </a:r>
                    </a:p>
                    <a:p>
                      <a:pPr marL="72000" indent="-72000">
                        <a:spcAft>
                          <a:spcPts val="100"/>
                        </a:spcAft>
                        <a:buFont typeface="Arial" panose="020B0604020202020204" pitchFamily="34" charset="0"/>
                        <a:buChar char="•"/>
                      </a:pPr>
                      <a:r>
                        <a:rPr lang="en-US" sz="800" b="0">
                          <a:solidFill>
                            <a:schemeClr val="bg1"/>
                          </a:solidFill>
                          <a:latin typeface="Roboto" panose="02000000000000000000" pitchFamily="2" charset="0"/>
                          <a:ea typeface="Roboto" panose="02000000000000000000" pitchFamily="2" charset="0"/>
                        </a:rPr>
                        <a:t>Location of Kenya on a globe</a:t>
                      </a:r>
                    </a:p>
                    <a:p>
                      <a:pPr marL="72000" indent="-72000">
                        <a:spcAft>
                          <a:spcPts val="100"/>
                        </a:spcAft>
                        <a:buFont typeface="Arial" panose="020B0604020202020204" pitchFamily="34" charset="0"/>
                        <a:buChar char="•"/>
                      </a:pPr>
                      <a:r>
                        <a:rPr lang="en-US" sz="800" b="0" err="1">
                          <a:solidFill>
                            <a:schemeClr val="bg1"/>
                          </a:solidFill>
                          <a:latin typeface="Roboto" panose="02000000000000000000" pitchFamily="2" charset="0"/>
                          <a:ea typeface="Roboto" panose="02000000000000000000" pitchFamily="2" charset="0"/>
                        </a:rPr>
                        <a:t>Handa's</a:t>
                      </a:r>
                      <a:r>
                        <a:rPr lang="en-US" sz="800" b="0">
                          <a:solidFill>
                            <a:schemeClr val="bg1"/>
                          </a:solidFill>
                          <a:latin typeface="Roboto" panose="02000000000000000000" pitchFamily="2" charset="0"/>
                          <a:ea typeface="Roboto" panose="02000000000000000000" pitchFamily="2" charset="0"/>
                        </a:rPr>
                        <a:t> life in Kenya is different from our lives in the UK today. Not everyone in the UK lives in the same way we do, and not everyone in Kenya lives like </a:t>
                      </a:r>
                      <a:r>
                        <a:rPr lang="en-US" sz="800" b="0" err="1">
                          <a:solidFill>
                            <a:schemeClr val="bg1"/>
                          </a:solidFill>
                          <a:latin typeface="Roboto" panose="02000000000000000000" pitchFamily="2" charset="0"/>
                          <a:ea typeface="Roboto" panose="02000000000000000000" pitchFamily="2" charset="0"/>
                        </a:rPr>
                        <a:t>Handa</a:t>
                      </a:r>
                      <a:r>
                        <a:rPr lang="en-US" sz="800" b="0">
                          <a:solidFill>
                            <a:schemeClr val="bg1"/>
                          </a:solidFill>
                          <a:latin typeface="Roboto" panose="02000000000000000000" pitchFamily="2" charset="0"/>
                          <a:ea typeface="Roboto" panose="02000000000000000000" pitchFamily="2" charset="0"/>
                        </a:rPr>
                        <a:t> does</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1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There are poorer and wealthier areas in every county and city (Y1 Sum)</a:t>
                      </a:r>
                    </a:p>
                    <a:p>
                      <a:pPr marL="72000" indent="-72000">
                        <a:spcAft>
                          <a:spcPts val="1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Human and physical features of Nairobi and local city in the UK (Y1 Sum)</a:t>
                      </a:r>
                    </a:p>
                    <a:p>
                      <a:pPr marL="72000" indent="-72000">
                        <a:spcAft>
                          <a:spcPts val="1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Human and physical features of </a:t>
                      </a:r>
                      <a:r>
                        <a:rPr lang="en-US" sz="800" err="1">
                          <a:solidFill>
                            <a:schemeClr val="bg1"/>
                          </a:solidFill>
                          <a:latin typeface="Roboto" panose="02000000000000000000" pitchFamily="2" charset="0"/>
                          <a:ea typeface="Roboto" panose="02000000000000000000" pitchFamily="2" charset="0"/>
                        </a:rPr>
                        <a:t>Naro</a:t>
                      </a:r>
                      <a:r>
                        <a:rPr lang="en-US" sz="800">
                          <a:solidFill>
                            <a:schemeClr val="bg1"/>
                          </a:solidFill>
                          <a:latin typeface="Roboto" panose="02000000000000000000" pitchFamily="2" charset="0"/>
                          <a:ea typeface="Roboto" panose="02000000000000000000" pitchFamily="2" charset="0"/>
                        </a:rPr>
                        <a:t> Maru and local rural area in the UK (Y1 Sum)</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1612886">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800" b="1" i="0" u="none" strike="noStrike">
                          <a:solidFill>
                            <a:schemeClr val="accent1"/>
                          </a:solidFill>
                          <a:latin typeface="Roboto" panose="02000000000000000000" pitchFamily="2" charset="0"/>
                          <a:ea typeface="Roboto" panose="02000000000000000000" pitchFamily="2" charset="0"/>
                        </a:rPr>
                        <a:t>Map skills:</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b="0" i="0" strike="noStrike">
                          <a:solidFill>
                            <a:schemeClr val="accent1"/>
                          </a:solidFill>
                          <a:latin typeface="Roboto" panose="02000000000000000000" pitchFamily="2" charset="0"/>
                          <a:ea typeface="Roboto" panose="02000000000000000000" pitchFamily="2" charset="0"/>
                        </a:rPr>
                        <a:t>Globe</a:t>
                      </a:r>
                    </a:p>
                    <a:p>
                      <a:pPr marL="72000" indent="-72000">
                        <a:spcAft>
                          <a:spcPts val="200"/>
                        </a:spcAft>
                        <a:buFont typeface="Arial" panose="020B0604020202020204" pitchFamily="34" charset="0"/>
                        <a:buChar char="•"/>
                      </a:pPr>
                      <a:endParaRPr lang="en-US" sz="80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GB" sz="800" b="0" i="0" strike="noStrike" dirty="0">
                          <a:solidFill>
                            <a:schemeClr val="bg1"/>
                          </a:solidFill>
                          <a:latin typeface="Roboto" panose="02000000000000000000" pitchFamily="2" charset="0"/>
                          <a:ea typeface="Roboto" panose="02000000000000000000" pitchFamily="2" charset="0"/>
                        </a:rPr>
                        <a:t>Use prepositions (e.g. bigger/smaller; nearer/further) to describe and interpret locations</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GB" sz="800" b="0" i="0" strike="noStrike" dirty="0">
                          <a:solidFill>
                            <a:schemeClr val="bg1"/>
                          </a:solidFill>
                          <a:latin typeface="Roboto" panose="02000000000000000000" pitchFamily="2" charset="0"/>
                          <a:ea typeface="Roboto" panose="02000000000000000000" pitchFamily="2" charset="0"/>
                        </a:rPr>
                        <a:t>Use directional language (not left and right) to describe and interpret directions</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GB" sz="800" b="0" i="0" strike="noStrike" dirty="0">
                          <a:solidFill>
                            <a:schemeClr val="bg1"/>
                          </a:solidFill>
                          <a:latin typeface="Roboto" panose="02000000000000000000" pitchFamily="2" charset="0"/>
                          <a:ea typeface="Roboto" panose="02000000000000000000" pitchFamily="2" charset="0"/>
                        </a:rPr>
                        <a:t>Recognise that drawings are not the same size as features in real life</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GB" sz="800" b="0" i="0" strike="noStrike">
                          <a:solidFill>
                            <a:schemeClr val="bg1"/>
                          </a:solidFill>
                          <a:latin typeface="Roboto" panose="02000000000000000000" pitchFamily="2" charset="0"/>
                          <a:ea typeface="Roboto" panose="02000000000000000000" pitchFamily="2" charset="0"/>
                        </a:rPr>
                        <a:t>Draw around </a:t>
                      </a:r>
                      <a:r>
                        <a:rPr lang="en-GB" sz="800" b="0" i="0" strike="noStrike" dirty="0">
                          <a:solidFill>
                            <a:schemeClr val="bg1"/>
                          </a:solidFill>
                          <a:latin typeface="Roboto" panose="02000000000000000000" pitchFamily="2" charset="0"/>
                          <a:ea typeface="Roboto" panose="02000000000000000000" pitchFamily="2" charset="0"/>
                        </a:rPr>
                        <a:t>objects to make a plan view of them, and identify objects from a plan photograph/drawing of them</a:t>
                      </a:r>
                    </a:p>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800" b="1" i="0" u="none" strike="noStrike" dirty="0">
                          <a:solidFill>
                            <a:schemeClr val="accent1"/>
                          </a:solidFill>
                          <a:latin typeface="Roboto" panose="02000000000000000000" pitchFamily="2" charset="0"/>
                          <a:ea typeface="Roboto" panose="02000000000000000000" pitchFamily="2" charset="0"/>
                        </a:rPr>
                        <a:t>Map skills:</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GB" sz="800" b="0" i="0" strike="noStrike" dirty="0">
                          <a:solidFill>
                            <a:schemeClr val="accent1"/>
                          </a:solidFill>
                          <a:latin typeface="Roboto" panose="02000000000000000000" pitchFamily="2" charset="0"/>
                          <a:ea typeface="Roboto" panose="02000000000000000000" pitchFamily="2" charset="0"/>
                        </a:rPr>
                        <a:t>Use photographs of objects and features in an elevation view (from front)</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GB" sz="800" b="0" i="0" strike="noStrike" dirty="0">
                          <a:solidFill>
                            <a:schemeClr val="accent1"/>
                          </a:solidFill>
                          <a:latin typeface="Roboto" panose="02000000000000000000" pitchFamily="2" charset="0"/>
                          <a:ea typeface="Roboto" panose="02000000000000000000" pitchFamily="2" charset="0"/>
                        </a:rPr>
                        <a:t>Use photographs of objects and features in an oblique view (from diagonally above)</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GB" sz="800" b="0" i="0" strike="noStrike" dirty="0">
                          <a:solidFill>
                            <a:schemeClr val="accent1"/>
                          </a:solidFill>
                          <a:latin typeface="Roboto" panose="02000000000000000000" pitchFamily="2" charset="0"/>
                          <a:ea typeface="Roboto" panose="02000000000000000000" pitchFamily="2" charset="0"/>
                        </a:rPr>
                        <a:t>Use photographs of objects in a plan view (from directly above)</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GB" sz="800" b="0" i="0" strike="noStrike" dirty="0">
                          <a:solidFill>
                            <a:schemeClr val="accent1"/>
                          </a:solidFill>
                          <a:latin typeface="Roboto" panose="02000000000000000000" pitchFamily="2" charset="0"/>
                          <a:ea typeface="Roboto" panose="02000000000000000000" pitchFamily="2" charset="0"/>
                        </a:rPr>
                        <a:t>Use simple picture maps</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GB" sz="800" b="0" i="0" strike="noStrike" dirty="0">
                          <a:solidFill>
                            <a:schemeClr val="accent1"/>
                          </a:solidFill>
                          <a:latin typeface="Roboto" panose="02000000000000000000" pitchFamily="2" charset="0"/>
                          <a:ea typeface="Roboto" panose="02000000000000000000" pitchFamily="2" charset="0"/>
                        </a:rPr>
                        <a:t>Use a basic key to interpret and identify places on a map</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endParaRPr lang="en-US" sz="80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420391967"/>
                  </a:ext>
                </a:extLst>
              </a:tr>
              <a:tr h="587448">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Disciplinary</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1" kern="1200">
                          <a:solidFill>
                            <a:schemeClr val="bg1"/>
                          </a:solidFill>
                          <a:effectLst/>
                          <a:latin typeface="Roboto"/>
                          <a:ea typeface="Roboto"/>
                          <a:cs typeface="Roboto"/>
                        </a:rPr>
                        <a:t>Interconnections </a:t>
                      </a:r>
                      <a:r>
                        <a:rPr lang="en-US" sz="800" b="1">
                          <a:solidFill>
                            <a:schemeClr val="bg1"/>
                          </a:solidFill>
                          <a:latin typeface="Roboto" panose="02000000000000000000" pitchFamily="2" charset="0"/>
                          <a:ea typeface="Roboto" panose="02000000000000000000" pitchFamily="2" charset="0"/>
                        </a:rPr>
                        <a:t>&amp;</a:t>
                      </a:r>
                      <a:r>
                        <a:rPr lang="en-GB" sz="800" b="1" kern="1200">
                          <a:solidFill>
                            <a:schemeClr val="bg1"/>
                          </a:solidFill>
                          <a:effectLst/>
                          <a:latin typeface="Roboto"/>
                          <a:ea typeface="Roboto"/>
                          <a:cs typeface="Roboto"/>
                        </a:rPr>
                        <a:t> change: </a:t>
                      </a:r>
                      <a:r>
                        <a:rPr lang="en-US" sz="800" b="0" i="0" kern="1200">
                          <a:solidFill>
                            <a:schemeClr val="bg1"/>
                          </a:solidFill>
                          <a:effectLst/>
                          <a:latin typeface="Roboto" panose="02000000000000000000" pitchFamily="2" charset="0"/>
                          <a:ea typeface="Roboto" panose="02000000000000000000" pitchFamily="2" charset="0"/>
                          <a:cs typeface="+mn-cs"/>
                        </a:rPr>
                        <a:t>Identifying patterns in the world around us </a:t>
                      </a:r>
                      <a:r>
                        <a:rPr lang="en-US" sz="800" b="0">
                          <a:solidFill>
                            <a:schemeClr val="bg1"/>
                          </a:solidFill>
                          <a:latin typeface="Roboto" panose="02000000000000000000" pitchFamily="2" charset="0"/>
                          <a:ea typeface="Roboto" panose="02000000000000000000" pitchFamily="2" charset="0"/>
                        </a:rPr>
                        <a:t>(</a:t>
                      </a:r>
                      <a:r>
                        <a:rPr lang="en-US" sz="800" b="0" err="1">
                          <a:solidFill>
                            <a:schemeClr val="bg1"/>
                          </a:solidFill>
                          <a:latin typeface="Roboto" panose="02000000000000000000" pitchFamily="2" charset="0"/>
                          <a:ea typeface="Roboto" panose="02000000000000000000" pitchFamily="2" charset="0"/>
                        </a:rPr>
                        <a:t>N3</a:t>
                      </a:r>
                      <a:r>
                        <a:rPr lang="en-US" sz="800" b="0">
                          <a:solidFill>
                            <a:schemeClr val="bg1"/>
                          </a:solidFill>
                          <a:latin typeface="Roboto" panose="02000000000000000000" pitchFamily="2" charset="0"/>
                          <a:ea typeface="Roboto" panose="02000000000000000000" pitchFamily="2" charset="0"/>
                        </a:rPr>
                        <a:t>-4)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800" b="0" i="0" strike="noStrike">
                        <a:solidFill>
                          <a:schemeClr val="accent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a:solidFill>
                            <a:schemeClr val="bg1"/>
                          </a:solidFill>
                          <a:effectLst/>
                          <a:latin typeface="Roboto" panose="02000000000000000000" pitchFamily="2" charset="0"/>
                          <a:ea typeface="Roboto" panose="02000000000000000000" pitchFamily="2" charset="0"/>
                          <a:cs typeface="Times New Roman" panose="02020603050405020304" pitchFamily="18" charset="0"/>
                        </a:rPr>
                        <a:t>Interconnections </a:t>
                      </a:r>
                      <a:r>
                        <a:rPr lang="en-US" sz="800" b="1">
                          <a:solidFill>
                            <a:schemeClr val="bg1"/>
                          </a:solidFill>
                          <a:latin typeface="Roboto" panose="02000000000000000000" pitchFamily="2" charset="0"/>
                          <a:ea typeface="Roboto" panose="02000000000000000000" pitchFamily="2" charset="0"/>
                        </a:rPr>
                        <a:t>&amp;</a:t>
                      </a:r>
                      <a:r>
                        <a:rPr lang="en-US" sz="800" b="1">
                          <a:solidFill>
                            <a:schemeClr val="bg1"/>
                          </a:solidFill>
                          <a:effectLst/>
                          <a:latin typeface="Roboto" panose="02000000000000000000" pitchFamily="2" charset="0"/>
                          <a:ea typeface="Roboto" panose="02000000000000000000" pitchFamily="2" charset="0"/>
                          <a:cs typeface="Times New Roman" panose="02020603050405020304" pitchFamily="18" charset="0"/>
                        </a:rPr>
                        <a:t> change: </a:t>
                      </a:r>
                      <a:r>
                        <a:rPr lang="en-GB" sz="800" kern="1200">
                          <a:solidFill>
                            <a:schemeClr val="bg1"/>
                          </a:solidFill>
                          <a:effectLst/>
                          <a:latin typeface="Roboto"/>
                          <a:ea typeface="Roboto"/>
                          <a:cs typeface="Roboto"/>
                        </a:rPr>
                        <a:t>Humans can affect and may be influenced by different places and physical processes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a:solidFill>
                            <a:schemeClr val="bg1"/>
                          </a:solidFill>
                          <a:effectLst/>
                          <a:latin typeface="Roboto" panose="02000000000000000000" pitchFamily="2" charset="0"/>
                          <a:ea typeface="Roboto" panose="02000000000000000000" pitchFamily="2" charset="0"/>
                          <a:cs typeface="Times New Roman" panose="02020603050405020304" pitchFamily="18" charset="0"/>
                        </a:rPr>
                        <a:t>Interconnections </a:t>
                      </a:r>
                      <a:r>
                        <a:rPr lang="en-US" sz="800" b="1">
                          <a:solidFill>
                            <a:schemeClr val="bg1"/>
                          </a:solidFill>
                          <a:latin typeface="Roboto" panose="02000000000000000000" pitchFamily="2" charset="0"/>
                          <a:ea typeface="Roboto" panose="02000000000000000000" pitchFamily="2" charset="0"/>
                        </a:rPr>
                        <a:t>&amp;</a:t>
                      </a:r>
                      <a:r>
                        <a:rPr lang="en-US" sz="800" b="1">
                          <a:solidFill>
                            <a:schemeClr val="bg1"/>
                          </a:solidFill>
                          <a:effectLst/>
                          <a:latin typeface="Roboto" panose="02000000000000000000" pitchFamily="2" charset="0"/>
                          <a:ea typeface="Roboto" panose="02000000000000000000" pitchFamily="2" charset="0"/>
                          <a:cs typeface="Times New Roman" panose="02020603050405020304" pitchFamily="18" charset="0"/>
                        </a:rPr>
                        <a:t> change: </a:t>
                      </a:r>
                      <a:r>
                        <a:rPr lang="en-US" sz="800" b="0" i="0" kern="1200">
                          <a:solidFill>
                            <a:schemeClr val="bg1"/>
                          </a:solidFill>
                          <a:effectLst/>
                          <a:latin typeface="Roboto" panose="02000000000000000000" pitchFamily="2" charset="0"/>
                          <a:ea typeface="Roboto" panose="02000000000000000000" pitchFamily="2" charset="0"/>
                          <a:cs typeface="+mn-cs"/>
                        </a:rPr>
                        <a:t>Identifying patterns in the world around us</a:t>
                      </a:r>
                      <a:endParaRPr lang="en-GB" sz="800" kern="1200">
                        <a:solidFill>
                          <a:schemeClr val="bg1"/>
                        </a:solidFill>
                        <a:effectLst/>
                        <a:latin typeface="Roboto"/>
                        <a:ea typeface="Roboto"/>
                        <a:cs typeface="Roboto"/>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1" kern="1200">
                          <a:solidFill>
                            <a:schemeClr val="bg1"/>
                          </a:solidFill>
                          <a:effectLst/>
                          <a:latin typeface="Roboto"/>
                          <a:ea typeface="Roboto"/>
                          <a:cs typeface="Roboto"/>
                        </a:rPr>
                        <a:t>Comparisons: </a:t>
                      </a:r>
                      <a:r>
                        <a:rPr lang="en-GB" sz="800">
                          <a:solidFill>
                            <a:schemeClr val="bg1"/>
                          </a:solidFill>
                          <a:latin typeface="Roboto" panose="02000000000000000000" pitchFamily="2" charset="0"/>
                          <a:ea typeface="Roboto" panose="02000000000000000000" pitchFamily="2" charset="0"/>
                          <a:cs typeface="Roboto" panose="02000000000000000000" pitchFamily="2" charset="0"/>
                        </a:rPr>
                        <a:t>Identifying similarities and differences between the local area and another place at the same scale (southwest Kenya)</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GB" sz="800" kern="1200">
                        <a:solidFill>
                          <a:schemeClr val="bg1"/>
                        </a:solidFill>
                        <a:effectLst/>
                        <a:latin typeface="Roboto"/>
                        <a:ea typeface="Roboto"/>
                        <a:cs typeface="Roboto"/>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800" b="0" i="0" strike="noStrike">
                        <a:solidFill>
                          <a:schemeClr val="accent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a:solidFill>
                            <a:schemeClr val="bg1"/>
                          </a:solidFill>
                          <a:effectLst/>
                          <a:latin typeface="Roboto" panose="02000000000000000000" pitchFamily="2" charset="0"/>
                          <a:ea typeface="Roboto" panose="02000000000000000000" pitchFamily="2" charset="0"/>
                          <a:cs typeface="Roboto" panose="02000000000000000000" pitchFamily="2" charset="0"/>
                        </a:rPr>
                        <a:t>Interconnections </a:t>
                      </a:r>
                      <a:r>
                        <a:rPr lang="en-US" sz="800" b="1">
                          <a:solidFill>
                            <a:schemeClr val="bg1"/>
                          </a:solidFill>
                          <a:latin typeface="Roboto" panose="02000000000000000000" pitchFamily="2" charset="0"/>
                          <a:ea typeface="Roboto" panose="02000000000000000000" pitchFamily="2" charset="0"/>
                        </a:rPr>
                        <a:t>&amp;</a:t>
                      </a:r>
                      <a:r>
                        <a:rPr lang="en-US" sz="800" b="1">
                          <a:solidFill>
                            <a:schemeClr val="bg1"/>
                          </a:solidFill>
                          <a:effectLst/>
                          <a:latin typeface="Roboto" panose="02000000000000000000" pitchFamily="2" charset="0"/>
                          <a:ea typeface="Roboto" panose="02000000000000000000" pitchFamily="2" charset="0"/>
                          <a:cs typeface="Roboto" panose="02000000000000000000" pitchFamily="2" charset="0"/>
                        </a:rPr>
                        <a:t> change: </a:t>
                      </a:r>
                      <a:r>
                        <a:rPr lang="en-GB" sz="800" kern="1200">
                          <a:solidFill>
                            <a:schemeClr val="bg1"/>
                          </a:solidFill>
                          <a:effectLst/>
                          <a:latin typeface="Roboto" panose="02000000000000000000" pitchFamily="2" charset="0"/>
                          <a:ea typeface="Roboto" panose="02000000000000000000" pitchFamily="2" charset="0"/>
                          <a:cs typeface="Roboto" panose="02000000000000000000" pitchFamily="2" charset="0"/>
                        </a:rPr>
                        <a:t>Settlements are influenced by both human and physical features (Y1)</a:t>
                      </a:r>
                      <a:endParaRPr lang="en-US" sz="800" b="0" i="0" kern="1200">
                        <a:solidFill>
                          <a:schemeClr val="bg1"/>
                        </a:solidFill>
                        <a:effectLst/>
                        <a:latin typeface="Roboto" panose="02000000000000000000" pitchFamily="2" charset="0"/>
                        <a:ea typeface="Roboto" panose="02000000000000000000" pitchFamily="2" charset="0"/>
                        <a:cs typeface="+mn-cs"/>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652496">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rPr>
                        <a:t>Space &amp; place: </a:t>
                      </a:r>
                      <a:r>
                        <a:rPr lang="en-US" sz="800" b="0">
                          <a:solidFill>
                            <a:schemeClr val="bg1"/>
                          </a:solidFill>
                          <a:latin typeface="Roboto" panose="02000000000000000000" pitchFamily="2" charset="0"/>
                          <a:ea typeface="Roboto" panose="02000000000000000000" pitchFamily="2" charset="0"/>
                        </a:rPr>
                        <a:t>Where I live (N3-4)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cs typeface="Arial"/>
                        </a:rPr>
                        <a:t>Space </a:t>
                      </a:r>
                      <a:r>
                        <a:rPr lang="en-US" sz="800" b="1">
                          <a:solidFill>
                            <a:schemeClr val="bg1"/>
                          </a:solidFill>
                          <a:latin typeface="Roboto" panose="02000000000000000000" pitchFamily="2" charset="0"/>
                          <a:ea typeface="Roboto" panose="02000000000000000000" pitchFamily="2" charset="0"/>
                        </a:rPr>
                        <a:t>&amp;</a:t>
                      </a:r>
                      <a:r>
                        <a:rPr lang="en-US" sz="800" b="1">
                          <a:solidFill>
                            <a:schemeClr val="bg1"/>
                          </a:solidFill>
                          <a:latin typeface="Roboto" panose="02000000000000000000" pitchFamily="2" charset="0"/>
                          <a:ea typeface="Roboto" panose="02000000000000000000" pitchFamily="2" charset="0"/>
                          <a:cs typeface="Arial"/>
                        </a:rPr>
                        <a:t> place</a:t>
                      </a:r>
                      <a:r>
                        <a:rPr lang="en-US" sz="800" b="1">
                          <a:solidFill>
                            <a:schemeClr val="bg1"/>
                          </a:solidFill>
                          <a:latin typeface="Roboto" panose="02000000000000000000" pitchFamily="2" charset="0"/>
                          <a:ea typeface="Roboto" panose="02000000000000000000" pitchFamily="2" charset="0"/>
                        </a:rPr>
                        <a:t>: </a:t>
                      </a:r>
                      <a:r>
                        <a:rPr lang="en-US" sz="800" b="0">
                          <a:solidFill>
                            <a:schemeClr val="bg1"/>
                          </a:solidFill>
                          <a:latin typeface="Roboto" panose="02000000000000000000" pitchFamily="2" charset="0"/>
                          <a:ea typeface="Roboto" panose="02000000000000000000" pitchFamily="2" charset="0"/>
                        </a:rPr>
                        <a:t>Location of the continent of Africa (N3-4)</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84138" indent="-84138">
                        <a:buFont typeface="Arial" panose="020B0604020202020204" pitchFamily="34" charset="0"/>
                        <a:buChar char="•"/>
                      </a:pPr>
                      <a:r>
                        <a:rPr lang="en-GB" sz="800" b="1">
                          <a:solidFill>
                            <a:schemeClr val="bg1"/>
                          </a:solidFill>
                          <a:effectLst/>
                          <a:latin typeface="Roboto" panose="02000000000000000000" pitchFamily="2" charset="0"/>
                          <a:ea typeface="Roboto" panose="02000000000000000000" pitchFamily="2" charset="0"/>
                          <a:cs typeface="Times New Roman" panose="02020603050405020304" pitchFamily="18" charset="0"/>
                        </a:rPr>
                        <a:t>Space </a:t>
                      </a:r>
                      <a:r>
                        <a:rPr lang="en-US" sz="800" b="1">
                          <a:solidFill>
                            <a:schemeClr val="bg1"/>
                          </a:solidFill>
                          <a:latin typeface="Roboto" panose="02000000000000000000" pitchFamily="2" charset="0"/>
                          <a:ea typeface="Roboto" panose="02000000000000000000" pitchFamily="2" charset="0"/>
                        </a:rPr>
                        <a:t>&amp;</a:t>
                      </a:r>
                      <a:r>
                        <a:rPr lang="en-GB" sz="800" b="1">
                          <a:solidFill>
                            <a:schemeClr val="bg1"/>
                          </a:solidFill>
                          <a:effectLst/>
                          <a:latin typeface="Roboto" panose="02000000000000000000" pitchFamily="2" charset="0"/>
                          <a:ea typeface="Roboto" panose="02000000000000000000" pitchFamily="2" charset="0"/>
                          <a:cs typeface="Times New Roman" panose="02020603050405020304" pitchFamily="18" charset="0"/>
                        </a:rPr>
                        <a:t> place</a:t>
                      </a: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 </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Location of Kenya</a:t>
                      </a:r>
                    </a:p>
                    <a:p>
                      <a:pPr marL="84138" marR="0" lvl="0" indent="-84138"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a:solidFill>
                            <a:schemeClr val="bg1"/>
                          </a:solidFill>
                          <a:effectLst/>
                          <a:latin typeface="Roboto" panose="02000000000000000000" pitchFamily="2" charset="0"/>
                          <a:ea typeface="Roboto" panose="02000000000000000000" pitchFamily="2" charset="0"/>
                          <a:cs typeface="Times New Roman" panose="02020603050405020304" pitchFamily="18" charset="0"/>
                        </a:rPr>
                        <a:t>Physical processes: </a:t>
                      </a:r>
                      <a:r>
                        <a:rPr lang="en-US" sz="800" b="0" i="0" kern="1200">
                          <a:solidFill>
                            <a:schemeClr val="bg1"/>
                          </a:solidFill>
                          <a:effectLst/>
                          <a:latin typeface="Roboto" panose="02000000000000000000" pitchFamily="2" charset="0"/>
                          <a:ea typeface="Roboto" panose="02000000000000000000" pitchFamily="2" charset="0"/>
                          <a:cs typeface="+mn-cs"/>
                        </a:rPr>
                        <a:t>Geographical features including </a:t>
                      </a:r>
                      <a:r>
                        <a:rPr lang="en-US" sz="800" b="1" i="0" kern="1200">
                          <a:solidFill>
                            <a:schemeClr val="bg1"/>
                          </a:solidFill>
                          <a:effectLst/>
                          <a:latin typeface="Roboto" panose="02000000000000000000" pitchFamily="2" charset="0"/>
                          <a:ea typeface="Roboto" panose="02000000000000000000" pitchFamily="2" charset="0"/>
                          <a:cs typeface="+mn-cs"/>
                        </a:rPr>
                        <a:t>beaches</a:t>
                      </a:r>
                      <a:r>
                        <a:rPr lang="en-US" sz="800" b="0" i="0" kern="1200">
                          <a:solidFill>
                            <a:schemeClr val="bg1"/>
                          </a:solidFill>
                          <a:effectLst/>
                          <a:latin typeface="Roboto" panose="02000000000000000000" pitchFamily="2" charset="0"/>
                          <a:ea typeface="Roboto" panose="02000000000000000000" pitchFamily="2" charset="0"/>
                          <a:cs typeface="+mn-cs"/>
                        </a:rPr>
                        <a:t>, </a:t>
                      </a:r>
                      <a:r>
                        <a:rPr lang="en-US" sz="800" b="1" i="0" kern="1200">
                          <a:solidFill>
                            <a:schemeClr val="bg1"/>
                          </a:solidFill>
                          <a:effectLst/>
                          <a:latin typeface="Roboto" panose="02000000000000000000" pitchFamily="2" charset="0"/>
                          <a:ea typeface="Roboto" panose="02000000000000000000" pitchFamily="2" charset="0"/>
                          <a:cs typeface="+mn-cs"/>
                        </a:rPr>
                        <a:t>hills</a:t>
                      </a:r>
                      <a:r>
                        <a:rPr lang="en-US" sz="800" b="0" i="0" kern="1200">
                          <a:solidFill>
                            <a:schemeClr val="bg1"/>
                          </a:solidFill>
                          <a:effectLst/>
                          <a:latin typeface="Roboto" panose="02000000000000000000" pitchFamily="2" charset="0"/>
                          <a:ea typeface="Roboto" panose="02000000000000000000" pitchFamily="2" charset="0"/>
                          <a:cs typeface="+mn-cs"/>
                        </a:rPr>
                        <a:t>, </a:t>
                      </a:r>
                      <a:r>
                        <a:rPr lang="en-US" sz="800" b="1" i="0" kern="1200">
                          <a:solidFill>
                            <a:schemeClr val="bg1"/>
                          </a:solidFill>
                          <a:effectLst/>
                          <a:latin typeface="Roboto" panose="02000000000000000000" pitchFamily="2" charset="0"/>
                          <a:ea typeface="Roboto" panose="02000000000000000000" pitchFamily="2" charset="0"/>
                          <a:cs typeface="+mn-cs"/>
                        </a:rPr>
                        <a:t>forests</a:t>
                      </a:r>
                      <a:r>
                        <a:rPr lang="en-US" sz="800" b="0" i="0" kern="1200">
                          <a:solidFill>
                            <a:schemeClr val="bg1"/>
                          </a:solidFill>
                          <a:effectLst/>
                          <a:latin typeface="Roboto" panose="02000000000000000000" pitchFamily="2" charset="0"/>
                          <a:ea typeface="Roboto" panose="02000000000000000000" pitchFamily="2" charset="0"/>
                          <a:cs typeface="+mn-cs"/>
                        </a:rPr>
                        <a:t>, </a:t>
                      </a:r>
                      <a:r>
                        <a:rPr lang="en-US" sz="800" b="1" i="0" kern="1200">
                          <a:solidFill>
                            <a:schemeClr val="bg1"/>
                          </a:solidFill>
                          <a:effectLst/>
                          <a:latin typeface="Roboto" panose="02000000000000000000" pitchFamily="2" charset="0"/>
                          <a:ea typeface="Roboto" panose="02000000000000000000" pitchFamily="2" charset="0"/>
                          <a:cs typeface="+mn-cs"/>
                        </a:rPr>
                        <a:t>seas</a:t>
                      </a:r>
                      <a:r>
                        <a:rPr lang="en-US" sz="800" b="0" i="0" kern="1200">
                          <a:solidFill>
                            <a:schemeClr val="bg1"/>
                          </a:solidFill>
                          <a:effectLst/>
                          <a:latin typeface="Roboto" panose="02000000000000000000" pitchFamily="2" charset="0"/>
                          <a:ea typeface="Roboto" panose="02000000000000000000" pitchFamily="2" charset="0"/>
                          <a:cs typeface="+mn-cs"/>
                        </a:rPr>
                        <a:t> and </a:t>
                      </a:r>
                      <a:r>
                        <a:rPr lang="en-US" sz="800" b="1" i="0" kern="1200">
                          <a:solidFill>
                            <a:schemeClr val="bg1"/>
                          </a:solidFill>
                          <a:effectLst/>
                          <a:latin typeface="Roboto" panose="02000000000000000000" pitchFamily="2" charset="0"/>
                          <a:ea typeface="Roboto" panose="02000000000000000000" pitchFamily="2" charset="0"/>
                          <a:cs typeface="+mn-cs"/>
                        </a:rPr>
                        <a:t>rivers</a:t>
                      </a:r>
                      <a:endParaRPr lang="en-US" sz="800" b="0" i="0" kern="1200">
                        <a:solidFill>
                          <a:schemeClr val="bg1"/>
                        </a:solidFill>
                        <a:effectLst/>
                        <a:latin typeface="Roboto" panose="02000000000000000000" pitchFamily="2" charset="0"/>
                        <a:ea typeface="Roboto" panose="02000000000000000000" pitchFamily="2" charset="0"/>
                        <a:cs typeface="+mn-cs"/>
                      </a:endParaRPr>
                    </a:p>
                    <a:p>
                      <a:pPr marL="84138" marR="0" lvl="0" indent="-84138"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a:solidFill>
                            <a:schemeClr val="bg1"/>
                          </a:solidFill>
                          <a:effectLst/>
                          <a:latin typeface="Roboto" panose="02000000000000000000" pitchFamily="2" charset="0"/>
                          <a:ea typeface="Roboto" panose="02000000000000000000" pitchFamily="2" charset="0"/>
                          <a:cs typeface="Times New Roman" panose="02020603050405020304" pitchFamily="18" charset="0"/>
                        </a:rPr>
                        <a:t>Physical processes: </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We experience different types of weathers in different </a:t>
                      </a: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seasons</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 (focus on spring and winter)</a:t>
                      </a:r>
                      <a:endParaRPr lang="en-US" sz="800" b="0" i="0" kern="1200">
                        <a:solidFill>
                          <a:schemeClr val="bg1"/>
                        </a:solidFill>
                        <a:effectLst/>
                        <a:latin typeface="Roboto" panose="02000000000000000000" pitchFamily="2" charset="0"/>
                        <a:ea typeface="Roboto" panose="02000000000000000000" pitchFamily="2" charset="0"/>
                        <a:cs typeface="+mn-cs"/>
                      </a:endParaRPr>
                    </a:p>
                    <a:p>
                      <a:pPr marL="84138" marR="0" lvl="0" indent="-84138"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b="1">
                          <a:solidFill>
                            <a:schemeClr val="bg1"/>
                          </a:solidFill>
                          <a:effectLst/>
                          <a:latin typeface="Roboto" panose="02000000000000000000" pitchFamily="2" charset="0"/>
                          <a:ea typeface="Roboto" panose="02000000000000000000" pitchFamily="2" charset="0"/>
                          <a:cs typeface="Times New Roman" panose="02020603050405020304" pitchFamily="18" charset="0"/>
                        </a:rPr>
                        <a:t>Human processes</a:t>
                      </a:r>
                      <a:r>
                        <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 </a:t>
                      </a:r>
                      <a:r>
                        <a:rPr lang="en-US" sz="800" b="0">
                          <a:solidFill>
                            <a:schemeClr val="bg1"/>
                          </a:solidFill>
                          <a:latin typeface="Roboto" panose="02000000000000000000" pitchFamily="2" charset="0"/>
                          <a:ea typeface="Roboto" panose="02000000000000000000" pitchFamily="2" charset="0"/>
                        </a:rPr>
                        <a:t>Human features include villages, towns and cities</a:t>
                      </a:r>
                      <a:endParaRPr lang="en-GB" sz="800">
                        <a:solidFill>
                          <a:schemeClr val="bg1"/>
                        </a:solidFill>
                        <a:latin typeface="Roboto" panose="02000000000000000000" pitchFamily="2" charset="0"/>
                        <a:ea typeface="Roboto" panose="02000000000000000000" pitchFamily="2" charset="0"/>
                        <a:cs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84138" marR="0" lvl="0" indent="-841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GB" sz="800">
                          <a:solidFill>
                            <a:schemeClr val="bg1"/>
                          </a:solidFill>
                          <a:latin typeface="Roboto" panose="02000000000000000000" pitchFamily="2" charset="0"/>
                          <a:ea typeface="Roboto" panose="02000000000000000000" pitchFamily="2" charset="0"/>
                          <a:cs typeface="Roboto" panose="02000000000000000000" pitchFamily="2" charset="0"/>
                        </a:rPr>
                        <a:t>Human features are man-made. They include settlements, shops, houses and offices </a:t>
                      </a:r>
                      <a:r>
                        <a:rPr lang="en-US" sz="800" b="0">
                          <a:solidFill>
                            <a:schemeClr val="bg1"/>
                          </a:solidFill>
                          <a:latin typeface="Roboto" panose="02000000000000000000" pitchFamily="2" charset="0"/>
                          <a:ea typeface="Roboto" panose="02000000000000000000" pitchFamily="2" charset="0"/>
                          <a:cs typeface="Roboto" panose="02000000000000000000" pitchFamily="2" charset="0"/>
                        </a:rPr>
                        <a:t>(Y1)</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7952552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dirty="0"/>
              <a:t>Year 5/6B: Summer</a:t>
            </a:r>
            <a:endParaRPr lang="en-GB" dirty="0"/>
          </a:p>
        </p:txBody>
      </p:sp>
      <p:sp>
        <p:nvSpPr>
          <p:cNvPr id="4" name="Text Placeholder 3">
            <a:extLst>
              <a:ext uri="{FF2B5EF4-FFF2-40B4-BE49-F238E27FC236}">
                <a16:creationId xmlns:a16="http://schemas.microsoft.com/office/drawing/2014/main" id="{50C77441-693C-44CD-BF9D-C9CF21ECF127}"/>
              </a:ext>
            </a:extLst>
          </p:cNvPr>
          <p:cNvSpPr>
            <a:spLocks noGrp="1"/>
          </p:cNvSpPr>
          <p:nvPr>
            <p:ph type="body" sz="quarter" idx="11"/>
          </p:nvPr>
        </p:nvSpPr>
        <p:spPr/>
        <p:txBody>
          <a:bodyPr/>
          <a:lstStyle/>
          <a:p>
            <a:r>
              <a:rPr lang="en-US"/>
              <a:t>Year 6: Summer</a:t>
            </a:r>
            <a:endParaRPr lang="en-GB"/>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3372463" y="234233"/>
            <a:ext cx="4671203"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solidFill>
                    <a:schemeClr val="accent1"/>
                  </a:solidFill>
                </a:ln>
                <a:solidFill>
                  <a:schemeClr val="accent1"/>
                </a:solidFill>
                <a:latin typeface="United Curriculum" pitchFamily="2" charset="0"/>
              </a:rPr>
              <a:t>I Am a Geographer</a:t>
            </a:r>
            <a:endParaRPr lang="en-GB" sz="1600">
              <a:ln w="12700">
                <a:solidFill>
                  <a:schemeClr val="accent1"/>
                </a:solidFill>
              </a:ln>
              <a:solidFill>
                <a:schemeClr val="accent1"/>
              </a:solidFill>
              <a:latin typeface="United Curriculum" pitchFamily="2" charset="0"/>
            </a:endParaRPr>
          </a:p>
        </p:txBody>
      </p:sp>
      <p:graphicFrame>
        <p:nvGraphicFramePr>
          <p:cNvPr id="6" name="Table 25">
            <a:extLst>
              <a:ext uri="{FF2B5EF4-FFF2-40B4-BE49-F238E27FC236}">
                <a16:creationId xmlns:a16="http://schemas.microsoft.com/office/drawing/2014/main" id="{AECDFBA3-AEAE-4557-8534-5DE0C00BC5D7}"/>
              </a:ext>
            </a:extLst>
          </p:cNvPr>
          <p:cNvGraphicFramePr>
            <a:graphicFrameLocks noGrp="1"/>
          </p:cNvGraphicFramePr>
          <p:nvPr>
            <p:extLst>
              <p:ext uri="{D42A27DB-BD31-4B8C-83A1-F6EECF244321}">
                <p14:modId xmlns:p14="http://schemas.microsoft.com/office/powerpoint/2010/main" val="3824442015"/>
              </p:ext>
            </p:extLst>
          </p:nvPr>
        </p:nvGraphicFramePr>
        <p:xfrm>
          <a:off x="232410" y="908814"/>
          <a:ext cx="9279840" cy="5508480"/>
        </p:xfrm>
        <a:graphic>
          <a:graphicData uri="http://schemas.openxmlformats.org/drawingml/2006/table">
            <a:tbl>
              <a:tblPr firstRow="1" bandRow="1">
                <a:tableStyleId>{5940675A-B579-460E-94D1-54222C63F5DA}</a:tableStyleId>
              </a:tblPr>
              <a:tblGrid>
                <a:gridCol w="315840">
                  <a:extLst>
                    <a:ext uri="{9D8B030D-6E8A-4147-A177-3AD203B41FA5}">
                      <a16:colId xmlns:a16="http://schemas.microsoft.com/office/drawing/2014/main" val="1014669821"/>
                    </a:ext>
                  </a:extLst>
                </a:gridCol>
                <a:gridCol w="4155488">
                  <a:extLst>
                    <a:ext uri="{9D8B030D-6E8A-4147-A177-3AD203B41FA5}">
                      <a16:colId xmlns:a16="http://schemas.microsoft.com/office/drawing/2014/main" val="247776695"/>
                    </a:ext>
                  </a:extLst>
                </a:gridCol>
                <a:gridCol w="2275367">
                  <a:extLst>
                    <a:ext uri="{9D8B030D-6E8A-4147-A177-3AD203B41FA5}">
                      <a16:colId xmlns:a16="http://schemas.microsoft.com/office/drawing/2014/main" val="3380293508"/>
                    </a:ext>
                  </a:extLst>
                </a:gridCol>
                <a:gridCol w="2533145">
                  <a:extLst>
                    <a:ext uri="{9D8B030D-6E8A-4147-A177-3AD203B41FA5}">
                      <a16:colId xmlns:a16="http://schemas.microsoft.com/office/drawing/2014/main" val="2902844172"/>
                    </a:ext>
                  </a:extLst>
                </a:gridCol>
              </a:tblGrid>
              <a:tr h="216000">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6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Roboto" panose="02000000000000000000" pitchFamily="2" charset="0"/>
                          <a:ea typeface="Roboto" panose="02000000000000000000" pitchFamily="2" charset="0"/>
                          <a:cs typeface="Roboto" panose="02000000000000000000" pitchFamily="2" charset="0"/>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Roboto" panose="02000000000000000000" pitchFamily="2" charset="0"/>
                          <a:ea typeface="Roboto" panose="02000000000000000000" pitchFamily="2" charset="0"/>
                          <a:cs typeface="Roboto" panose="02000000000000000000" pitchFamily="2" charset="0"/>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Roboto" panose="02000000000000000000" pitchFamily="2" charset="0"/>
                          <a:ea typeface="Roboto" panose="02000000000000000000" pitchFamily="2" charset="0"/>
                          <a:cs typeface="Roboto" panose="02000000000000000000" pitchFamily="2" charset="0"/>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504766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Roboto" panose="02000000000000000000" pitchFamily="2" charset="0"/>
                          <a:ea typeface="Roboto" panose="02000000000000000000" pitchFamily="2" charset="0"/>
                          <a:cs typeface="Roboto" panose="02000000000000000000" pitchFamily="2" charset="0"/>
                        </a:rPr>
                        <a:t>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strike="noStrike" err="1">
                          <a:solidFill>
                            <a:schemeClr val="bg1"/>
                          </a:solidFill>
                          <a:latin typeface="Roboto" panose="02000000000000000000" pitchFamily="2" charset="0"/>
                          <a:ea typeface="Roboto" panose="02000000000000000000" pitchFamily="2" charset="0"/>
                        </a:rPr>
                        <a:t>Recognise</a:t>
                      </a:r>
                      <a:r>
                        <a:rPr lang="en-US" sz="900" b="0" strike="noStrike">
                          <a:solidFill>
                            <a:schemeClr val="bg1"/>
                          </a:solidFill>
                          <a:latin typeface="Roboto" panose="02000000000000000000" pitchFamily="2" charset="0"/>
                          <a:ea typeface="Roboto" panose="02000000000000000000" pitchFamily="2" charset="0"/>
                        </a:rPr>
                        <a:t> simple hazards and plan steps we can take to reduce them (Y1 </a:t>
                      </a:r>
                      <a:r>
                        <a:rPr lang="en-US" sz="900" b="0" strike="noStrike" err="1">
                          <a:solidFill>
                            <a:schemeClr val="bg1"/>
                          </a:solidFill>
                          <a:latin typeface="Roboto" panose="02000000000000000000" pitchFamily="2" charset="0"/>
                          <a:ea typeface="Roboto" panose="02000000000000000000" pitchFamily="2" charset="0"/>
                        </a:rPr>
                        <a:t>Aut</a:t>
                      </a:r>
                      <a:r>
                        <a:rPr lang="en-US" sz="900" b="0" strike="noStrike">
                          <a:solidFill>
                            <a:schemeClr val="bg1"/>
                          </a:solidFill>
                          <a:latin typeface="Roboto" panose="02000000000000000000" pitchFamily="2" charset="0"/>
                          <a:ea typeface="Roboto" panose="02000000000000000000" pitchFamily="2" charset="0"/>
                        </a:rPr>
                        <a:t>)</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strike="noStrike">
                          <a:solidFill>
                            <a:schemeClr val="bg1"/>
                          </a:solidFill>
                          <a:latin typeface="Roboto" panose="02000000000000000000" pitchFamily="2" charset="0"/>
                          <a:ea typeface="Roboto" panose="02000000000000000000" pitchFamily="2" charset="0"/>
                        </a:rPr>
                        <a:t>Draw a basic field sketch of what can be seen (Y1 </a:t>
                      </a:r>
                      <a:r>
                        <a:rPr lang="en-US" sz="900" b="0" strike="noStrike" err="1">
                          <a:solidFill>
                            <a:schemeClr val="bg1"/>
                          </a:solidFill>
                          <a:latin typeface="Roboto" panose="02000000000000000000" pitchFamily="2" charset="0"/>
                          <a:ea typeface="Roboto" panose="02000000000000000000" pitchFamily="2" charset="0"/>
                        </a:rPr>
                        <a:t>Aut</a:t>
                      </a:r>
                      <a:r>
                        <a:rPr lang="en-US" sz="900" b="0" strike="noStrike">
                          <a:solidFill>
                            <a:schemeClr val="bg1"/>
                          </a:solidFill>
                          <a:latin typeface="Roboto" panose="02000000000000000000" pitchFamily="2" charset="0"/>
                          <a:ea typeface="Roboto" panose="02000000000000000000" pitchFamily="2" charset="0"/>
                        </a:rPr>
                        <a:t>)</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strike="noStrike">
                          <a:solidFill>
                            <a:schemeClr val="bg1"/>
                          </a:solidFill>
                          <a:latin typeface="Roboto" panose="02000000000000000000" pitchFamily="2" charset="0"/>
                          <a:ea typeface="Roboto" panose="02000000000000000000" pitchFamily="2" charset="0"/>
                        </a:rPr>
                        <a:t>Draw an object to scale (Y4 Sum)</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strike="noStrike">
                          <a:solidFill>
                            <a:schemeClr val="bg1"/>
                          </a:solidFill>
                          <a:latin typeface="Roboto" panose="02000000000000000000" pitchFamily="2" charset="0"/>
                          <a:ea typeface="Roboto" panose="02000000000000000000" pitchFamily="2" charset="0"/>
                        </a:rPr>
                        <a:t>Use and interpret eight compass points (Y3 </a:t>
                      </a:r>
                      <a:r>
                        <a:rPr lang="en-US" sz="900" b="0" strike="noStrike" err="1">
                          <a:solidFill>
                            <a:schemeClr val="bg1"/>
                          </a:solidFill>
                          <a:latin typeface="Roboto" panose="02000000000000000000" pitchFamily="2" charset="0"/>
                          <a:ea typeface="Roboto" panose="02000000000000000000" pitchFamily="2" charset="0"/>
                        </a:rPr>
                        <a:t>Aut</a:t>
                      </a:r>
                      <a:r>
                        <a:rPr lang="en-US" sz="900" b="0" strike="noStrike">
                          <a:solidFill>
                            <a:schemeClr val="bg1"/>
                          </a:solidFill>
                          <a:latin typeface="Roboto" panose="02000000000000000000" pitchFamily="2" charset="0"/>
                          <a:ea typeface="Roboto" panose="02000000000000000000" pitchFamily="2" charset="0"/>
                        </a:rPr>
                        <a:t>)</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strike="noStrike">
                          <a:solidFill>
                            <a:schemeClr val="bg1"/>
                          </a:solidFill>
                          <a:latin typeface="Roboto" panose="02000000000000000000" pitchFamily="2" charset="0"/>
                          <a:ea typeface="Roboto" panose="02000000000000000000" pitchFamily="2" charset="0"/>
                        </a:rPr>
                        <a:t>Locate places and features using four-figure grid references (Y4 Sum)</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strike="noStrike">
                          <a:solidFill>
                            <a:schemeClr val="bg1"/>
                          </a:solidFill>
                          <a:latin typeface="Roboto" panose="02000000000000000000" pitchFamily="2" charset="0"/>
                          <a:ea typeface="Roboto" panose="02000000000000000000" pitchFamily="2" charset="0"/>
                        </a:rPr>
                        <a:t>Give and interpret standard OS symbols (Y2 </a:t>
                      </a:r>
                      <a:r>
                        <a:rPr lang="en-US" sz="900" b="0" strike="noStrike" err="1">
                          <a:solidFill>
                            <a:schemeClr val="bg1"/>
                          </a:solidFill>
                          <a:latin typeface="Roboto" panose="02000000000000000000" pitchFamily="2" charset="0"/>
                          <a:ea typeface="Roboto" panose="02000000000000000000" pitchFamily="2" charset="0"/>
                        </a:rPr>
                        <a:t>Aut</a:t>
                      </a:r>
                      <a:r>
                        <a:rPr lang="en-US" sz="900" b="0" strike="noStrike">
                          <a:solidFill>
                            <a:schemeClr val="bg1"/>
                          </a:solidFill>
                          <a:latin typeface="Roboto" panose="02000000000000000000" pitchFamily="2" charset="0"/>
                          <a:ea typeface="Roboto" panose="02000000000000000000" pitchFamily="2" charset="0"/>
                        </a:rPr>
                        <a:t>)</a:t>
                      </a:r>
                      <a:endParaRPr lang="en-US" sz="900" b="1" strike="noStrike">
                        <a:solidFill>
                          <a:schemeClr val="bg1"/>
                        </a:solidFill>
                        <a:latin typeface="Roboto" panose="02000000000000000000" pitchFamily="2" charset="0"/>
                        <a:ea typeface="Roboto" panose="02000000000000000000" pitchFamily="2"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900" b="1" strike="noStrike">
                          <a:solidFill>
                            <a:schemeClr val="accent2"/>
                          </a:solidFill>
                          <a:latin typeface="Roboto" panose="02000000000000000000" pitchFamily="2" charset="0"/>
                          <a:ea typeface="Roboto" panose="02000000000000000000" pitchFamily="2" charset="0"/>
                        </a:rPr>
                        <a:t>Science</a:t>
                      </a:r>
                      <a:r>
                        <a:rPr lang="en-US" sz="900" b="1" strike="noStrike">
                          <a:solidFill>
                            <a:schemeClr val="bg1"/>
                          </a:solidFill>
                          <a:latin typeface="Roboto" panose="02000000000000000000" pitchFamily="2" charset="0"/>
                          <a:ea typeface="Roboto" panose="02000000000000000000" pitchFamily="2" charset="0"/>
                        </a:rPr>
                        <a:t>:</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1" strike="noStrike">
                          <a:solidFill>
                            <a:schemeClr val="bg1"/>
                          </a:solidFill>
                          <a:latin typeface="Roboto" panose="02000000000000000000" pitchFamily="2" charset="0"/>
                          <a:ea typeface="Roboto" panose="02000000000000000000" pitchFamily="2" charset="0"/>
                        </a:rPr>
                        <a:t>A&amp;P: </a:t>
                      </a:r>
                      <a:r>
                        <a:rPr lang="en-US" sz="900" b="0" strike="noStrike">
                          <a:solidFill>
                            <a:schemeClr val="bg1"/>
                          </a:solidFill>
                          <a:latin typeface="Roboto" panose="02000000000000000000" pitchFamily="2" charset="0"/>
                          <a:ea typeface="Roboto" panose="02000000000000000000" pitchFamily="2" charset="0"/>
                        </a:rPr>
                        <a:t>There are four main stages of enquiry: Planning;  Measuring &amp; Observing; Recording &amp; Presenting; </a:t>
                      </a:r>
                      <a:r>
                        <a:rPr lang="en-US" sz="900" b="0" strike="noStrike" err="1">
                          <a:solidFill>
                            <a:schemeClr val="bg1"/>
                          </a:solidFill>
                          <a:latin typeface="Roboto" panose="02000000000000000000" pitchFamily="2" charset="0"/>
                          <a:ea typeface="Roboto" panose="02000000000000000000" pitchFamily="2" charset="0"/>
                        </a:rPr>
                        <a:t>Analysing</a:t>
                      </a:r>
                      <a:r>
                        <a:rPr lang="en-US" sz="900" b="0" strike="noStrike">
                          <a:solidFill>
                            <a:schemeClr val="bg1"/>
                          </a:solidFill>
                          <a:latin typeface="Roboto" panose="02000000000000000000" pitchFamily="2" charset="0"/>
                          <a:ea typeface="Roboto" panose="02000000000000000000" pitchFamily="2" charset="0"/>
                        </a:rPr>
                        <a:t> &amp; Evaluating (Y2 </a:t>
                      </a:r>
                      <a:r>
                        <a:rPr lang="en-US" sz="900" b="0" strike="noStrike" err="1">
                          <a:solidFill>
                            <a:schemeClr val="bg1"/>
                          </a:solidFill>
                          <a:latin typeface="Roboto" panose="02000000000000000000" pitchFamily="2" charset="0"/>
                          <a:ea typeface="Roboto" panose="02000000000000000000" pitchFamily="2" charset="0"/>
                        </a:rPr>
                        <a:t>Spr</a:t>
                      </a:r>
                      <a:r>
                        <a:rPr lang="en-US" sz="900" b="0" strike="noStrike">
                          <a:solidFill>
                            <a:schemeClr val="bg1"/>
                          </a:solidFill>
                          <a:latin typeface="Roboto" panose="02000000000000000000" pitchFamily="2" charset="0"/>
                          <a:ea typeface="Roboto" panose="02000000000000000000" pitchFamily="2" charset="0"/>
                        </a:rPr>
                        <a:t>)</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1" strike="noStrike">
                          <a:solidFill>
                            <a:schemeClr val="bg1"/>
                          </a:solidFill>
                          <a:latin typeface="Roboto" panose="02000000000000000000" pitchFamily="2" charset="0"/>
                          <a:ea typeface="Roboto" panose="02000000000000000000" pitchFamily="2" charset="0"/>
                        </a:rPr>
                        <a:t>A&amp;P: </a:t>
                      </a:r>
                      <a:r>
                        <a:rPr lang="en-US" sz="900" b="0" strike="noStrike">
                          <a:solidFill>
                            <a:schemeClr val="bg1"/>
                          </a:solidFill>
                          <a:latin typeface="Roboto" panose="02000000000000000000" pitchFamily="2" charset="0"/>
                          <a:ea typeface="Roboto" panose="02000000000000000000" pitchFamily="2" charset="0"/>
                        </a:rPr>
                        <a:t>Scientists look for patterns in data to try to identify correlations (Y5 </a:t>
                      </a:r>
                      <a:r>
                        <a:rPr lang="en-US" sz="900" b="0" strike="noStrike" err="1">
                          <a:solidFill>
                            <a:schemeClr val="bg1"/>
                          </a:solidFill>
                          <a:latin typeface="Roboto" panose="02000000000000000000" pitchFamily="2" charset="0"/>
                          <a:ea typeface="Roboto" panose="02000000000000000000" pitchFamily="2" charset="0"/>
                        </a:rPr>
                        <a:t>Spr</a:t>
                      </a:r>
                      <a:r>
                        <a:rPr lang="en-US" sz="900" b="0" strike="noStrike">
                          <a:solidFill>
                            <a:schemeClr val="bg1"/>
                          </a:solidFill>
                          <a:latin typeface="Roboto" panose="02000000000000000000" pitchFamily="2" charset="0"/>
                          <a:ea typeface="Roboto" panose="02000000000000000000" pitchFamily="2" charset="0"/>
                        </a:rPr>
                        <a:t>)</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1" strike="noStrike">
                          <a:solidFill>
                            <a:schemeClr val="bg1"/>
                          </a:solidFill>
                          <a:latin typeface="Roboto" panose="02000000000000000000" pitchFamily="2" charset="0"/>
                          <a:ea typeface="Roboto" panose="02000000000000000000" pitchFamily="2" charset="0"/>
                        </a:rPr>
                        <a:t>A&amp;P: </a:t>
                      </a:r>
                      <a:r>
                        <a:rPr lang="en-US" sz="900" b="0" strike="noStrike">
                          <a:solidFill>
                            <a:schemeClr val="bg1"/>
                          </a:solidFill>
                          <a:latin typeface="Roboto" panose="02000000000000000000" pitchFamily="2" charset="0"/>
                          <a:ea typeface="Roboto" panose="02000000000000000000" pitchFamily="2" charset="0"/>
                        </a:rPr>
                        <a:t>Set a hypothesis to test (Y2 </a:t>
                      </a:r>
                      <a:r>
                        <a:rPr lang="en-US" sz="900" b="0" strike="noStrike" err="1">
                          <a:solidFill>
                            <a:schemeClr val="bg1"/>
                          </a:solidFill>
                          <a:latin typeface="Roboto" panose="02000000000000000000" pitchFamily="2" charset="0"/>
                          <a:ea typeface="Roboto" panose="02000000000000000000" pitchFamily="2" charset="0"/>
                        </a:rPr>
                        <a:t>Aut</a:t>
                      </a:r>
                      <a:r>
                        <a:rPr lang="en-US" sz="900" b="0" strike="noStrike">
                          <a:solidFill>
                            <a:schemeClr val="bg1"/>
                          </a:solidFill>
                          <a:latin typeface="Roboto" panose="02000000000000000000" pitchFamily="2" charset="0"/>
                          <a:ea typeface="Roboto" panose="02000000000000000000" pitchFamily="2" charset="0"/>
                        </a:rPr>
                        <a:t>)</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1" strike="noStrike">
                          <a:solidFill>
                            <a:schemeClr val="bg1"/>
                          </a:solidFill>
                          <a:latin typeface="Roboto" panose="02000000000000000000" pitchFamily="2" charset="0"/>
                          <a:ea typeface="Roboto" panose="02000000000000000000" pitchFamily="2" charset="0"/>
                        </a:rPr>
                        <a:t>A&amp;P: </a:t>
                      </a:r>
                      <a:r>
                        <a:rPr lang="en-US" sz="900" b="0" strike="noStrike">
                          <a:solidFill>
                            <a:schemeClr val="bg1"/>
                          </a:solidFill>
                          <a:latin typeface="Roboto" panose="02000000000000000000" pitchFamily="2" charset="0"/>
                          <a:ea typeface="Roboto" panose="02000000000000000000" pitchFamily="2" charset="0"/>
                        </a:rPr>
                        <a:t>Select most appropriate equipment to measure (the variables), which will give you the best chance of an accurate result (Y3 </a:t>
                      </a:r>
                      <a:r>
                        <a:rPr lang="en-US" sz="900" b="0" strike="noStrike" err="1">
                          <a:solidFill>
                            <a:schemeClr val="bg1"/>
                          </a:solidFill>
                          <a:latin typeface="Roboto" panose="02000000000000000000" pitchFamily="2" charset="0"/>
                          <a:ea typeface="Roboto" panose="02000000000000000000" pitchFamily="2" charset="0"/>
                        </a:rPr>
                        <a:t>Spr</a:t>
                      </a:r>
                      <a:r>
                        <a:rPr lang="en-US" sz="900" b="0" strike="noStrike">
                          <a:solidFill>
                            <a:schemeClr val="bg1"/>
                          </a:solidFill>
                          <a:latin typeface="Roboto" panose="02000000000000000000" pitchFamily="2" charset="0"/>
                          <a:ea typeface="Roboto" panose="02000000000000000000" pitchFamily="2" charset="0"/>
                        </a:rPr>
                        <a:t>)</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1" strike="noStrike">
                          <a:solidFill>
                            <a:schemeClr val="bg1"/>
                          </a:solidFill>
                          <a:latin typeface="Roboto" panose="02000000000000000000" pitchFamily="2" charset="0"/>
                          <a:ea typeface="Roboto" panose="02000000000000000000" pitchFamily="2" charset="0"/>
                        </a:rPr>
                        <a:t>A&amp;P: </a:t>
                      </a:r>
                      <a:r>
                        <a:rPr lang="en-US" sz="900" b="0" strike="noStrike">
                          <a:solidFill>
                            <a:schemeClr val="bg1"/>
                          </a:solidFill>
                          <a:latin typeface="Roboto" panose="02000000000000000000" pitchFamily="2" charset="0"/>
                          <a:ea typeface="Roboto" panose="02000000000000000000" pitchFamily="2" charset="0"/>
                        </a:rPr>
                        <a:t>A dependent variable is what you measure; an independent variable is what you change; controlled variables are things that stay the same (Y3 </a:t>
                      </a:r>
                      <a:r>
                        <a:rPr lang="en-US" sz="900" b="0" strike="noStrike" err="1">
                          <a:solidFill>
                            <a:schemeClr val="bg1"/>
                          </a:solidFill>
                          <a:latin typeface="Roboto" panose="02000000000000000000" pitchFamily="2" charset="0"/>
                          <a:ea typeface="Roboto" panose="02000000000000000000" pitchFamily="2" charset="0"/>
                        </a:rPr>
                        <a:t>Aut</a:t>
                      </a:r>
                      <a:r>
                        <a:rPr lang="en-US" sz="900" b="0" strike="noStrike">
                          <a:solidFill>
                            <a:schemeClr val="bg1"/>
                          </a:solidFill>
                          <a:latin typeface="Roboto" panose="02000000000000000000" pitchFamily="2" charset="0"/>
                          <a:ea typeface="Roboto" panose="02000000000000000000" pitchFamily="2" charset="0"/>
                        </a:rPr>
                        <a:t>)</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1" strike="noStrike">
                          <a:solidFill>
                            <a:schemeClr val="bg1"/>
                          </a:solidFill>
                          <a:latin typeface="Roboto" panose="02000000000000000000" pitchFamily="2" charset="0"/>
                          <a:ea typeface="Roboto" panose="02000000000000000000" pitchFamily="2" charset="0"/>
                        </a:rPr>
                        <a:t>A&amp;P: </a:t>
                      </a:r>
                      <a:r>
                        <a:rPr lang="en-US" sz="900" b="0" strike="noStrike">
                          <a:solidFill>
                            <a:schemeClr val="bg1"/>
                          </a:solidFill>
                          <a:latin typeface="Roboto" panose="02000000000000000000" pitchFamily="2" charset="0"/>
                          <a:ea typeface="Roboto" panose="02000000000000000000" pitchFamily="2" charset="0"/>
                        </a:rPr>
                        <a:t>Scientists must work out if the factor is the cause of the outcome in a correlation (Y5 Sum)</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1" strike="noStrike">
                          <a:solidFill>
                            <a:schemeClr val="bg1"/>
                          </a:solidFill>
                          <a:latin typeface="Roboto" panose="02000000000000000000" pitchFamily="2" charset="0"/>
                          <a:ea typeface="Roboto" panose="02000000000000000000" pitchFamily="2" charset="0"/>
                        </a:rPr>
                        <a:t>A&amp;P: </a:t>
                      </a:r>
                      <a:r>
                        <a:rPr lang="en-US" sz="900" b="0" strike="noStrike">
                          <a:solidFill>
                            <a:schemeClr val="bg1"/>
                          </a:solidFill>
                          <a:latin typeface="Roboto" panose="02000000000000000000" pitchFamily="2" charset="0"/>
                          <a:ea typeface="Roboto" panose="02000000000000000000" pitchFamily="2" charset="0"/>
                        </a:rPr>
                        <a:t>Write an appropriate method (Y3 </a:t>
                      </a:r>
                      <a:r>
                        <a:rPr lang="en-US" sz="900" b="0" strike="noStrike" err="1">
                          <a:solidFill>
                            <a:schemeClr val="bg1"/>
                          </a:solidFill>
                          <a:latin typeface="Roboto" panose="02000000000000000000" pitchFamily="2" charset="0"/>
                          <a:ea typeface="Roboto" panose="02000000000000000000" pitchFamily="2" charset="0"/>
                        </a:rPr>
                        <a:t>Aut</a:t>
                      </a:r>
                      <a:r>
                        <a:rPr lang="en-US" sz="900" b="0" strike="noStrike">
                          <a:solidFill>
                            <a:schemeClr val="bg1"/>
                          </a:solidFill>
                          <a:latin typeface="Roboto" panose="02000000000000000000" pitchFamily="2" charset="0"/>
                          <a:ea typeface="Roboto" panose="02000000000000000000" pitchFamily="2" charset="0"/>
                        </a:rPr>
                        <a:t>)</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1" strike="noStrike">
                          <a:solidFill>
                            <a:schemeClr val="bg1"/>
                          </a:solidFill>
                          <a:latin typeface="Roboto" panose="02000000000000000000" pitchFamily="2" charset="0"/>
                          <a:ea typeface="Roboto" panose="02000000000000000000" pitchFamily="2" charset="0"/>
                        </a:rPr>
                        <a:t>A&amp;P: </a:t>
                      </a:r>
                      <a:r>
                        <a:rPr lang="en-US" sz="900" b="0" strike="noStrike">
                          <a:solidFill>
                            <a:schemeClr val="bg1"/>
                          </a:solidFill>
                          <a:latin typeface="Roboto" panose="02000000000000000000" pitchFamily="2" charset="0"/>
                          <a:ea typeface="Roboto" panose="02000000000000000000" pitchFamily="2" charset="0"/>
                        </a:rPr>
                        <a:t>Draw a diagram of the investigation (Y4 Sum)</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1" strike="noStrike">
                          <a:solidFill>
                            <a:schemeClr val="bg1"/>
                          </a:solidFill>
                          <a:latin typeface="Roboto" panose="02000000000000000000" pitchFamily="2" charset="0"/>
                          <a:ea typeface="Roboto" panose="02000000000000000000" pitchFamily="2" charset="0"/>
                        </a:rPr>
                        <a:t>M&amp;O: </a:t>
                      </a:r>
                      <a:r>
                        <a:rPr lang="en-US" sz="900" b="0" strike="noStrike">
                          <a:solidFill>
                            <a:schemeClr val="bg1"/>
                          </a:solidFill>
                          <a:latin typeface="Roboto" panose="02000000000000000000" pitchFamily="2" charset="0"/>
                          <a:ea typeface="Roboto" panose="02000000000000000000" pitchFamily="2" charset="0"/>
                        </a:rPr>
                        <a:t>Anomalous results should be discarded and re-recorded  (Y3 Sum)</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1" strike="noStrike">
                          <a:solidFill>
                            <a:schemeClr val="bg1"/>
                          </a:solidFill>
                          <a:latin typeface="Roboto" panose="02000000000000000000" pitchFamily="2" charset="0"/>
                          <a:ea typeface="Roboto" panose="02000000000000000000" pitchFamily="2" charset="0"/>
                        </a:rPr>
                        <a:t>M&amp;O: </a:t>
                      </a:r>
                      <a:r>
                        <a:rPr lang="en-US" sz="900" b="0" strike="noStrike">
                          <a:solidFill>
                            <a:schemeClr val="bg1"/>
                          </a:solidFill>
                          <a:latin typeface="Roboto" panose="02000000000000000000" pitchFamily="2" charset="0"/>
                          <a:ea typeface="Roboto" panose="02000000000000000000" pitchFamily="2" charset="0"/>
                        </a:rPr>
                        <a:t>Data is repeatable if the same person repeats the investigation and gets the same results; data is reproducible if the investigation is repeated by a different person and the results are the same (Y3 Sum)</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1" strike="noStrike">
                          <a:solidFill>
                            <a:schemeClr val="bg1"/>
                          </a:solidFill>
                          <a:latin typeface="Roboto" panose="02000000000000000000" pitchFamily="2" charset="0"/>
                          <a:ea typeface="Roboto" panose="02000000000000000000" pitchFamily="2" charset="0"/>
                        </a:rPr>
                        <a:t>M&amp;O: </a:t>
                      </a:r>
                      <a:r>
                        <a:rPr lang="en-US" sz="900" b="0" strike="noStrike">
                          <a:solidFill>
                            <a:schemeClr val="bg1"/>
                          </a:solidFill>
                          <a:latin typeface="Roboto" panose="02000000000000000000" pitchFamily="2" charset="0"/>
                          <a:ea typeface="Roboto" panose="02000000000000000000" pitchFamily="2" charset="0"/>
                        </a:rPr>
                        <a:t>Taking multiple readings allows you to see if your data is repeatable, helps identify outliers and allows a mean to be calculated (Y6 Sum)</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1" strike="noStrike">
                          <a:solidFill>
                            <a:schemeClr val="bg1"/>
                          </a:solidFill>
                          <a:latin typeface="Roboto" panose="02000000000000000000" pitchFamily="2" charset="0"/>
                          <a:ea typeface="Roboto" panose="02000000000000000000" pitchFamily="2" charset="0"/>
                        </a:rPr>
                        <a:t>R&amp;P: </a:t>
                      </a:r>
                      <a:r>
                        <a:rPr lang="en-US" sz="900" b="0" strike="noStrike">
                          <a:solidFill>
                            <a:schemeClr val="bg1"/>
                          </a:solidFill>
                          <a:latin typeface="Roboto" panose="02000000000000000000" pitchFamily="2" charset="0"/>
                          <a:ea typeface="Roboto" panose="02000000000000000000" pitchFamily="2" charset="0"/>
                        </a:rPr>
                        <a:t>Design a table to collate data, with the appropriate number of rows and columns and correct headings (Y3 </a:t>
                      </a:r>
                      <a:r>
                        <a:rPr lang="en-US" sz="900" b="0" strike="noStrike" err="1">
                          <a:solidFill>
                            <a:schemeClr val="bg1"/>
                          </a:solidFill>
                          <a:latin typeface="Roboto" panose="02000000000000000000" pitchFamily="2" charset="0"/>
                          <a:ea typeface="Roboto" panose="02000000000000000000" pitchFamily="2" charset="0"/>
                        </a:rPr>
                        <a:t>Spr</a:t>
                      </a:r>
                      <a:r>
                        <a:rPr lang="en-US" sz="900" b="0" strike="noStrike">
                          <a:solidFill>
                            <a:schemeClr val="bg1"/>
                          </a:solidFill>
                          <a:latin typeface="Roboto" panose="02000000000000000000" pitchFamily="2" charset="0"/>
                          <a:ea typeface="Roboto" panose="02000000000000000000" pitchFamily="2" charset="0"/>
                        </a:rPr>
                        <a:t>)</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1" strike="noStrike">
                          <a:solidFill>
                            <a:schemeClr val="bg1"/>
                          </a:solidFill>
                          <a:latin typeface="Roboto" panose="02000000000000000000" pitchFamily="2" charset="0"/>
                          <a:ea typeface="Roboto" panose="02000000000000000000" pitchFamily="2" charset="0"/>
                        </a:rPr>
                        <a:t>R&amp;P: </a:t>
                      </a:r>
                      <a:r>
                        <a:rPr lang="en-US" sz="900" b="0" strike="noStrike">
                          <a:solidFill>
                            <a:schemeClr val="bg1"/>
                          </a:solidFill>
                          <a:latin typeface="Roboto" panose="02000000000000000000" pitchFamily="2" charset="0"/>
                          <a:ea typeface="Roboto" panose="02000000000000000000" pitchFamily="2" charset="0"/>
                        </a:rPr>
                        <a:t>Record numerical or descriptive observations in a table (Y1 </a:t>
                      </a:r>
                      <a:r>
                        <a:rPr lang="en-US" sz="900" b="0" strike="noStrike" err="1">
                          <a:solidFill>
                            <a:schemeClr val="bg1"/>
                          </a:solidFill>
                          <a:latin typeface="Roboto" panose="02000000000000000000" pitchFamily="2" charset="0"/>
                          <a:ea typeface="Roboto" panose="02000000000000000000" pitchFamily="2" charset="0"/>
                        </a:rPr>
                        <a:t>Aut</a:t>
                      </a:r>
                      <a:r>
                        <a:rPr lang="en-US" sz="900" b="0" strike="noStrike">
                          <a:solidFill>
                            <a:schemeClr val="bg1"/>
                          </a:solidFill>
                          <a:latin typeface="Roboto" panose="02000000000000000000" pitchFamily="2" charset="0"/>
                          <a:ea typeface="Roboto" panose="02000000000000000000" pitchFamily="2" charset="0"/>
                        </a:rPr>
                        <a:t>)</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1" strike="noStrike">
                          <a:solidFill>
                            <a:schemeClr val="bg1"/>
                          </a:solidFill>
                          <a:latin typeface="Roboto" panose="02000000000000000000" pitchFamily="2" charset="0"/>
                          <a:ea typeface="Roboto" panose="02000000000000000000" pitchFamily="2" charset="0"/>
                        </a:rPr>
                        <a:t>R&amp;P: </a:t>
                      </a:r>
                      <a:r>
                        <a:rPr lang="en-US" sz="900" b="0" strike="noStrike">
                          <a:solidFill>
                            <a:schemeClr val="bg1"/>
                          </a:solidFill>
                          <a:latin typeface="Roboto" panose="02000000000000000000" pitchFamily="2" charset="0"/>
                          <a:ea typeface="Roboto" panose="02000000000000000000" pitchFamily="2" charset="0"/>
                        </a:rPr>
                        <a:t>Decide which graph is most appropriate for the enquiry (Y6 </a:t>
                      </a:r>
                      <a:r>
                        <a:rPr lang="en-US" sz="900" b="0" strike="noStrike" err="1">
                          <a:solidFill>
                            <a:schemeClr val="bg1"/>
                          </a:solidFill>
                          <a:latin typeface="Roboto" panose="02000000000000000000" pitchFamily="2" charset="0"/>
                          <a:ea typeface="Roboto" panose="02000000000000000000" pitchFamily="2" charset="0"/>
                        </a:rPr>
                        <a:t>Aut</a:t>
                      </a:r>
                      <a:r>
                        <a:rPr lang="en-US" sz="900" b="0" strike="noStrike">
                          <a:solidFill>
                            <a:schemeClr val="bg1"/>
                          </a:solidFill>
                          <a:latin typeface="Roboto" panose="02000000000000000000" pitchFamily="2" charset="0"/>
                          <a:ea typeface="Roboto" panose="02000000000000000000" pitchFamily="2" charset="0"/>
                        </a:rPr>
                        <a:t>)</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1" strike="noStrike">
                          <a:solidFill>
                            <a:schemeClr val="bg1"/>
                          </a:solidFill>
                          <a:latin typeface="Roboto" panose="02000000000000000000" pitchFamily="2" charset="0"/>
                          <a:ea typeface="Roboto" panose="02000000000000000000" pitchFamily="2" charset="0"/>
                        </a:rPr>
                        <a:t>A&amp;E: </a:t>
                      </a:r>
                      <a:r>
                        <a:rPr lang="en-US" sz="900" b="0" strike="noStrike">
                          <a:solidFill>
                            <a:schemeClr val="bg1"/>
                          </a:solidFill>
                          <a:latin typeface="Roboto" panose="02000000000000000000" pitchFamily="2" charset="0"/>
                          <a:ea typeface="Roboto" panose="02000000000000000000" pitchFamily="2" charset="0"/>
                        </a:rPr>
                        <a:t>Draw conclusions (e.g. 'the greater the… , the greater the…’) (Y3 Sum)</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1" strike="noStrike">
                          <a:solidFill>
                            <a:schemeClr val="bg1"/>
                          </a:solidFill>
                          <a:latin typeface="Roboto" panose="02000000000000000000" pitchFamily="2" charset="0"/>
                          <a:ea typeface="Roboto" panose="02000000000000000000" pitchFamily="2" charset="0"/>
                        </a:rPr>
                        <a:t>A&amp;E: </a:t>
                      </a:r>
                      <a:r>
                        <a:rPr lang="en-US" sz="900" b="0" strike="noStrike">
                          <a:solidFill>
                            <a:schemeClr val="bg1"/>
                          </a:solidFill>
                          <a:latin typeface="Roboto" panose="02000000000000000000" pitchFamily="2" charset="0"/>
                          <a:ea typeface="Roboto" panose="02000000000000000000" pitchFamily="2" charset="0"/>
                        </a:rPr>
                        <a:t>Suggest ways to improve practical procedures to obtain more accurate measurements</a:t>
                      </a:r>
                      <a:r>
                        <a:rPr lang="en-US" sz="900" b="1" strike="noStrike">
                          <a:solidFill>
                            <a:schemeClr val="bg1"/>
                          </a:solidFill>
                          <a:latin typeface="Roboto" panose="02000000000000000000" pitchFamily="2" charset="0"/>
                          <a:ea typeface="Roboto" panose="02000000000000000000" pitchFamily="2" charset="0"/>
                        </a:rPr>
                        <a:t> (Y3 Sum)</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1" strike="noStrike">
                          <a:solidFill>
                            <a:schemeClr val="bg1"/>
                          </a:solidFill>
                          <a:latin typeface="Roboto" panose="02000000000000000000" pitchFamily="2" charset="0"/>
                          <a:ea typeface="Roboto" panose="02000000000000000000" pitchFamily="2" charset="0"/>
                        </a:rPr>
                        <a:t>A&amp;E: </a:t>
                      </a:r>
                      <a:r>
                        <a:rPr lang="en-US" sz="900" b="0" strike="noStrike">
                          <a:solidFill>
                            <a:schemeClr val="bg1"/>
                          </a:solidFill>
                          <a:latin typeface="Roboto" panose="02000000000000000000" pitchFamily="2" charset="0"/>
                          <a:ea typeface="Roboto" panose="02000000000000000000" pitchFamily="2" charset="0"/>
                        </a:rPr>
                        <a:t>Ask further questions that could be explored to extend the findings (Y2 </a:t>
                      </a:r>
                      <a:r>
                        <a:rPr lang="en-US" sz="900" b="0" strike="noStrike" err="1">
                          <a:solidFill>
                            <a:schemeClr val="bg1"/>
                          </a:solidFill>
                          <a:latin typeface="Roboto" panose="02000000000000000000" pitchFamily="2" charset="0"/>
                          <a:ea typeface="Roboto" panose="02000000000000000000" pitchFamily="2" charset="0"/>
                        </a:rPr>
                        <a:t>Spr</a:t>
                      </a:r>
                      <a:r>
                        <a:rPr lang="en-US" sz="900" b="0" strike="noStrike">
                          <a:solidFill>
                            <a:schemeClr val="bg1"/>
                          </a:solidFill>
                          <a:latin typeface="Roboto" panose="02000000000000000000" pitchFamily="2" charset="0"/>
                          <a:ea typeface="Roboto" panose="02000000000000000000" pitchFamily="2" charset="0"/>
                        </a:rPr>
                        <a:t>)</a:t>
                      </a:r>
                      <a:endParaRPr lang="en-US" sz="900" b="1" strike="noStrike">
                        <a:solidFill>
                          <a:schemeClr val="bg1"/>
                        </a:solidFill>
                        <a:latin typeface="Roboto" panose="02000000000000000000" pitchFamily="2" charset="0"/>
                        <a:ea typeface="Roboto" panose="02000000000000000000" pitchFamily="2"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900" b="1" i="0" u="none" strike="noStrike">
                          <a:solidFill>
                            <a:schemeClr val="accent1"/>
                          </a:solidFill>
                          <a:latin typeface="Roboto" panose="02000000000000000000" pitchFamily="2" charset="0"/>
                          <a:ea typeface="Roboto" panose="02000000000000000000" pitchFamily="2" charset="0"/>
                        </a:rPr>
                        <a:t>Using maps:</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i="0" strike="noStrike">
                          <a:solidFill>
                            <a:schemeClr val="accent1"/>
                          </a:solidFill>
                          <a:latin typeface="Roboto" panose="02000000000000000000" pitchFamily="2" charset="0"/>
                          <a:ea typeface="Roboto" panose="02000000000000000000" pitchFamily="2" charset="0"/>
                        </a:rPr>
                        <a:t>Simple map (Google Maps); satellite image (Google Earth); junior atlas; globe; photographs of places in plan and oblique views; OS maps; thematic maps</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strike="noStrike">
                          <a:solidFill>
                            <a:schemeClr val="bg1"/>
                          </a:solidFill>
                          <a:latin typeface="Roboto" panose="02000000000000000000" pitchFamily="2" charset="0"/>
                          <a:ea typeface="Roboto" panose="02000000000000000000" pitchFamily="2" charset="0"/>
                        </a:rPr>
                        <a:t>Draw a basic map to scale (1 unit : 1, 2, 4, 5 or 10 units)</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strike="noStrike">
                          <a:solidFill>
                            <a:schemeClr val="bg1"/>
                          </a:solidFill>
                          <a:latin typeface="Roboto" panose="02000000000000000000" pitchFamily="2" charset="0"/>
                          <a:ea typeface="Roboto" panose="02000000000000000000" pitchFamily="2" charset="0"/>
                        </a:rPr>
                        <a:t>Create questionnaires and surveys</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strike="noStrike">
                          <a:solidFill>
                            <a:schemeClr val="bg1"/>
                          </a:solidFill>
                          <a:latin typeface="Roboto" panose="02000000000000000000" pitchFamily="2" charset="0"/>
                          <a:ea typeface="Roboto" panose="02000000000000000000" pitchFamily="2" charset="0"/>
                        </a:rPr>
                        <a:t>Locate places and features using six-figure grid references</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strike="noStrike">
                          <a:solidFill>
                            <a:schemeClr val="bg1"/>
                          </a:solidFill>
                          <a:latin typeface="Roboto" panose="02000000000000000000" pitchFamily="2" charset="0"/>
                          <a:ea typeface="Roboto" panose="02000000000000000000" pitchFamily="2" charset="0"/>
                        </a:rPr>
                        <a:t>Produce a detailed risk assessment </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b="1" i="0" kern="1200">
                          <a:solidFill>
                            <a:schemeClr val="bg1"/>
                          </a:solidFill>
                          <a:effectLst/>
                          <a:latin typeface="Roboto" panose="02000000000000000000" pitchFamily="2" charset="0"/>
                          <a:ea typeface="Roboto" panose="02000000000000000000" pitchFamily="2" charset="0"/>
                          <a:cs typeface="+mn-cs"/>
                        </a:rPr>
                        <a:t>KS3:</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kern="1200">
                          <a:solidFill>
                            <a:schemeClr val="bg1"/>
                          </a:solidFill>
                          <a:effectLst/>
                          <a:latin typeface="Roboto" panose="02000000000000000000" pitchFamily="2" charset="0"/>
                          <a:ea typeface="Roboto" panose="02000000000000000000" pitchFamily="2" charset="0"/>
                          <a:cs typeface="+mn-cs"/>
                        </a:rPr>
                        <a:t>Plan and undertake complete investigations in contrasting locations</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i="0" kern="1200">
                          <a:solidFill>
                            <a:schemeClr val="bg1"/>
                          </a:solidFill>
                          <a:effectLst/>
                          <a:latin typeface="Roboto" panose="02000000000000000000" pitchFamily="2" charset="0"/>
                          <a:ea typeface="Roboto" panose="02000000000000000000" pitchFamily="2" charset="0"/>
                          <a:cs typeface="Times New Roman" panose="02020603050405020304" pitchFamily="18" charset="0"/>
                        </a:rPr>
                        <a:t>Carry out fieldwork independently from the teacher</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i="0" kern="1200">
                          <a:solidFill>
                            <a:schemeClr val="bg1"/>
                          </a:solidFill>
                          <a:effectLst/>
                          <a:latin typeface="Roboto" panose="02000000000000000000" pitchFamily="2" charset="0"/>
                          <a:ea typeface="Roboto" panose="02000000000000000000" pitchFamily="2" charset="0"/>
                          <a:cs typeface="Times New Roman" panose="02020603050405020304" pitchFamily="18" charset="0"/>
                        </a:rPr>
                        <a:t>Calculate distances on a map using a range of scales</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kern="1200">
                          <a:solidFill>
                            <a:schemeClr val="bg1"/>
                          </a:solidFill>
                          <a:effectLst/>
                          <a:latin typeface="Roboto" panose="02000000000000000000" pitchFamily="2" charset="0"/>
                          <a:ea typeface="Roboto" panose="02000000000000000000" pitchFamily="2" charset="0"/>
                          <a:cs typeface="+mn-cs"/>
                        </a:rPr>
                        <a:t>Recognise and select the most appropriate projection</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i="0" kern="1200">
                          <a:solidFill>
                            <a:schemeClr val="bg1"/>
                          </a:solidFill>
                          <a:effectLst/>
                          <a:latin typeface="Roboto" panose="02000000000000000000" pitchFamily="2" charset="0"/>
                          <a:ea typeface="Roboto" panose="02000000000000000000" pitchFamily="2" charset="0"/>
                          <a:cs typeface="+mn-cs"/>
                        </a:rPr>
                        <a:t>Draw accurate maps using a range of scales</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kern="1200">
                          <a:solidFill>
                            <a:schemeClr val="bg1"/>
                          </a:solidFill>
                          <a:effectLst/>
                          <a:latin typeface="Roboto" panose="02000000000000000000" pitchFamily="2" charset="0"/>
                          <a:ea typeface="Roboto" panose="02000000000000000000" pitchFamily="2" charset="0"/>
                          <a:cs typeface="+mn-cs"/>
                        </a:rPr>
                        <a:t>Use Geographical Information Systems (GIS) to view, analyse and interpret places and data</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kern="1200">
                          <a:solidFill>
                            <a:schemeClr val="bg1"/>
                          </a:solidFill>
                          <a:effectLst/>
                          <a:latin typeface="Roboto" panose="02000000000000000000" pitchFamily="2" charset="0"/>
                          <a:ea typeface="Roboto" panose="02000000000000000000" pitchFamily="2" charset="0"/>
                          <a:cs typeface="+mn-cs"/>
                        </a:rPr>
                        <a:t>Interpret contours as a representation of height</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bl>
          </a:graphicData>
        </a:graphic>
      </p:graphicFrame>
    </p:spTree>
    <p:extLst>
      <p:ext uri="{BB962C8B-B14F-4D97-AF65-F5344CB8AC3E}">
        <p14:creationId xmlns:p14="http://schemas.microsoft.com/office/powerpoint/2010/main" val="4058758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a:xfrm>
            <a:off x="203201" y="234234"/>
            <a:ext cx="5037393" cy="458089"/>
          </a:xfrm>
        </p:spPr>
        <p:txBody>
          <a:bodyPr/>
          <a:lstStyle/>
          <a:p>
            <a:r>
              <a:rPr lang="en-US" altLang="en-US" dirty="0"/>
              <a:t>Year 1/2A: Autumn</a:t>
            </a:r>
            <a:endParaRPr lang="en-GB" dirty="0"/>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3413760"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solidFill>
                    <a:schemeClr val="accent1"/>
                  </a:solidFill>
                </a:ln>
                <a:solidFill>
                  <a:schemeClr val="accent1"/>
                </a:solidFill>
                <a:latin typeface="United Curriculum" pitchFamily="2" charset="0"/>
              </a:rPr>
              <a:t>Here I Am</a:t>
            </a:r>
            <a:endParaRPr lang="en-GB" sz="1600">
              <a:ln w="12700">
                <a:solidFill>
                  <a:schemeClr val="accent1"/>
                </a:solidFill>
              </a:ln>
              <a:solidFill>
                <a:schemeClr val="accent1"/>
              </a:solidFill>
              <a:latin typeface="United Curriculum" pitchFamily="2" charset="0"/>
            </a:endParaRPr>
          </a:p>
        </p:txBody>
      </p:sp>
      <p:graphicFrame>
        <p:nvGraphicFramePr>
          <p:cNvPr id="2" name="Table 25">
            <a:extLst>
              <a:ext uri="{FF2B5EF4-FFF2-40B4-BE49-F238E27FC236}">
                <a16:creationId xmlns:a16="http://schemas.microsoft.com/office/drawing/2014/main" id="{DFEEA96C-CF19-58AD-45FC-BCCE24354A13}"/>
              </a:ext>
            </a:extLst>
          </p:cNvPr>
          <p:cNvGraphicFramePr>
            <a:graphicFrameLocks noGrp="1"/>
          </p:cNvGraphicFramePr>
          <p:nvPr>
            <p:extLst>
              <p:ext uri="{D42A27DB-BD31-4B8C-83A1-F6EECF244321}">
                <p14:modId xmlns:p14="http://schemas.microsoft.com/office/powerpoint/2010/main" val="2069663638"/>
              </p:ext>
            </p:extLst>
          </p:nvPr>
        </p:nvGraphicFramePr>
        <p:xfrm>
          <a:off x="203201" y="838471"/>
          <a:ext cx="9179999" cy="5526192"/>
        </p:xfrm>
        <a:graphic>
          <a:graphicData uri="http://schemas.openxmlformats.org/drawingml/2006/table">
            <a:tbl>
              <a:tblPr firstRow="1" bandRow="1">
                <a:tableStyleId>{5940675A-B579-460E-94D1-54222C63F5DA}</a:tableStyleId>
              </a:tblPr>
              <a:tblGrid>
                <a:gridCol w="211034">
                  <a:extLst>
                    <a:ext uri="{9D8B030D-6E8A-4147-A177-3AD203B41FA5}">
                      <a16:colId xmlns:a16="http://schemas.microsoft.com/office/drawing/2014/main" val="1014669821"/>
                    </a:ext>
                  </a:extLst>
                </a:gridCol>
                <a:gridCol w="211034">
                  <a:extLst>
                    <a:ext uri="{9D8B030D-6E8A-4147-A177-3AD203B41FA5}">
                      <a16:colId xmlns:a16="http://schemas.microsoft.com/office/drawing/2014/main" val="1749978381"/>
                    </a:ext>
                  </a:extLst>
                </a:gridCol>
                <a:gridCol w="3429373">
                  <a:extLst>
                    <a:ext uri="{9D8B030D-6E8A-4147-A177-3AD203B41FA5}">
                      <a16:colId xmlns:a16="http://schemas.microsoft.com/office/drawing/2014/main" val="247776695"/>
                    </a:ext>
                  </a:extLst>
                </a:gridCol>
                <a:gridCol w="3380874">
                  <a:extLst>
                    <a:ext uri="{9D8B030D-6E8A-4147-A177-3AD203B41FA5}">
                      <a16:colId xmlns:a16="http://schemas.microsoft.com/office/drawing/2014/main" val="3380293508"/>
                    </a:ext>
                  </a:extLst>
                </a:gridCol>
                <a:gridCol w="1947684">
                  <a:extLst>
                    <a:ext uri="{9D8B030D-6E8A-4147-A177-3AD203B41FA5}">
                      <a16:colId xmlns:a16="http://schemas.microsoft.com/office/drawing/2014/main" val="2902844172"/>
                    </a:ext>
                  </a:extLst>
                </a:gridCol>
              </a:tblGrid>
              <a:tr h="195333">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1234309">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Conceptual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Talk about where I live (e.g. flat/house number, name of street) </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Location of the UK on a globe </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Materials can be artificial (man-made) or natural </a:t>
                      </a:r>
                    </a:p>
                    <a:p>
                      <a:pPr marL="72000" indent="-72000">
                        <a:spcAft>
                          <a:spcPts val="200"/>
                        </a:spcAft>
                        <a:buFont typeface="Arial" panose="020B0604020202020204" pitchFamily="34" charset="0"/>
                        <a:buChar char="•"/>
                      </a:pPr>
                      <a:endParaRPr lang="en-US" sz="800" dirty="0">
                        <a:solidFill>
                          <a:schemeClr val="bg1"/>
                        </a:solidFill>
                        <a:latin typeface="Roboto" panose="02000000000000000000" pitchFamily="2" charset="0"/>
                        <a:ea typeface="Roboto" panose="02000000000000000000" pitchFamily="2" charset="0"/>
                      </a:endParaRPr>
                    </a:p>
                    <a:p>
                      <a:pPr marL="72000" indent="-72000">
                        <a:spcAft>
                          <a:spcPts val="200"/>
                        </a:spcAft>
                        <a:buFont typeface="Arial" panose="020B0604020202020204" pitchFamily="34" charset="0"/>
                        <a:buChar char="•"/>
                      </a:pPr>
                      <a:endParaRPr lang="en-US" sz="800"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We live on the </a:t>
                      </a:r>
                      <a:r>
                        <a:rPr lang="en-US" sz="800" b="1" dirty="0">
                          <a:solidFill>
                            <a:schemeClr val="bg1"/>
                          </a:solidFill>
                          <a:latin typeface="Roboto" panose="02000000000000000000" pitchFamily="2" charset="0"/>
                          <a:ea typeface="Roboto" panose="02000000000000000000" pitchFamily="2" charset="0"/>
                        </a:rPr>
                        <a:t>Earth</a:t>
                      </a:r>
                      <a:endParaRPr lang="en-US" sz="800" dirty="0">
                        <a:solidFill>
                          <a:schemeClr val="bg1"/>
                        </a:solidFill>
                        <a:latin typeface="Roboto" panose="02000000000000000000" pitchFamily="2" charset="0"/>
                        <a:ea typeface="Roboto" panose="02000000000000000000" pitchFamily="2" charset="0"/>
                      </a:endParaRP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My home, our school and our community is at the </a:t>
                      </a:r>
                      <a:r>
                        <a:rPr lang="en-US" sz="800" b="1" dirty="0">
                          <a:solidFill>
                            <a:schemeClr val="bg1"/>
                          </a:solidFill>
                          <a:latin typeface="Roboto" panose="02000000000000000000" pitchFamily="2" charset="0"/>
                          <a:ea typeface="Roboto" panose="02000000000000000000" pitchFamily="2" charset="0"/>
                        </a:rPr>
                        <a:t>local scale</a:t>
                      </a:r>
                      <a:endParaRPr lang="en-US" sz="800" dirty="0">
                        <a:solidFill>
                          <a:schemeClr val="bg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dirty="0">
                          <a:solidFill>
                            <a:schemeClr val="bg1"/>
                          </a:solidFill>
                          <a:latin typeface="Roboto" panose="02000000000000000000" pitchFamily="2" charset="0"/>
                          <a:ea typeface="Roboto" panose="02000000000000000000" pitchFamily="2" charset="0"/>
                        </a:rPr>
                        <a:t>Human settlements can be a </a:t>
                      </a:r>
                      <a:r>
                        <a:rPr lang="en-US" sz="800" b="1" dirty="0">
                          <a:solidFill>
                            <a:schemeClr val="bg1"/>
                          </a:solidFill>
                          <a:latin typeface="Roboto" panose="02000000000000000000" pitchFamily="2" charset="0"/>
                          <a:ea typeface="Roboto" panose="02000000000000000000" pitchFamily="2" charset="0"/>
                        </a:rPr>
                        <a:t>city</a:t>
                      </a:r>
                      <a:r>
                        <a:rPr lang="en-US" sz="800" dirty="0">
                          <a:solidFill>
                            <a:schemeClr val="bg1"/>
                          </a:solidFill>
                          <a:latin typeface="Roboto" panose="02000000000000000000" pitchFamily="2" charset="0"/>
                          <a:ea typeface="Roboto" panose="02000000000000000000" pitchFamily="2" charset="0"/>
                        </a:rPr>
                        <a:t>, </a:t>
                      </a:r>
                      <a:r>
                        <a:rPr lang="en-US" sz="800" b="1" dirty="0">
                          <a:solidFill>
                            <a:schemeClr val="bg1"/>
                          </a:solidFill>
                          <a:latin typeface="Roboto" panose="02000000000000000000" pitchFamily="2" charset="0"/>
                          <a:ea typeface="Roboto" panose="02000000000000000000" pitchFamily="2" charset="0"/>
                        </a:rPr>
                        <a:t>town</a:t>
                      </a:r>
                      <a:r>
                        <a:rPr lang="en-US" sz="800" dirty="0">
                          <a:solidFill>
                            <a:schemeClr val="bg1"/>
                          </a:solidFill>
                          <a:latin typeface="Roboto" panose="02000000000000000000" pitchFamily="2" charset="0"/>
                          <a:ea typeface="Roboto" panose="02000000000000000000" pitchFamily="2" charset="0"/>
                        </a:rPr>
                        <a:t> or </a:t>
                      </a:r>
                      <a:r>
                        <a:rPr lang="en-US" sz="800" b="1" dirty="0">
                          <a:solidFill>
                            <a:schemeClr val="bg1"/>
                          </a:solidFill>
                          <a:latin typeface="Roboto" panose="02000000000000000000" pitchFamily="2" charset="0"/>
                          <a:ea typeface="Roboto" panose="02000000000000000000" pitchFamily="2" charset="0"/>
                        </a:rPr>
                        <a:t>village</a:t>
                      </a:r>
                      <a:r>
                        <a:rPr lang="en-US" sz="800" b="0" dirty="0">
                          <a:solidFill>
                            <a:schemeClr val="bg1"/>
                          </a:solidFill>
                          <a:latin typeface="Roboto" panose="02000000000000000000" pitchFamily="2" charset="0"/>
                          <a:ea typeface="Roboto" panose="02000000000000000000" pitchFamily="2" charset="0"/>
                        </a:rPr>
                        <a:t>, depending on their size</a:t>
                      </a:r>
                      <a:endParaRPr lang="en-US" sz="800" dirty="0">
                        <a:solidFill>
                          <a:schemeClr val="bg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Human</a:t>
                      </a:r>
                      <a:r>
                        <a:rPr lang="en-US" sz="800" dirty="0">
                          <a:solidFill>
                            <a:schemeClr val="bg1"/>
                          </a:solidFill>
                          <a:latin typeface="Roboto" panose="02000000000000000000" pitchFamily="2" charset="0"/>
                          <a:ea typeface="Roboto" panose="02000000000000000000" pitchFamily="2" charset="0"/>
                        </a:rPr>
                        <a:t> features are man-made, and </a:t>
                      </a:r>
                      <a:r>
                        <a:rPr lang="en-US" sz="800" b="1" dirty="0">
                          <a:solidFill>
                            <a:schemeClr val="bg1"/>
                          </a:solidFill>
                          <a:latin typeface="Roboto" panose="02000000000000000000" pitchFamily="2" charset="0"/>
                          <a:ea typeface="Roboto" panose="02000000000000000000" pitchFamily="2" charset="0"/>
                        </a:rPr>
                        <a:t>physical</a:t>
                      </a:r>
                      <a:r>
                        <a:rPr lang="en-US" sz="800" dirty="0">
                          <a:solidFill>
                            <a:schemeClr val="bg1"/>
                          </a:solidFill>
                          <a:latin typeface="Roboto" panose="02000000000000000000" pitchFamily="2" charset="0"/>
                          <a:ea typeface="Roboto" panose="02000000000000000000" pitchFamily="2" charset="0"/>
                        </a:rPr>
                        <a:t> features are those that would be there without humans</a:t>
                      </a:r>
                    </a:p>
                    <a:p>
                      <a:pPr marL="72000" indent="-72000">
                        <a:spcAft>
                          <a:spcPts val="200"/>
                        </a:spcAft>
                        <a:buFont typeface="Arial" panose="020B0604020202020204" pitchFamily="34" charset="0"/>
                        <a:buChar char="•"/>
                      </a:pPr>
                      <a:r>
                        <a:rPr lang="en-US" sz="800" b="0" dirty="0">
                          <a:solidFill>
                            <a:schemeClr val="bg1"/>
                          </a:solidFill>
                          <a:latin typeface="Roboto" panose="02000000000000000000" pitchFamily="2" charset="0"/>
                          <a:ea typeface="Roboto" panose="02000000000000000000" pitchFamily="2" charset="0"/>
                        </a:rPr>
                        <a:t>Human features in my local area include: [dependent on school]</a:t>
                      </a:r>
                    </a:p>
                    <a:p>
                      <a:pPr marL="72000" indent="-72000">
                        <a:spcAft>
                          <a:spcPts val="200"/>
                        </a:spcAft>
                        <a:buFont typeface="Arial" panose="020B0604020202020204" pitchFamily="34" charset="0"/>
                        <a:buChar char="•"/>
                      </a:pPr>
                      <a:r>
                        <a:rPr lang="en-US" sz="800" b="0" dirty="0">
                          <a:solidFill>
                            <a:schemeClr val="bg1"/>
                          </a:solidFill>
                          <a:latin typeface="Roboto" panose="02000000000000000000" pitchFamily="2" charset="0"/>
                          <a:ea typeface="Roboto" panose="02000000000000000000" pitchFamily="2" charset="0"/>
                        </a:rPr>
                        <a:t>Physical features in my local area include: [dependent on school]</a:t>
                      </a:r>
                    </a:p>
                    <a:p>
                      <a:pPr marL="72000" indent="-72000">
                        <a:spcAft>
                          <a:spcPts val="200"/>
                        </a:spcAft>
                        <a:buFont typeface="Arial" panose="020B0604020202020204" pitchFamily="34" charset="0"/>
                        <a:buChar char="•"/>
                      </a:pPr>
                      <a:r>
                        <a:rPr lang="en-US" sz="800" b="0" dirty="0">
                          <a:solidFill>
                            <a:schemeClr val="bg1"/>
                          </a:solidFill>
                          <a:latin typeface="Roboto" panose="02000000000000000000" pitchFamily="2" charset="0"/>
                          <a:ea typeface="Roboto" panose="02000000000000000000" pitchFamily="2" charset="0"/>
                        </a:rPr>
                        <a:t>Key words: </a:t>
                      </a:r>
                      <a:r>
                        <a:rPr lang="en-US" sz="800" b="1" dirty="0">
                          <a:solidFill>
                            <a:schemeClr val="bg1"/>
                          </a:solidFill>
                          <a:latin typeface="Roboto" panose="02000000000000000000" pitchFamily="2" charset="0"/>
                          <a:ea typeface="Roboto" panose="02000000000000000000" pitchFamily="2" charset="0"/>
                        </a:rPr>
                        <a:t>river, forest, soil, hill, shop, house </a:t>
                      </a:r>
                      <a:r>
                        <a:rPr lang="en-US" sz="800" b="0" dirty="0">
                          <a:solidFill>
                            <a:schemeClr val="bg1"/>
                          </a:solidFill>
                          <a:latin typeface="Roboto" panose="02000000000000000000" pitchFamily="2" charset="0"/>
                          <a:ea typeface="Roboto" panose="02000000000000000000" pitchFamily="2" charset="0"/>
                        </a:rPr>
                        <a:t>and</a:t>
                      </a:r>
                      <a:r>
                        <a:rPr lang="en-US" sz="800" b="1" dirty="0">
                          <a:solidFill>
                            <a:schemeClr val="bg1"/>
                          </a:solidFill>
                          <a:latin typeface="Roboto" panose="02000000000000000000" pitchFamily="2" charset="0"/>
                          <a:ea typeface="Roboto" panose="02000000000000000000" pitchFamily="2" charset="0"/>
                        </a:rPr>
                        <a:t> office</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Mapping our local area </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Countries of the UK Se</a:t>
                      </a:r>
                    </a:p>
                    <a:p>
                      <a:pPr marL="72000" indent="-72000">
                        <a:spcAft>
                          <a:spcPts val="200"/>
                        </a:spcAft>
                        <a:buFont typeface="Arial" panose="020B0604020202020204" pitchFamily="34" charset="0"/>
                        <a:buChar char="•"/>
                      </a:pPr>
                      <a:r>
                        <a:rPr lang="en-US" sz="800" dirty="0" err="1">
                          <a:solidFill>
                            <a:schemeClr val="bg1"/>
                          </a:solidFill>
                          <a:latin typeface="Roboto" panose="02000000000000000000" pitchFamily="2" charset="0"/>
                          <a:ea typeface="Roboto" panose="02000000000000000000" pitchFamily="2" charset="0"/>
                        </a:rPr>
                        <a:t>ttlements</a:t>
                      </a:r>
                      <a:r>
                        <a:rPr lang="en-US" sz="800" dirty="0">
                          <a:solidFill>
                            <a:schemeClr val="bg1"/>
                          </a:solidFill>
                          <a:latin typeface="Roboto" panose="02000000000000000000" pitchFamily="2" charset="0"/>
                          <a:ea typeface="Roboto" panose="02000000000000000000" pitchFamily="2" charset="0"/>
                        </a:rPr>
                        <a:t> can be hamlets, villages, towns or cities </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1779889">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GB" sz="800" b="0" i="0" strike="noStrike" dirty="0">
                          <a:solidFill>
                            <a:schemeClr val="bg1"/>
                          </a:solidFill>
                          <a:latin typeface="Roboto" panose="02000000000000000000" pitchFamily="2" charset="0"/>
                          <a:ea typeface="Roboto" panose="02000000000000000000" pitchFamily="2" charset="0"/>
                        </a:rPr>
                        <a:t>Use prepositions (e.g. bigger/smaller; nearer/further) to describe and interpret locations</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GB" sz="800" b="0" i="0" strike="noStrike" dirty="0">
                          <a:solidFill>
                            <a:schemeClr val="bg1"/>
                          </a:solidFill>
                          <a:latin typeface="Roboto" panose="02000000000000000000" pitchFamily="2" charset="0"/>
                          <a:ea typeface="Roboto" panose="02000000000000000000" pitchFamily="2" charset="0"/>
                        </a:rPr>
                        <a:t>Use directional language (not left and right) to describe and interpret directions</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GB" sz="800" b="0" i="0" strike="noStrike" dirty="0">
                          <a:solidFill>
                            <a:schemeClr val="bg1"/>
                          </a:solidFill>
                          <a:latin typeface="Roboto" panose="02000000000000000000" pitchFamily="2" charset="0"/>
                          <a:ea typeface="Roboto" panose="02000000000000000000" pitchFamily="2" charset="0"/>
                        </a:rPr>
                        <a:t>Recognise that drawings are not the same size as features in real life</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GB" sz="800" b="0" i="0" strike="noStrike" dirty="0">
                          <a:solidFill>
                            <a:schemeClr val="bg1"/>
                          </a:solidFill>
                          <a:latin typeface="Roboto" panose="02000000000000000000" pitchFamily="2" charset="0"/>
                          <a:ea typeface="Roboto" panose="02000000000000000000" pitchFamily="2" charset="0"/>
                        </a:rPr>
                        <a:t>Draw around objects to make a plan view of them, and identify objects from a plan photograph/drawing of them</a:t>
                      </a:r>
                    </a:p>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800" b="1" i="0" u="none" strike="noStrike" dirty="0">
                          <a:solidFill>
                            <a:schemeClr val="accent1"/>
                          </a:solidFill>
                          <a:latin typeface="Roboto" panose="02000000000000000000" pitchFamily="2" charset="0"/>
                          <a:ea typeface="Roboto" panose="02000000000000000000" pitchFamily="2" charset="0"/>
                        </a:rPr>
                        <a:t>Map skills:</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GB" sz="800" b="0" i="0" strike="noStrike" dirty="0">
                          <a:solidFill>
                            <a:schemeClr val="accent1"/>
                          </a:solidFill>
                          <a:latin typeface="Roboto" panose="02000000000000000000" pitchFamily="2" charset="0"/>
                          <a:ea typeface="Roboto" panose="02000000000000000000" pitchFamily="2" charset="0"/>
                        </a:rPr>
                        <a:t>Use photographs of objects and features in an elevation view          (from front)</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GB" sz="800" b="0" i="0" strike="noStrike" dirty="0">
                          <a:solidFill>
                            <a:schemeClr val="accent1"/>
                          </a:solidFill>
                          <a:latin typeface="Roboto" panose="02000000000000000000" pitchFamily="2" charset="0"/>
                          <a:ea typeface="Roboto" panose="02000000000000000000" pitchFamily="2" charset="0"/>
                        </a:rPr>
                        <a:t>Use photographs of objects and features in an oblique view            (from diagonally above)</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GB" sz="800" b="0" i="0" strike="noStrike" dirty="0">
                          <a:solidFill>
                            <a:schemeClr val="accent1"/>
                          </a:solidFill>
                          <a:latin typeface="Roboto" panose="02000000000000000000" pitchFamily="2" charset="0"/>
                          <a:ea typeface="Roboto" panose="02000000000000000000" pitchFamily="2" charset="0"/>
                        </a:rPr>
                        <a:t>Use photographs of objects in a plan view (from directly above)</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GB" sz="800" b="0" i="0" strike="noStrike" dirty="0">
                          <a:solidFill>
                            <a:schemeClr val="accent1"/>
                          </a:solidFill>
                          <a:latin typeface="Roboto" panose="02000000000000000000" pitchFamily="2" charset="0"/>
                          <a:ea typeface="Roboto" panose="02000000000000000000" pitchFamily="2" charset="0"/>
                        </a:rPr>
                        <a:t>Use simple picture maps</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GB" sz="800" b="0" i="0" strike="noStrike" dirty="0">
                          <a:solidFill>
                            <a:schemeClr val="accent1"/>
                          </a:solidFill>
                          <a:latin typeface="Roboto" panose="02000000000000000000" pitchFamily="2" charset="0"/>
                          <a:ea typeface="Roboto" panose="02000000000000000000" pitchFamily="2" charset="0"/>
                        </a:rPr>
                        <a:t>Use a basic key to interpret and identify places on a map</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0" i="0" strike="noStrike" dirty="0">
                          <a:solidFill>
                            <a:schemeClr val="bg1"/>
                          </a:solidFill>
                          <a:latin typeface="Roboto" panose="02000000000000000000" pitchFamily="2" charset="0"/>
                          <a:ea typeface="Roboto" panose="02000000000000000000" pitchFamily="2" charset="0"/>
                        </a:rPr>
                        <a:t>Recognise that our home, our school and our community are at the local scale</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0" i="0" strike="noStrike" dirty="0">
                          <a:solidFill>
                            <a:schemeClr val="bg1"/>
                          </a:solidFill>
                          <a:latin typeface="Roboto" panose="02000000000000000000" pitchFamily="2" charset="0"/>
                          <a:ea typeface="Roboto" panose="02000000000000000000" pitchFamily="2" charset="0"/>
                        </a:rPr>
                        <a:t>Interpret and give locations and directions using the language of left, right, near and far</a:t>
                      </a:r>
                    </a:p>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endParaRPr lang="en-US" sz="800" b="0" i="0" u="none" strike="noStrike" dirty="0">
                        <a:solidFill>
                          <a:schemeClr val="bg1"/>
                        </a:solidFill>
                        <a:latin typeface="Roboto" panose="02000000000000000000" pitchFamily="2" charset="0"/>
                        <a:ea typeface="Roboto" panose="02000000000000000000" pitchFamily="2" charset="0"/>
                      </a:endParaRPr>
                    </a:p>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800" b="1" i="0" u="none" strike="noStrike" dirty="0">
                          <a:solidFill>
                            <a:schemeClr val="accent1"/>
                          </a:solidFill>
                          <a:latin typeface="Roboto" panose="02000000000000000000" pitchFamily="2" charset="0"/>
                          <a:ea typeface="Roboto" panose="02000000000000000000" pitchFamily="2" charset="0"/>
                        </a:rPr>
                        <a:t>Map skills: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0" i="0" strike="noStrike" dirty="0">
                          <a:solidFill>
                            <a:schemeClr val="accent1"/>
                          </a:solidFill>
                          <a:latin typeface="Roboto" panose="02000000000000000000" pitchFamily="2" charset="0"/>
                          <a:ea typeface="Roboto" panose="02000000000000000000" pitchFamily="2" charset="0"/>
                        </a:rPr>
                        <a:t>Draw a route on a map and label features in the correct order</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0" i="0" strike="noStrike" dirty="0">
                          <a:solidFill>
                            <a:schemeClr val="accent1"/>
                          </a:solidFill>
                          <a:latin typeface="Roboto" panose="02000000000000000000" pitchFamily="2" charset="0"/>
                          <a:ea typeface="Roboto" panose="02000000000000000000" pitchFamily="2" charset="0"/>
                        </a:rPr>
                        <a:t>Use a simple map (Google Maps) in a plan view</a:t>
                      </a:r>
                    </a:p>
                    <a:p>
                      <a:pPr marL="72000" indent="-72000">
                        <a:spcAft>
                          <a:spcPts val="200"/>
                        </a:spcAft>
                        <a:buFont typeface="Arial" panose="020B0604020202020204" pitchFamily="34" charset="0"/>
                        <a:buChar char="•"/>
                      </a:pPr>
                      <a:endParaRPr lang="en-US" sz="800" b="1"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dirty="0">
                          <a:solidFill>
                            <a:schemeClr val="bg1"/>
                          </a:solidFill>
                          <a:latin typeface="Roboto" panose="02000000000000000000" pitchFamily="2" charset="0"/>
                          <a:ea typeface="Roboto" panose="02000000000000000000" pitchFamily="2" charset="0"/>
                          <a:cs typeface="Roboto" panose="02000000000000000000" pitchFamily="2" charset="0"/>
                        </a:rPr>
                        <a:t>Draw routes between locations on the playground on squared paper using a scale of 1 square : 1 pace (or 1 </a:t>
                      </a:r>
                      <a:r>
                        <a:rPr lang="en-US" sz="800" dirty="0" err="1">
                          <a:solidFill>
                            <a:schemeClr val="bg1"/>
                          </a:solidFill>
                          <a:latin typeface="Roboto" panose="02000000000000000000" pitchFamily="2" charset="0"/>
                          <a:ea typeface="Roboto" panose="02000000000000000000" pitchFamily="2" charset="0"/>
                          <a:cs typeface="Roboto" panose="02000000000000000000" pitchFamily="2" charset="0"/>
                        </a:rPr>
                        <a:t>metre</a:t>
                      </a:r>
                      <a:r>
                        <a:rPr lang="en-US" sz="800" dirty="0">
                          <a:solidFill>
                            <a:schemeClr val="bg1"/>
                          </a:solidFill>
                          <a:latin typeface="Roboto" panose="02000000000000000000" pitchFamily="2" charset="0"/>
                          <a:ea typeface="Roboto" panose="02000000000000000000" pitchFamily="2" charset="0"/>
                          <a:cs typeface="Roboto" panose="02000000000000000000" pitchFamily="2" charset="0"/>
                        </a:rPr>
                        <a:t>, if pupils have learned this in </a:t>
                      </a:r>
                      <a:r>
                        <a:rPr lang="en-US" sz="800" b="1" strike="noStrike" dirty="0">
                          <a:solidFill>
                            <a:schemeClr val="accent4"/>
                          </a:solidFill>
                          <a:latin typeface="Roboto" panose="02000000000000000000" pitchFamily="2" charset="0"/>
                          <a:ea typeface="Roboto" panose="02000000000000000000" pitchFamily="2" charset="0"/>
                          <a:cs typeface="Roboto" panose="02000000000000000000" pitchFamily="2" charset="0"/>
                        </a:rPr>
                        <a:t>mathematics</a:t>
                      </a:r>
                      <a:r>
                        <a:rPr lang="en-US" sz="800" dirty="0">
                          <a:solidFill>
                            <a:schemeClr val="bg1"/>
                          </a:solidFill>
                          <a:latin typeface="Roboto" panose="02000000000000000000" pitchFamily="2" charset="0"/>
                          <a:ea typeface="Roboto" panose="02000000000000000000" pitchFamily="2" charset="0"/>
                          <a:cs typeface="Roboto" panose="02000000000000000000" pitchFamily="2" charset="0"/>
                        </a:rPr>
                        <a:t> by this stage in Y2)</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800" b="0" i="0" dirty="0">
                        <a:solidFill>
                          <a:schemeClr val="bg1"/>
                        </a:solidFill>
                        <a:highlight>
                          <a:srgbClr val="00FFFF"/>
                        </a:highlight>
                        <a:latin typeface="Roboto" panose="02000000000000000000" pitchFamily="2" charset="0"/>
                        <a:ea typeface="Roboto" panose="02000000000000000000" pitchFamily="2" charset="0"/>
                      </a:endParaRPr>
                    </a:p>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800" b="1" i="0" u="none" strike="noStrike" dirty="0">
                          <a:solidFill>
                            <a:schemeClr val="accent1"/>
                          </a:solidFill>
                          <a:latin typeface="Roboto" panose="02000000000000000000" pitchFamily="2" charset="0"/>
                          <a:ea typeface="Roboto" panose="02000000000000000000" pitchFamily="2" charset="0"/>
                        </a:rPr>
                        <a:t>Map skills:</a:t>
                      </a:r>
                    </a:p>
                    <a:p>
                      <a:pPr marL="84138" indent="-84138">
                        <a:buFont typeface="Arial" panose="020B0604020202020204" pitchFamily="34" charset="0"/>
                        <a:buChar char="•"/>
                      </a:pPr>
                      <a:r>
                        <a:rPr lang="en-GB" sz="800" b="1" dirty="0">
                          <a:solidFill>
                            <a:schemeClr val="accent1"/>
                          </a:solidFill>
                          <a:latin typeface="Roboto" panose="02000000000000000000" pitchFamily="2" charset="0"/>
                          <a:ea typeface="Roboto" panose="02000000000000000000" pitchFamily="2" charset="0"/>
                          <a:cs typeface="Roboto" panose="02000000000000000000" pitchFamily="2" charset="0"/>
                        </a:rPr>
                        <a:t>Use </a:t>
                      </a:r>
                      <a:r>
                        <a:rPr lang="en-US" sz="800" b="1" dirty="0">
                          <a:solidFill>
                            <a:schemeClr val="accent1"/>
                          </a:solidFill>
                          <a:latin typeface="Roboto" panose="02000000000000000000" pitchFamily="2" charset="0"/>
                          <a:ea typeface="Roboto" panose="02000000000000000000" pitchFamily="2" charset="0"/>
                          <a:cs typeface="Roboto" panose="02000000000000000000" pitchFamily="2" charset="0"/>
                        </a:rPr>
                        <a:t>satellite images (Google Earth) in a plan view</a:t>
                      </a:r>
                    </a:p>
                    <a:p>
                      <a:pPr marL="84138" indent="-84138">
                        <a:buFont typeface="Arial" panose="020B0604020202020204" pitchFamily="34" charset="0"/>
                        <a:buChar char="•"/>
                      </a:pPr>
                      <a:r>
                        <a:rPr lang="en-US" sz="800" dirty="0">
                          <a:solidFill>
                            <a:schemeClr val="accent1"/>
                          </a:solidFill>
                          <a:latin typeface="Roboto" panose="02000000000000000000" pitchFamily="2" charset="0"/>
                          <a:ea typeface="Roboto" panose="02000000000000000000" pitchFamily="2" charset="0"/>
                          <a:cs typeface="Roboto" panose="02000000000000000000" pitchFamily="2" charset="0"/>
                        </a:rPr>
                        <a:t>Use aerial photographs of places in a plan view</a:t>
                      </a:r>
                    </a:p>
                    <a:p>
                      <a:pPr marL="84138" marR="0" lvl="0" indent="-84138"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dirty="0">
                          <a:solidFill>
                            <a:schemeClr val="accent1"/>
                          </a:solidFill>
                          <a:latin typeface="Roboto" panose="02000000000000000000" pitchFamily="2" charset="0"/>
                          <a:ea typeface="Roboto" panose="02000000000000000000" pitchFamily="2" charset="0"/>
                          <a:cs typeface="Roboto" panose="02000000000000000000" pitchFamily="2" charset="0"/>
                        </a:rPr>
                        <a:t>Use and interpret four compass points (north, south, east and west)</a:t>
                      </a:r>
                      <a:endParaRPr lang="en-US" sz="800"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420391967"/>
                  </a:ext>
                </a:extLst>
              </a:tr>
              <a:tr h="843992">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Disciplinary</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Interconnections </a:t>
                      </a:r>
                      <a:r>
                        <a:rPr lang="en-US" sz="800" b="1" dirty="0">
                          <a:solidFill>
                            <a:schemeClr val="bg1"/>
                          </a:solidFill>
                          <a:latin typeface="Roboto" panose="02000000000000000000" pitchFamily="2" charset="0"/>
                          <a:ea typeface="Roboto" panose="02000000000000000000" pitchFamily="2" charset="0"/>
                        </a:rPr>
                        <a:t>&amp;</a:t>
                      </a:r>
                      <a:r>
                        <a:rPr lang="en-US" sz="80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 change: </a:t>
                      </a:r>
                      <a:r>
                        <a:rPr lang="en-GB" sz="800" kern="1200" dirty="0">
                          <a:solidFill>
                            <a:schemeClr val="bg1"/>
                          </a:solidFill>
                          <a:effectLst/>
                          <a:latin typeface="Roboto"/>
                          <a:ea typeface="Roboto"/>
                          <a:cs typeface="Roboto"/>
                        </a:rPr>
                        <a:t>Humans can affect and may be influenced by different places and physical processes</a:t>
                      </a:r>
                      <a:endParaRPr lang="en-US" sz="800" b="0" i="0" strike="noStrike" dirty="0">
                        <a:solidFill>
                          <a:schemeClr val="accent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a:solidFill>
                            <a:schemeClr val="bg1"/>
                          </a:solidFill>
                          <a:effectLst/>
                          <a:latin typeface="Roboto" panose="02000000000000000000" pitchFamily="2" charset="0"/>
                          <a:ea typeface="Roboto" panose="02000000000000000000" pitchFamily="2" charset="0"/>
                          <a:cs typeface="Roboto" panose="02000000000000000000" pitchFamily="2" charset="0"/>
                        </a:rPr>
                        <a:t>Interconnections </a:t>
                      </a:r>
                      <a:r>
                        <a:rPr lang="en-US" sz="800" b="1">
                          <a:solidFill>
                            <a:schemeClr val="bg1"/>
                          </a:solidFill>
                          <a:latin typeface="Roboto" panose="02000000000000000000" pitchFamily="2" charset="0"/>
                          <a:ea typeface="Roboto" panose="02000000000000000000" pitchFamily="2" charset="0"/>
                        </a:rPr>
                        <a:t>&amp;</a:t>
                      </a:r>
                      <a:r>
                        <a:rPr lang="en-US" sz="800" b="1">
                          <a:solidFill>
                            <a:schemeClr val="bg1"/>
                          </a:solidFill>
                          <a:effectLst/>
                          <a:latin typeface="Roboto" panose="02000000000000000000" pitchFamily="2" charset="0"/>
                          <a:ea typeface="Roboto" panose="02000000000000000000" pitchFamily="2" charset="0"/>
                          <a:cs typeface="Roboto" panose="02000000000000000000" pitchFamily="2" charset="0"/>
                        </a:rPr>
                        <a:t> change: </a:t>
                      </a:r>
                      <a:r>
                        <a:rPr lang="en-GB" sz="800" kern="1200">
                          <a:solidFill>
                            <a:schemeClr val="bg1"/>
                          </a:solidFill>
                          <a:effectLst/>
                          <a:latin typeface="Roboto" panose="02000000000000000000" pitchFamily="2" charset="0"/>
                          <a:ea typeface="Roboto" panose="02000000000000000000" pitchFamily="2" charset="0"/>
                          <a:cs typeface="Roboto" panose="02000000000000000000" pitchFamily="2" charset="0"/>
                        </a:rPr>
                        <a:t>Settlements are influenced by both human and physical features</a:t>
                      </a:r>
                    </a:p>
                    <a:p>
                      <a:pPr marL="84138" indent="-84138">
                        <a:buFont typeface="Arial" panose="020B0604020202020204" pitchFamily="34" charset="0"/>
                        <a:buChar char="•"/>
                      </a:pPr>
                      <a:r>
                        <a:rPr lang="en-US" sz="800" b="1" i="0" kern="1200">
                          <a:solidFill>
                            <a:schemeClr val="bg1"/>
                          </a:solidFill>
                          <a:effectLst/>
                          <a:latin typeface="Roboto" panose="02000000000000000000" pitchFamily="2" charset="0"/>
                          <a:ea typeface="Roboto" panose="02000000000000000000" pitchFamily="2" charset="0"/>
                          <a:cs typeface="+mn-cs"/>
                        </a:rPr>
                        <a:t>Enquiry &amp; fieldwork</a:t>
                      </a:r>
                      <a:r>
                        <a:rPr lang="en-US" sz="800" b="0" i="0" kern="1200">
                          <a:solidFill>
                            <a:schemeClr val="bg1"/>
                          </a:solidFill>
                          <a:effectLst/>
                          <a:latin typeface="Roboto" panose="02000000000000000000" pitchFamily="2" charset="0"/>
                          <a:ea typeface="Roboto" panose="02000000000000000000" pitchFamily="2" charset="0"/>
                          <a:cs typeface="+mn-cs"/>
                        </a:rPr>
                        <a:t>: </a:t>
                      </a:r>
                      <a:r>
                        <a:rPr lang="en-US" sz="800" b="0" err="1">
                          <a:solidFill>
                            <a:schemeClr val="bg1"/>
                          </a:solidFill>
                          <a:latin typeface="Roboto" panose="02000000000000000000" pitchFamily="2" charset="0"/>
                          <a:ea typeface="Roboto" panose="02000000000000000000" pitchFamily="2" charset="0"/>
                          <a:cs typeface="Roboto" panose="02000000000000000000" pitchFamily="2" charset="0"/>
                        </a:rPr>
                        <a:t>Recognise</a:t>
                      </a:r>
                      <a:r>
                        <a:rPr lang="en-US" sz="800" b="0">
                          <a:solidFill>
                            <a:schemeClr val="bg1"/>
                          </a:solidFill>
                          <a:latin typeface="Roboto" panose="02000000000000000000" pitchFamily="2" charset="0"/>
                          <a:ea typeface="Roboto" panose="02000000000000000000" pitchFamily="2" charset="0"/>
                          <a:cs typeface="Roboto" panose="02000000000000000000" pitchFamily="2" charset="0"/>
                        </a:rPr>
                        <a:t> simple hazards and steps we can take to avoid them</a:t>
                      </a:r>
                    </a:p>
                    <a:p>
                      <a:pPr marL="84138" indent="-84138">
                        <a:buFont typeface="Arial" panose="020B0604020202020204" pitchFamily="34" charset="0"/>
                        <a:buChar char="•"/>
                      </a:pPr>
                      <a:r>
                        <a:rPr lang="en-US" sz="800" b="1" i="0" kern="1200">
                          <a:solidFill>
                            <a:schemeClr val="bg1"/>
                          </a:solidFill>
                          <a:effectLst/>
                          <a:latin typeface="Roboto" panose="02000000000000000000" pitchFamily="2" charset="0"/>
                          <a:ea typeface="Roboto" panose="02000000000000000000" pitchFamily="2" charset="0"/>
                          <a:cs typeface="+mn-cs"/>
                        </a:rPr>
                        <a:t>Enquiry &amp; fieldwork: </a:t>
                      </a:r>
                      <a:r>
                        <a:rPr lang="en-US" sz="800" b="0">
                          <a:solidFill>
                            <a:schemeClr val="bg1"/>
                          </a:solidFill>
                          <a:latin typeface="Roboto" panose="02000000000000000000" pitchFamily="2" charset="0"/>
                          <a:ea typeface="Roboto" panose="02000000000000000000" pitchFamily="2" charset="0"/>
                          <a:cs typeface="Roboto" panose="02000000000000000000" pitchFamily="2" charset="0"/>
                        </a:rPr>
                        <a:t>Draw a basic field sketch of one area</a:t>
                      </a:r>
                    </a:p>
                    <a:p>
                      <a:pPr marL="84138" indent="-84138">
                        <a:buFont typeface="Arial" panose="020B0604020202020204" pitchFamily="34" charset="0"/>
                        <a:buChar char="•"/>
                      </a:pPr>
                      <a:r>
                        <a:rPr lang="en-US" sz="800" b="1" i="0" kern="1200">
                          <a:solidFill>
                            <a:schemeClr val="bg1"/>
                          </a:solidFill>
                          <a:effectLst/>
                          <a:latin typeface="Roboto" panose="02000000000000000000" pitchFamily="2" charset="0"/>
                          <a:ea typeface="Roboto" panose="02000000000000000000" pitchFamily="2" charset="0"/>
                          <a:cs typeface="+mn-cs"/>
                        </a:rPr>
                        <a:t>Enquiry &amp; fieldwork: </a:t>
                      </a:r>
                      <a:r>
                        <a:rPr lang="en-US" sz="800" b="0">
                          <a:solidFill>
                            <a:schemeClr val="bg1"/>
                          </a:solidFill>
                          <a:latin typeface="Roboto" panose="02000000000000000000" pitchFamily="2" charset="0"/>
                          <a:ea typeface="Roboto" panose="02000000000000000000" pitchFamily="2" charset="0"/>
                          <a:cs typeface="Roboto" panose="02000000000000000000" pitchFamily="2" charset="0"/>
                        </a:rPr>
                        <a:t>Observe and name features in the environment</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cs typeface="Roboto" panose="02000000000000000000" pitchFamily="2" charset="0"/>
                        </a:rPr>
                        <a:t>Comparisons: </a:t>
                      </a:r>
                      <a:r>
                        <a:rPr lang="en-US" sz="800" dirty="0">
                          <a:solidFill>
                            <a:schemeClr val="bg1"/>
                          </a:solidFill>
                          <a:latin typeface="Roboto" panose="02000000000000000000" pitchFamily="2" charset="0"/>
                          <a:ea typeface="Roboto" panose="02000000000000000000" pitchFamily="2" charset="0"/>
                          <a:cs typeface="Roboto" panose="02000000000000000000" pitchFamily="2" charset="0"/>
                        </a:rPr>
                        <a:t>Identify similarities and differences between my local area and other places at the same scale (Nairobi and Naro Moru)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800" b="0" i="0" strike="noStrike"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945689">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Space &amp; place: </a:t>
                      </a:r>
                      <a:r>
                        <a:rPr lang="en-US" sz="800" b="0" dirty="0">
                          <a:solidFill>
                            <a:schemeClr val="bg1"/>
                          </a:solidFill>
                          <a:latin typeface="Roboto" panose="02000000000000000000" pitchFamily="2" charset="0"/>
                          <a:ea typeface="Roboto" panose="02000000000000000000" pitchFamily="2" charset="0"/>
                        </a:rPr>
                        <a:t>Where I live </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84138" indent="-84138">
                        <a:buFont typeface="Arial" panose="020B0604020202020204" pitchFamily="34" charset="0"/>
                        <a:buChar cha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Space </a:t>
                      </a:r>
                      <a:r>
                        <a:rPr lang="en-US" sz="800" b="1">
                          <a:solidFill>
                            <a:schemeClr val="bg1"/>
                          </a:solidFill>
                          <a:latin typeface="Roboto" panose="02000000000000000000" pitchFamily="2" charset="0"/>
                          <a:ea typeface="Roboto" panose="02000000000000000000" pitchFamily="2" charset="0"/>
                        </a:rPr>
                        <a:t>&amp;</a:t>
                      </a: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 place: Case study</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800" b="0">
                          <a:solidFill>
                            <a:schemeClr val="bg1"/>
                          </a:solidFill>
                          <a:latin typeface="Roboto" panose="02000000000000000000" pitchFamily="2" charset="0"/>
                          <a:ea typeface="Roboto" panose="02000000000000000000" pitchFamily="2" charset="0"/>
                          <a:cs typeface="Roboto" panose="02000000000000000000" pitchFamily="2" charset="0"/>
                        </a:rPr>
                        <a:t>Local area</a:t>
                      </a:r>
                    </a:p>
                    <a:p>
                      <a:pPr marL="72000" indent="-72000" algn="l">
                        <a:lnSpc>
                          <a:spcPct val="100000"/>
                        </a:lnSpc>
                        <a:spcAft>
                          <a:spcPts val="200"/>
                        </a:spcAft>
                        <a:buFont typeface="Arial" panose="020B0604020202020204" pitchFamily="34" charset="0"/>
                        <a:buChar char="•"/>
                      </a:pPr>
                      <a:r>
                        <a:rPr lang="en-US" sz="800" b="1">
                          <a:solidFill>
                            <a:schemeClr val="bg1"/>
                          </a:solidFill>
                          <a:effectLst/>
                          <a:latin typeface="Roboto" panose="02000000000000000000" pitchFamily="2" charset="0"/>
                          <a:ea typeface="Roboto" panose="02000000000000000000" pitchFamily="2" charset="0"/>
                          <a:cs typeface="Roboto" panose="02000000000000000000" pitchFamily="2" charset="0"/>
                        </a:rPr>
                        <a:t>Physical processes: </a:t>
                      </a:r>
                      <a:r>
                        <a:rPr lang="en-US" sz="800" b="0" i="0" kern="1200">
                          <a:solidFill>
                            <a:schemeClr val="bg1"/>
                          </a:solidFill>
                          <a:effectLst/>
                          <a:latin typeface="Roboto" panose="02000000000000000000" pitchFamily="2" charset="0"/>
                          <a:ea typeface="Roboto" panose="02000000000000000000" pitchFamily="2" charset="0"/>
                          <a:cs typeface="+mn-cs"/>
                        </a:rPr>
                        <a:t>We live on the </a:t>
                      </a:r>
                      <a:r>
                        <a:rPr lang="en-US" sz="800" b="1" i="0" kern="1200">
                          <a:solidFill>
                            <a:schemeClr val="bg1"/>
                          </a:solidFill>
                          <a:effectLst/>
                          <a:latin typeface="Roboto" panose="02000000000000000000" pitchFamily="2" charset="0"/>
                          <a:ea typeface="Roboto" panose="02000000000000000000" pitchFamily="2" charset="0"/>
                          <a:cs typeface="+mn-cs"/>
                        </a:rPr>
                        <a:t>Earth</a:t>
                      </a:r>
                      <a:endParaRPr lang="en-US" sz="800" b="0" i="0" kern="1200">
                        <a:solidFill>
                          <a:schemeClr val="bg1"/>
                        </a:solidFill>
                        <a:effectLst/>
                        <a:latin typeface="Roboto" panose="02000000000000000000" pitchFamily="2" charset="0"/>
                        <a:ea typeface="Roboto" panose="02000000000000000000" pitchFamily="2" charset="0"/>
                        <a:cs typeface="+mn-cs"/>
                      </a:endParaRPr>
                    </a:p>
                    <a:p>
                      <a:pPr marL="72000" indent="-72000" algn="l">
                        <a:lnSpc>
                          <a:spcPct val="100000"/>
                        </a:lnSpc>
                        <a:spcAft>
                          <a:spcPts val="200"/>
                        </a:spcAft>
                        <a:buFont typeface="Arial" panose="020B0604020202020204" pitchFamily="34" charset="0"/>
                        <a:buChar char="•"/>
                      </a:pPr>
                      <a:r>
                        <a:rPr lang="en-US" sz="800" b="1">
                          <a:solidFill>
                            <a:schemeClr val="bg1"/>
                          </a:solidFill>
                          <a:effectLst/>
                          <a:latin typeface="Roboto" panose="02000000000000000000" pitchFamily="2" charset="0"/>
                          <a:ea typeface="Roboto" panose="02000000000000000000" pitchFamily="2" charset="0"/>
                          <a:cs typeface="Roboto" panose="02000000000000000000" pitchFamily="2" charset="0"/>
                        </a:rPr>
                        <a:t>Physical processes: </a:t>
                      </a:r>
                      <a:r>
                        <a:rPr lang="en-US" sz="800" b="1" i="0" kern="1200">
                          <a:solidFill>
                            <a:schemeClr val="bg1"/>
                          </a:solidFill>
                          <a:effectLst/>
                          <a:latin typeface="Roboto" panose="02000000000000000000" pitchFamily="2" charset="0"/>
                          <a:ea typeface="Roboto" panose="02000000000000000000" pitchFamily="2" charset="0"/>
                          <a:cs typeface="+mn-cs"/>
                        </a:rPr>
                        <a:t>Physical features </a:t>
                      </a:r>
                      <a:r>
                        <a:rPr lang="en-US" sz="800" b="0" i="0" kern="1200">
                          <a:solidFill>
                            <a:schemeClr val="bg1"/>
                          </a:solidFill>
                          <a:effectLst/>
                          <a:latin typeface="Roboto" panose="02000000000000000000" pitchFamily="2" charset="0"/>
                          <a:ea typeface="Roboto" panose="02000000000000000000" pitchFamily="2" charset="0"/>
                          <a:cs typeface="+mn-cs"/>
                        </a:rPr>
                        <a:t>occur in nature and include rivers, forests, </a:t>
                      </a:r>
                      <a:r>
                        <a:rPr lang="en-US" sz="800" b="1" i="0" kern="1200">
                          <a:solidFill>
                            <a:schemeClr val="bg1"/>
                          </a:solidFill>
                          <a:effectLst/>
                          <a:latin typeface="Roboto" panose="02000000000000000000" pitchFamily="2" charset="0"/>
                          <a:ea typeface="Roboto" panose="02000000000000000000" pitchFamily="2" charset="0"/>
                          <a:cs typeface="+mn-cs"/>
                        </a:rPr>
                        <a:t>soil</a:t>
                      </a:r>
                      <a:r>
                        <a:rPr lang="en-US" sz="800" b="0" i="0" kern="1200">
                          <a:solidFill>
                            <a:schemeClr val="bg1"/>
                          </a:solidFill>
                          <a:effectLst/>
                          <a:latin typeface="Roboto" panose="02000000000000000000" pitchFamily="2" charset="0"/>
                          <a:ea typeface="Roboto" panose="02000000000000000000" pitchFamily="2" charset="0"/>
                          <a:cs typeface="+mn-cs"/>
                        </a:rPr>
                        <a:t> and hills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GB" sz="800">
                          <a:solidFill>
                            <a:schemeClr val="bg1"/>
                          </a:solidFill>
                          <a:latin typeface="Roboto" panose="02000000000000000000" pitchFamily="2" charset="0"/>
                          <a:ea typeface="Roboto" panose="02000000000000000000" pitchFamily="2" charset="0"/>
                          <a:cs typeface="Roboto" panose="02000000000000000000" pitchFamily="2" charset="0"/>
                        </a:rPr>
                        <a:t>Human features are man-made. They include settlements, shops, houses and offices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GB" sz="800">
                          <a:solidFill>
                            <a:schemeClr val="bg1"/>
                          </a:solidFill>
                          <a:latin typeface="Roboto" panose="02000000000000000000" pitchFamily="2" charset="0"/>
                          <a:ea typeface="Roboto" panose="02000000000000000000" pitchFamily="2" charset="0"/>
                          <a:cs typeface="Roboto" panose="02000000000000000000" pitchFamily="2" charset="0"/>
                        </a:rPr>
                        <a:t>Settlements can be villages, towns or cities, depending on their size</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800" b="0" dirty="0">
                          <a:solidFill>
                            <a:schemeClr val="bg1"/>
                          </a:solidFill>
                          <a:latin typeface="Roboto" panose="02000000000000000000" pitchFamily="2" charset="0"/>
                          <a:ea typeface="Roboto" panose="02000000000000000000" pitchFamily="2" charset="0"/>
                        </a:rPr>
                        <a:t>Settlements can be hamlets, villages, towns and cities, depending on their size </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2544701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dirty="0"/>
              <a:t>Year 1/2A: Spring</a:t>
            </a:r>
            <a:endParaRPr lang="en-GB" dirty="0"/>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3413760"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solidFill>
                    <a:schemeClr val="accent1"/>
                  </a:solidFill>
                </a:ln>
                <a:solidFill>
                  <a:schemeClr val="accent1"/>
                </a:solidFill>
                <a:latin typeface="United Curriculum" pitchFamily="2" charset="0"/>
              </a:rPr>
              <a:t>There You Are</a:t>
            </a:r>
            <a:endParaRPr lang="en-GB" sz="1600">
              <a:ln w="12700">
                <a:solidFill>
                  <a:schemeClr val="accent1"/>
                </a:solidFill>
              </a:ln>
              <a:solidFill>
                <a:schemeClr val="accent1"/>
              </a:solidFill>
              <a:latin typeface="United Curriculum" pitchFamily="2" charset="0"/>
            </a:endParaRPr>
          </a:p>
        </p:txBody>
      </p:sp>
      <p:graphicFrame>
        <p:nvGraphicFramePr>
          <p:cNvPr id="2" name="Table 25">
            <a:extLst>
              <a:ext uri="{FF2B5EF4-FFF2-40B4-BE49-F238E27FC236}">
                <a16:creationId xmlns:a16="http://schemas.microsoft.com/office/drawing/2014/main" id="{A19E9878-3961-2191-24F4-DC5D0C920A9F}"/>
              </a:ext>
            </a:extLst>
          </p:cNvPr>
          <p:cNvGraphicFramePr>
            <a:graphicFrameLocks noGrp="1"/>
          </p:cNvGraphicFramePr>
          <p:nvPr>
            <p:extLst>
              <p:ext uri="{D42A27DB-BD31-4B8C-83A1-F6EECF244321}">
                <p14:modId xmlns:p14="http://schemas.microsoft.com/office/powerpoint/2010/main" val="3594900109"/>
              </p:ext>
            </p:extLst>
          </p:nvPr>
        </p:nvGraphicFramePr>
        <p:xfrm>
          <a:off x="203201" y="815710"/>
          <a:ext cx="9179999" cy="5375275"/>
        </p:xfrm>
        <a:graphic>
          <a:graphicData uri="http://schemas.openxmlformats.org/drawingml/2006/table">
            <a:tbl>
              <a:tblPr firstRow="1" bandRow="1">
                <a:tableStyleId>{5940675A-B579-460E-94D1-54222C63F5DA}</a:tableStyleId>
              </a:tblPr>
              <a:tblGrid>
                <a:gridCol w="211034">
                  <a:extLst>
                    <a:ext uri="{9D8B030D-6E8A-4147-A177-3AD203B41FA5}">
                      <a16:colId xmlns:a16="http://schemas.microsoft.com/office/drawing/2014/main" val="1014669821"/>
                    </a:ext>
                  </a:extLst>
                </a:gridCol>
                <a:gridCol w="211034">
                  <a:extLst>
                    <a:ext uri="{9D8B030D-6E8A-4147-A177-3AD203B41FA5}">
                      <a16:colId xmlns:a16="http://schemas.microsoft.com/office/drawing/2014/main" val="1749978381"/>
                    </a:ext>
                  </a:extLst>
                </a:gridCol>
                <a:gridCol w="2893861">
                  <a:extLst>
                    <a:ext uri="{9D8B030D-6E8A-4147-A177-3AD203B41FA5}">
                      <a16:colId xmlns:a16="http://schemas.microsoft.com/office/drawing/2014/main" val="247776695"/>
                    </a:ext>
                  </a:extLst>
                </a:gridCol>
                <a:gridCol w="3747944">
                  <a:extLst>
                    <a:ext uri="{9D8B030D-6E8A-4147-A177-3AD203B41FA5}">
                      <a16:colId xmlns:a16="http://schemas.microsoft.com/office/drawing/2014/main" val="3380293508"/>
                    </a:ext>
                  </a:extLst>
                </a:gridCol>
                <a:gridCol w="2116126">
                  <a:extLst>
                    <a:ext uri="{9D8B030D-6E8A-4147-A177-3AD203B41FA5}">
                      <a16:colId xmlns:a16="http://schemas.microsoft.com/office/drawing/2014/main" val="2902844172"/>
                    </a:ext>
                  </a:extLst>
                </a:gridCol>
              </a:tblGrid>
              <a:tr h="191396">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dirty="0">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2125191">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Conceptual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lnSpc>
                          <a:spcPct val="100000"/>
                        </a:lnSpc>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Different countries in the world experience different types of weathers </a:t>
                      </a:r>
                    </a:p>
                    <a:p>
                      <a:pPr marL="72000" indent="-72000">
                        <a:lnSpc>
                          <a:spcPct val="100000"/>
                        </a:lnSpc>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The North Pole and the South Pole are at the top and the bottom of the Earth </a:t>
                      </a:r>
                    </a:p>
                    <a:p>
                      <a:pPr marL="72000" indent="-72000">
                        <a:lnSpc>
                          <a:spcPct val="100000"/>
                        </a:lnSpc>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Location of Kenya on a globe </a:t>
                      </a:r>
                    </a:p>
                    <a:p>
                      <a:pPr marL="72000" indent="-72000">
                        <a:lnSpc>
                          <a:spcPct val="100000"/>
                        </a:lnSpc>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Handa's life in Kenya is different from our lives in the UK today. Not everyone in the UK lives in the same way we do, and not everyone in Kenya lives like Handa does </a:t>
                      </a:r>
                    </a:p>
                    <a:p>
                      <a:pPr marL="72000" indent="-72000">
                        <a:lnSpc>
                          <a:spcPct val="100000"/>
                        </a:lnSpc>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We live on the Earth </a:t>
                      </a:r>
                    </a:p>
                    <a:p>
                      <a:pPr marL="72000" indent="-72000">
                        <a:lnSpc>
                          <a:spcPct val="100000"/>
                        </a:lnSpc>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Human features are man-made, and physical features are those that would be there without humans </a:t>
                      </a:r>
                    </a:p>
                    <a:p>
                      <a:pPr marL="72000" indent="-72000">
                        <a:lnSpc>
                          <a:spcPct val="100000"/>
                        </a:lnSpc>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My home, our school and our community are at the local scale, and the UK and other countries are at the national scale</a:t>
                      </a:r>
                    </a:p>
                    <a:p>
                      <a:pPr marL="72000" indent="-72000">
                        <a:lnSpc>
                          <a:spcPct val="100000"/>
                        </a:lnSpc>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Rural means countryside; urban means towns and cities </a:t>
                      </a:r>
                    </a:p>
                    <a:p>
                      <a:pPr marL="72000" indent="-72000">
                        <a:lnSpc>
                          <a:spcPct val="100000"/>
                        </a:lnSpc>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Rural areas include farmland. This can be for either pastoral or arable farming </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Aft>
                          <a:spcPts val="2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There are seven </a:t>
                      </a:r>
                      <a:r>
                        <a:rPr lang="en-US" sz="800" b="1">
                          <a:solidFill>
                            <a:schemeClr val="bg1"/>
                          </a:solidFill>
                          <a:latin typeface="Roboto" panose="02000000000000000000" pitchFamily="2" charset="0"/>
                          <a:ea typeface="Roboto" panose="02000000000000000000" pitchFamily="2" charset="0"/>
                        </a:rPr>
                        <a:t>continents</a:t>
                      </a:r>
                      <a:r>
                        <a:rPr lang="en-US" sz="800">
                          <a:solidFill>
                            <a:schemeClr val="bg1"/>
                          </a:solidFill>
                          <a:latin typeface="Roboto" panose="02000000000000000000" pitchFamily="2" charset="0"/>
                          <a:ea typeface="Roboto" panose="02000000000000000000" pitchFamily="2" charset="0"/>
                        </a:rPr>
                        <a:t> in the world, six of which people live on</a:t>
                      </a:r>
                    </a:p>
                    <a:p>
                      <a:pPr marL="72000" indent="-72000">
                        <a:lnSpc>
                          <a:spcPct val="100000"/>
                        </a:lnSpc>
                        <a:spcAft>
                          <a:spcPts val="2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There are countries within each continent (except Antarctica)</a:t>
                      </a:r>
                    </a:p>
                    <a:p>
                      <a:pPr marL="72000" indent="-72000">
                        <a:lnSpc>
                          <a:spcPct val="100000"/>
                        </a:lnSpc>
                        <a:spcAft>
                          <a:spcPts val="2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While the school and community are at the local scale, and countries are at the national scale, continents are at the </a:t>
                      </a:r>
                      <a:r>
                        <a:rPr lang="en-US" sz="800" b="1">
                          <a:solidFill>
                            <a:schemeClr val="bg1"/>
                          </a:solidFill>
                          <a:latin typeface="Roboto" panose="02000000000000000000" pitchFamily="2" charset="0"/>
                          <a:ea typeface="Roboto" panose="02000000000000000000" pitchFamily="2" charset="0"/>
                        </a:rPr>
                        <a:t>global scale</a:t>
                      </a:r>
                    </a:p>
                    <a:p>
                      <a:pPr marL="72000" indent="-72000">
                        <a:lnSpc>
                          <a:spcPct val="100000"/>
                        </a:lnSpc>
                        <a:spcAft>
                          <a:spcPts val="2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The </a:t>
                      </a:r>
                      <a:r>
                        <a:rPr lang="en-US" sz="800" b="1">
                          <a:solidFill>
                            <a:schemeClr val="bg1"/>
                          </a:solidFill>
                          <a:latin typeface="Roboto" panose="02000000000000000000" pitchFamily="2" charset="0"/>
                          <a:ea typeface="Roboto" panose="02000000000000000000" pitchFamily="2" charset="0"/>
                        </a:rPr>
                        <a:t>Equator</a:t>
                      </a:r>
                      <a:r>
                        <a:rPr lang="en-US" sz="800">
                          <a:solidFill>
                            <a:schemeClr val="bg1"/>
                          </a:solidFill>
                          <a:latin typeface="Roboto" panose="02000000000000000000" pitchFamily="2" charset="0"/>
                          <a:ea typeface="Roboto" panose="02000000000000000000" pitchFamily="2" charset="0"/>
                        </a:rPr>
                        <a:t> is an imaginary line </a:t>
                      </a:r>
                      <a:r>
                        <a:rPr lang="en-US" sz="800" b="1">
                          <a:solidFill>
                            <a:schemeClr val="bg1"/>
                          </a:solidFill>
                          <a:latin typeface="Roboto" panose="02000000000000000000" pitchFamily="2" charset="0"/>
                          <a:ea typeface="Roboto" panose="02000000000000000000" pitchFamily="2" charset="0"/>
                        </a:rPr>
                        <a:t>across</a:t>
                      </a:r>
                      <a:r>
                        <a:rPr lang="en-US" sz="800">
                          <a:solidFill>
                            <a:schemeClr val="bg1"/>
                          </a:solidFill>
                          <a:latin typeface="Roboto" panose="02000000000000000000" pitchFamily="2" charset="0"/>
                          <a:ea typeface="Roboto" panose="02000000000000000000" pitchFamily="2" charset="0"/>
                        </a:rPr>
                        <a:t> the Earth</a:t>
                      </a:r>
                    </a:p>
                    <a:p>
                      <a:pPr marL="72000" indent="-72000">
                        <a:lnSpc>
                          <a:spcPct val="100000"/>
                        </a:lnSpc>
                        <a:spcAft>
                          <a:spcPts val="2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The </a:t>
                      </a:r>
                      <a:r>
                        <a:rPr lang="en-US" sz="800" b="1">
                          <a:solidFill>
                            <a:schemeClr val="bg1"/>
                          </a:solidFill>
                          <a:latin typeface="Roboto" panose="02000000000000000000" pitchFamily="2" charset="0"/>
                          <a:ea typeface="Roboto" panose="02000000000000000000" pitchFamily="2" charset="0"/>
                        </a:rPr>
                        <a:t>North Pole </a:t>
                      </a:r>
                      <a:r>
                        <a:rPr lang="en-US" sz="800">
                          <a:solidFill>
                            <a:schemeClr val="bg1"/>
                          </a:solidFill>
                          <a:latin typeface="Roboto" panose="02000000000000000000" pitchFamily="2" charset="0"/>
                          <a:ea typeface="Roboto" panose="02000000000000000000" pitchFamily="2" charset="0"/>
                        </a:rPr>
                        <a:t>and the </a:t>
                      </a:r>
                      <a:r>
                        <a:rPr lang="en-US" sz="800" b="1">
                          <a:solidFill>
                            <a:schemeClr val="bg1"/>
                          </a:solidFill>
                          <a:latin typeface="Roboto" panose="02000000000000000000" pitchFamily="2" charset="0"/>
                          <a:ea typeface="Roboto" panose="02000000000000000000" pitchFamily="2" charset="0"/>
                        </a:rPr>
                        <a:t>South Pole </a:t>
                      </a:r>
                      <a:r>
                        <a:rPr lang="en-US" sz="800">
                          <a:solidFill>
                            <a:schemeClr val="bg1"/>
                          </a:solidFill>
                          <a:latin typeface="Roboto" panose="02000000000000000000" pitchFamily="2" charset="0"/>
                          <a:ea typeface="Roboto" panose="02000000000000000000" pitchFamily="2" charset="0"/>
                        </a:rPr>
                        <a:t>are at the top and the bottom of the Earth</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0">
                          <a:solidFill>
                            <a:schemeClr val="bg1"/>
                          </a:solidFill>
                          <a:latin typeface="Roboto" panose="02000000000000000000" pitchFamily="2" charset="0"/>
                          <a:ea typeface="Roboto" panose="02000000000000000000" pitchFamily="2" charset="0"/>
                        </a:rPr>
                        <a:t>Kenya is a country in Africa that has the Equator running through it</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0">
                          <a:solidFill>
                            <a:schemeClr val="bg1"/>
                          </a:solidFill>
                          <a:latin typeface="Roboto" panose="02000000000000000000" pitchFamily="2" charset="0"/>
                          <a:ea typeface="Roboto" panose="02000000000000000000" pitchFamily="2" charset="0"/>
                        </a:rPr>
                        <a:t>Urban areas in different parts of the world have similarities and differences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a:solidFill>
                            <a:schemeClr val="bg1"/>
                          </a:solidFill>
                          <a:latin typeface="Roboto" panose="02000000000000000000" pitchFamily="2" charset="0"/>
                          <a:ea typeface="Roboto" panose="02000000000000000000" pitchFamily="2" charset="0"/>
                        </a:rPr>
                        <a:t>There are poorer and wealthier areas in every city</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a:solidFill>
                            <a:schemeClr val="bg1"/>
                          </a:solidFill>
                          <a:latin typeface="Roboto" panose="02000000000000000000" pitchFamily="2" charset="0"/>
                          <a:ea typeface="Roboto" panose="02000000000000000000" pitchFamily="2" charset="0"/>
                        </a:rPr>
                        <a:t>Human and physical features of Nairobi and a local city in the UK</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0">
                          <a:solidFill>
                            <a:schemeClr val="bg1"/>
                          </a:solidFill>
                          <a:latin typeface="Roboto" panose="02000000000000000000" pitchFamily="2" charset="0"/>
                          <a:ea typeface="Roboto" panose="02000000000000000000" pitchFamily="2" charset="0"/>
                        </a:rPr>
                        <a:t>Rural areas in different parts of the world have similarities and differences</a:t>
                      </a:r>
                      <a:endParaRPr lang="en-US" sz="800" b="1">
                        <a:solidFill>
                          <a:schemeClr val="bg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a:solidFill>
                            <a:schemeClr val="bg1"/>
                          </a:solidFill>
                          <a:latin typeface="Roboto" panose="02000000000000000000" pitchFamily="2" charset="0"/>
                          <a:ea typeface="Roboto" panose="02000000000000000000" pitchFamily="2" charset="0"/>
                        </a:rPr>
                        <a:t>Human and physical features of </a:t>
                      </a:r>
                      <a:r>
                        <a:rPr lang="en-US" sz="800" err="1">
                          <a:solidFill>
                            <a:schemeClr val="bg1"/>
                          </a:solidFill>
                          <a:latin typeface="Roboto" panose="02000000000000000000" pitchFamily="2" charset="0"/>
                          <a:ea typeface="Roboto" panose="02000000000000000000" pitchFamily="2" charset="0"/>
                        </a:rPr>
                        <a:t>Naro</a:t>
                      </a:r>
                      <a:r>
                        <a:rPr lang="en-US" sz="800">
                          <a:solidFill>
                            <a:schemeClr val="bg1"/>
                          </a:solidFill>
                          <a:latin typeface="Roboto" panose="02000000000000000000" pitchFamily="2" charset="0"/>
                          <a:ea typeface="Roboto" panose="02000000000000000000" pitchFamily="2" charset="0"/>
                        </a:rPr>
                        <a:t> </a:t>
                      </a:r>
                      <a:r>
                        <a:rPr lang="en-US" sz="800" err="1">
                          <a:solidFill>
                            <a:schemeClr val="bg1"/>
                          </a:solidFill>
                          <a:latin typeface="Roboto" panose="02000000000000000000" pitchFamily="2" charset="0"/>
                          <a:ea typeface="Roboto" panose="02000000000000000000" pitchFamily="2" charset="0"/>
                        </a:rPr>
                        <a:t>Moru</a:t>
                      </a:r>
                      <a:r>
                        <a:rPr lang="en-US" sz="800">
                          <a:solidFill>
                            <a:schemeClr val="bg1"/>
                          </a:solidFill>
                          <a:latin typeface="Roboto" panose="02000000000000000000" pitchFamily="2" charset="0"/>
                          <a:ea typeface="Roboto" panose="02000000000000000000" pitchFamily="2" charset="0"/>
                        </a:rPr>
                        <a:t> and a local rural area in the UK</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The are five oceans </a:t>
                      </a:r>
                    </a:p>
                    <a:p>
                      <a:pPr marL="72000" indent="-72000">
                        <a:lnSpc>
                          <a:spcPct val="100000"/>
                        </a:lnSpc>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Lines of longitude and latitude are imaginary lines that help us locate places on Earth </a:t>
                      </a:r>
                    </a:p>
                    <a:p>
                      <a:pPr marL="72000" indent="-72000">
                        <a:lnSpc>
                          <a:spcPct val="100000"/>
                        </a:lnSpc>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Lines of longitude run north to south. The main one is called the Prime Meridian  </a:t>
                      </a:r>
                    </a:p>
                    <a:p>
                      <a:pPr marL="72000" indent="-72000">
                        <a:lnSpc>
                          <a:spcPct val="100000"/>
                        </a:lnSpc>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Lines of latitude run east to west. The main ones are called the Equator, the Tropics of Cancer and Capricorn and the Arctic and Antarctic Circles </a:t>
                      </a:r>
                    </a:p>
                    <a:p>
                      <a:pPr marL="72000" indent="-72000">
                        <a:lnSpc>
                          <a:spcPct val="100000"/>
                        </a:lnSpc>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The Equator splits the Earth into the Northern and Southern Hemispheres </a:t>
                      </a:r>
                    </a:p>
                    <a:p>
                      <a:pPr marL="72000" indent="-72000">
                        <a:lnSpc>
                          <a:spcPct val="100000"/>
                        </a:lnSpc>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The Prime Meridian splits the Earth into the Eastern and Western Hemispheres </a:t>
                      </a:r>
                    </a:p>
                    <a:p>
                      <a:pPr marL="72000" indent="-72000">
                        <a:spcAft>
                          <a:spcPts val="200"/>
                        </a:spcAft>
                        <a:buFont typeface="Arial" panose="020B0604020202020204" pitchFamily="34" charset="0"/>
                        <a:buChar char="•"/>
                      </a:pPr>
                      <a:endParaRPr lang="en-US" sz="800"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1187936">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i="0" strike="noStrike" dirty="0">
                          <a:solidFill>
                            <a:schemeClr val="accent2"/>
                          </a:solidFill>
                          <a:latin typeface="Roboto" panose="02000000000000000000" pitchFamily="2" charset="0"/>
                          <a:ea typeface="Roboto" panose="02000000000000000000" pitchFamily="2" charset="0"/>
                        </a:rPr>
                        <a:t>Science</a:t>
                      </a:r>
                      <a:r>
                        <a:rPr lang="en-US" sz="800" b="1" i="0" strike="noStrike" dirty="0">
                          <a:solidFill>
                            <a:schemeClr val="bg1"/>
                          </a:solidFill>
                          <a:latin typeface="Roboto" panose="02000000000000000000" pitchFamily="2" charset="0"/>
                          <a:ea typeface="Roboto" panose="02000000000000000000" pitchFamily="2" charset="0"/>
                        </a:rPr>
                        <a:t>: </a:t>
                      </a:r>
                      <a:r>
                        <a:rPr lang="en-US" sz="800" b="0" i="0" strike="noStrike" dirty="0">
                          <a:solidFill>
                            <a:schemeClr val="bg1"/>
                          </a:solidFill>
                          <a:latin typeface="Roboto" panose="02000000000000000000" pitchFamily="2" charset="0"/>
                          <a:ea typeface="Roboto" panose="02000000000000000000" pitchFamily="2" charset="0"/>
                        </a:rPr>
                        <a:t>Use a Venn diagram to classify items into two or three sets based on their properties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800" b="0" i="0" u="sng" strike="noStrike" dirty="0">
                        <a:solidFill>
                          <a:schemeClr val="bg1"/>
                        </a:solidFill>
                        <a:highlight>
                          <a:srgbClr val="00FFFF"/>
                        </a:highlight>
                        <a:latin typeface="Roboto" panose="02000000000000000000" pitchFamily="2" charset="0"/>
                        <a:ea typeface="Roboto" panose="02000000000000000000" pitchFamily="2" charset="0"/>
                      </a:endParaRPr>
                    </a:p>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800" b="1" i="0" u="none" strike="noStrike" dirty="0">
                          <a:solidFill>
                            <a:schemeClr val="accent1"/>
                          </a:solidFill>
                          <a:latin typeface="Roboto" panose="02000000000000000000" pitchFamily="2" charset="0"/>
                          <a:ea typeface="Roboto" panose="02000000000000000000" pitchFamily="2" charset="0"/>
                        </a:rPr>
                        <a:t>Map skills: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0" i="0" strike="noStrike" dirty="0">
                          <a:solidFill>
                            <a:schemeClr val="accent1"/>
                          </a:solidFill>
                          <a:latin typeface="Roboto" panose="02000000000000000000" pitchFamily="2" charset="0"/>
                          <a:ea typeface="Roboto" panose="02000000000000000000" pitchFamily="2" charset="0"/>
                        </a:rPr>
                        <a:t>Globe (EYFS)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0" i="0" strike="noStrike" dirty="0">
                          <a:solidFill>
                            <a:schemeClr val="accent1"/>
                          </a:solidFill>
                          <a:latin typeface="Roboto" panose="02000000000000000000" pitchFamily="2" charset="0"/>
                          <a:ea typeface="Roboto" panose="02000000000000000000" pitchFamily="2" charset="0"/>
                        </a:rPr>
                        <a:t>Simple map (Google Maps)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0" i="0" strike="noStrike" dirty="0">
                          <a:solidFill>
                            <a:schemeClr val="accent1"/>
                          </a:solidFill>
                          <a:latin typeface="Roboto" panose="02000000000000000000" pitchFamily="2" charset="0"/>
                          <a:ea typeface="Roboto" panose="02000000000000000000" pitchFamily="2" charset="0"/>
                        </a:rPr>
                        <a:t>Photographs of places in an oblique view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0" i="0" strike="noStrike" dirty="0">
                          <a:solidFill>
                            <a:schemeClr val="accent1"/>
                          </a:solidFill>
                          <a:latin typeface="Roboto" panose="02000000000000000000" pitchFamily="2" charset="0"/>
                          <a:ea typeface="Roboto" panose="02000000000000000000" pitchFamily="2" charset="0"/>
                        </a:rPr>
                        <a:t>Identify country boundaries on a map </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36000" marR="0" lvl="0" indent="-36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a:solidFill>
                            <a:schemeClr val="bg1"/>
                          </a:solidFill>
                          <a:latin typeface="Roboto" panose="02000000000000000000" pitchFamily="2" charset="0"/>
                          <a:ea typeface="Roboto" panose="02000000000000000000" pitchFamily="2" charset="0"/>
                        </a:rPr>
                        <a:t> </a:t>
                      </a:r>
                      <a:r>
                        <a:rPr lang="en-US" sz="800" err="1">
                          <a:solidFill>
                            <a:schemeClr val="bg1"/>
                          </a:solidFill>
                          <a:latin typeface="Roboto" panose="02000000000000000000" pitchFamily="2" charset="0"/>
                          <a:ea typeface="Roboto" panose="02000000000000000000" pitchFamily="2" charset="0"/>
                        </a:rPr>
                        <a:t>Recognise</a:t>
                      </a:r>
                      <a:r>
                        <a:rPr lang="en-US" sz="800">
                          <a:solidFill>
                            <a:schemeClr val="bg1"/>
                          </a:solidFill>
                          <a:latin typeface="Roboto" panose="02000000000000000000" pitchFamily="2" charset="0"/>
                          <a:ea typeface="Roboto" panose="02000000000000000000" pitchFamily="2" charset="0"/>
                        </a:rPr>
                        <a:t> that our home, our school and our community are at the local scale; the UK and other countries are at the </a:t>
                      </a:r>
                      <a:r>
                        <a:rPr lang="en-US" sz="800" b="0">
                          <a:solidFill>
                            <a:schemeClr val="bg1"/>
                          </a:solidFill>
                          <a:latin typeface="Roboto" panose="02000000000000000000" pitchFamily="2" charset="0"/>
                          <a:ea typeface="Roboto" panose="02000000000000000000" pitchFamily="2" charset="0"/>
                        </a:rPr>
                        <a:t>national scale; and </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continents are at the global scale</a:t>
                      </a:r>
                    </a:p>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endParaRPr lang="en-US" sz="800" b="0" i="0" u="sng" strike="noStrike">
                        <a:solidFill>
                          <a:schemeClr val="bg1"/>
                        </a:solidFill>
                        <a:latin typeface="Roboto" panose="02000000000000000000" pitchFamily="2" charset="0"/>
                        <a:ea typeface="Roboto" panose="02000000000000000000" pitchFamily="2" charset="0"/>
                      </a:endParaRPr>
                    </a:p>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800" b="1" i="0" u="none" strike="noStrike">
                          <a:solidFill>
                            <a:schemeClr val="accent1"/>
                          </a:solidFill>
                          <a:latin typeface="Roboto" panose="02000000000000000000" pitchFamily="2" charset="0"/>
                          <a:ea typeface="Roboto" panose="02000000000000000000" pitchFamily="2" charset="0"/>
                        </a:rPr>
                        <a:t>Map skills:</a:t>
                      </a:r>
                    </a:p>
                    <a:p>
                      <a:pPr marL="36000" indent="-36000">
                        <a:buFont typeface="Arial" panose="020B0604020202020204" pitchFamily="34" charset="0"/>
                        <a:buChar char="•"/>
                      </a:pPr>
                      <a:r>
                        <a:rPr lang="en-US" sz="800">
                          <a:solidFill>
                            <a:schemeClr val="accent1"/>
                          </a:solidFill>
                          <a:latin typeface="Roboto" panose="02000000000000000000" pitchFamily="2" charset="0"/>
                          <a:ea typeface="Roboto" panose="02000000000000000000" pitchFamily="2" charset="0"/>
                          <a:cs typeface="Roboto" panose="02000000000000000000" pitchFamily="2" charset="0"/>
                        </a:rPr>
                        <a:t> The Equator is an imaginary line across the Earth</a:t>
                      </a:r>
                    </a:p>
                    <a:p>
                      <a:pPr marL="36000" indent="-36000">
                        <a:buFont typeface="Arial" panose="020B0604020202020204" pitchFamily="34" charset="0"/>
                        <a:buChar char="•"/>
                      </a:pPr>
                      <a:r>
                        <a:rPr lang="en-GB" sz="800" b="1">
                          <a:solidFill>
                            <a:schemeClr val="accent1"/>
                          </a:solidFill>
                          <a:latin typeface="Roboto" panose="02000000000000000000" pitchFamily="2" charset="0"/>
                          <a:ea typeface="Roboto" panose="02000000000000000000" pitchFamily="2" charset="0"/>
                          <a:cs typeface="Roboto" panose="02000000000000000000" pitchFamily="2" charset="0"/>
                        </a:rPr>
                        <a:t> Use an infant atlas</a:t>
                      </a:r>
                    </a:p>
                    <a:p>
                      <a:pPr marL="36000" indent="-36000">
                        <a:buFont typeface="Arial" panose="020B0604020202020204" pitchFamily="34" charset="0"/>
                        <a:buChar char="•"/>
                      </a:pPr>
                      <a:r>
                        <a:rPr lang="en-GB" sz="800" b="0">
                          <a:solidFill>
                            <a:schemeClr val="accent1"/>
                          </a:solidFill>
                          <a:latin typeface="Roboto" panose="02000000000000000000" pitchFamily="2" charset="0"/>
                          <a:ea typeface="Roboto" panose="02000000000000000000" pitchFamily="2" charset="0"/>
                          <a:cs typeface="Roboto" panose="02000000000000000000" pitchFamily="2" charset="0"/>
                        </a:rPr>
                        <a:t> Use and interpret two compass points (north and south)</a:t>
                      </a:r>
                    </a:p>
                    <a:p>
                      <a:pPr marL="72000" indent="-72000">
                        <a:spcAft>
                          <a:spcPts val="200"/>
                        </a:spcAft>
                        <a:buFont typeface="Arial" panose="020B0604020202020204" pitchFamily="34" charset="0"/>
                        <a:buChar char="•"/>
                      </a:pPr>
                      <a:endParaRPr lang="en-US" sz="800" b="1">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800" b="1" i="0" u="none" strike="noStrike" dirty="0">
                          <a:solidFill>
                            <a:schemeClr val="accent1"/>
                          </a:solidFill>
                          <a:latin typeface="Roboto" panose="02000000000000000000" pitchFamily="2" charset="0"/>
                          <a:ea typeface="Roboto" panose="02000000000000000000" pitchFamily="2" charset="0"/>
                        </a:rPr>
                        <a:t>Using map types:</a:t>
                      </a:r>
                    </a:p>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GB" sz="800" dirty="0">
                          <a:solidFill>
                            <a:schemeClr val="accent1"/>
                          </a:solidFill>
                          <a:latin typeface="Roboto" panose="02000000000000000000" pitchFamily="2" charset="0"/>
                          <a:ea typeface="Roboto" panose="02000000000000000000" pitchFamily="2" charset="0"/>
                          <a:cs typeface="Roboto" panose="02000000000000000000" pitchFamily="2" charset="0"/>
                        </a:rPr>
                        <a:t>Use and interpret four compass points (north, south, east and west) </a:t>
                      </a:r>
                      <a:endParaRPr lang="en-US" sz="800" b="1" i="0" u="sng" strike="noStrike" dirty="0">
                        <a:solidFill>
                          <a:schemeClr val="accent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0" i="0" strike="noStrike" dirty="0">
                          <a:solidFill>
                            <a:schemeClr val="accent1"/>
                          </a:solidFill>
                          <a:latin typeface="Roboto" panose="02000000000000000000" pitchFamily="2" charset="0"/>
                          <a:ea typeface="Roboto" panose="02000000000000000000" pitchFamily="2" charset="0"/>
                        </a:rPr>
                        <a:t>Junior atlas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800" b="0" i="0" strike="noStrike" dirty="0">
                        <a:solidFill>
                          <a:schemeClr val="accent1"/>
                        </a:solidFill>
                        <a:highlight>
                          <a:srgbClr val="00FFFF"/>
                        </a:highlight>
                        <a:latin typeface="Roboto" panose="02000000000000000000" pitchFamily="2" charset="0"/>
                        <a:ea typeface="Roboto" panose="02000000000000000000" pitchFamily="2" charset="0"/>
                      </a:endParaRPr>
                    </a:p>
                    <a:p>
                      <a:pPr marL="72000" indent="-72000">
                        <a:spcAft>
                          <a:spcPts val="200"/>
                        </a:spcAft>
                        <a:buFont typeface="Arial" panose="020B0604020202020204" pitchFamily="34" charset="0"/>
                        <a:buChar char="•"/>
                      </a:pPr>
                      <a:endParaRPr lang="en-US" sz="800"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420391967"/>
                  </a:ext>
                </a:extLst>
              </a:tr>
              <a:tr h="642275">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Disciplinary</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1" kern="1200" dirty="0">
                          <a:solidFill>
                            <a:schemeClr val="bg1"/>
                          </a:solidFill>
                          <a:effectLst/>
                          <a:latin typeface="Roboto"/>
                          <a:ea typeface="Roboto"/>
                          <a:cs typeface="Roboto"/>
                        </a:rPr>
                        <a:t>Comparisons: </a:t>
                      </a:r>
                      <a:r>
                        <a:rPr lang="en-GB" sz="800" dirty="0">
                          <a:solidFill>
                            <a:schemeClr val="bg1"/>
                          </a:solidFill>
                          <a:latin typeface="Roboto" panose="02000000000000000000" pitchFamily="2" charset="0"/>
                          <a:ea typeface="Roboto" panose="02000000000000000000" pitchFamily="2" charset="0"/>
                          <a:cs typeface="Roboto" panose="02000000000000000000" pitchFamily="2" charset="0"/>
                        </a:rPr>
                        <a:t>Identify similarities and differences between my local area and another place at the same scale (southwest Kenya)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800" b="0" i="0" strike="noStrike" dirty="0">
                        <a:solidFill>
                          <a:schemeClr val="accent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Comparisons: </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Identify similarities and differences between my local area and other places at the same scale (Nairobi and </a:t>
                      </a:r>
                      <a:r>
                        <a:rPr lang="en-US" sz="800" err="1">
                          <a:solidFill>
                            <a:schemeClr val="bg1"/>
                          </a:solidFill>
                          <a:latin typeface="Roboto" panose="02000000000000000000" pitchFamily="2" charset="0"/>
                          <a:ea typeface="Roboto" panose="02000000000000000000" pitchFamily="2" charset="0"/>
                          <a:cs typeface="Roboto" panose="02000000000000000000" pitchFamily="2" charset="0"/>
                        </a:rPr>
                        <a:t>Naro</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800" err="1">
                          <a:solidFill>
                            <a:schemeClr val="bg1"/>
                          </a:solidFill>
                          <a:latin typeface="Roboto" panose="02000000000000000000" pitchFamily="2" charset="0"/>
                          <a:ea typeface="Roboto" panose="02000000000000000000" pitchFamily="2" charset="0"/>
                          <a:cs typeface="Roboto" panose="02000000000000000000" pitchFamily="2" charset="0"/>
                        </a:rPr>
                        <a:t>Moru</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800" b="0" i="0" strike="noStrike">
                        <a:solidFill>
                          <a:schemeClr val="accent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cs typeface="Roboto" panose="02000000000000000000" pitchFamily="2" charset="0"/>
                        </a:rPr>
                        <a:t>Comparisons: </a:t>
                      </a:r>
                      <a:r>
                        <a:rPr lang="en-US" sz="800" dirty="0">
                          <a:solidFill>
                            <a:schemeClr val="bg1"/>
                          </a:solidFill>
                          <a:latin typeface="Roboto" panose="02000000000000000000" pitchFamily="2" charset="0"/>
                          <a:ea typeface="Roboto" panose="02000000000000000000" pitchFamily="2" charset="0"/>
                          <a:cs typeface="Roboto" panose="02000000000000000000" pitchFamily="2" charset="0"/>
                        </a:rPr>
                        <a:t>Identify similarities and differences between two non-local places (Sahara Desert and Antarctic Desert) </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805004">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1755" marR="0" lvl="0" indent="-71755"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cs typeface="Roboto" panose="02000000000000000000" pitchFamily="2" charset="0"/>
                        </a:rPr>
                        <a:t>Space </a:t>
                      </a:r>
                      <a:r>
                        <a:rPr lang="en-US" sz="800" b="1" dirty="0">
                          <a:solidFill>
                            <a:schemeClr val="bg1"/>
                          </a:solidFill>
                          <a:latin typeface="Roboto" panose="02000000000000000000" pitchFamily="2" charset="0"/>
                          <a:ea typeface="Roboto" panose="02000000000000000000" pitchFamily="2" charset="0"/>
                        </a:rPr>
                        <a:t>&amp;</a:t>
                      </a:r>
                      <a:r>
                        <a:rPr lang="en-US" sz="800" b="1" dirty="0">
                          <a:solidFill>
                            <a:schemeClr val="bg1"/>
                          </a:solidFill>
                          <a:latin typeface="Roboto" panose="02000000000000000000" pitchFamily="2" charset="0"/>
                          <a:ea typeface="Roboto" panose="02000000000000000000" pitchFamily="2" charset="0"/>
                          <a:cs typeface="Roboto" panose="02000000000000000000" pitchFamily="2" charset="0"/>
                        </a:rPr>
                        <a:t> place:</a:t>
                      </a:r>
                      <a:r>
                        <a:rPr lang="en-US" sz="800" b="0" dirty="0">
                          <a:solidFill>
                            <a:schemeClr val="bg1"/>
                          </a:solidFill>
                          <a:latin typeface="Roboto" panose="02000000000000000000" pitchFamily="2" charset="0"/>
                          <a:ea typeface="Roboto" panose="02000000000000000000" pitchFamily="2" charset="0"/>
                          <a:cs typeface="Roboto" panose="02000000000000000000" pitchFamily="2" charset="0"/>
                        </a:rPr>
                        <a:t> The North Pole and the South Pole </a:t>
                      </a:r>
                      <a:endParaRPr lang="en-GB" sz="800" b="1" kern="1200" dirty="0">
                        <a:solidFill>
                          <a:schemeClr val="bg1"/>
                        </a:solidFill>
                        <a:effectLst/>
                        <a:latin typeface="Roboto" panose="02000000000000000000" pitchFamily="2" charset="0"/>
                        <a:ea typeface="Roboto" panose="02000000000000000000" pitchFamily="2" charset="0"/>
                        <a:cs typeface="Roboto" panose="02000000000000000000" pitchFamily="2" charset="0"/>
                      </a:endParaRPr>
                    </a:p>
                    <a:p>
                      <a:pPr marL="71755" indent="-71755">
                        <a:lnSpc>
                          <a:spcPct val="100000"/>
                        </a:lnSpc>
                        <a:spcBef>
                          <a:spcPts val="0"/>
                        </a:spcBef>
                        <a:spcAft>
                          <a:spcPts val="300"/>
                        </a:spcAft>
                        <a:buFont typeface="Arial" panose="020B0604020202020204" pitchFamily="34" charset="0"/>
                        <a:buChar char="•"/>
                      </a:pPr>
                      <a:r>
                        <a:rPr lang="en-GB" sz="800" b="1" kern="1200" dirty="0">
                          <a:solidFill>
                            <a:schemeClr val="bg1"/>
                          </a:solidFill>
                          <a:effectLst/>
                          <a:latin typeface="Roboto" panose="02000000000000000000" pitchFamily="2" charset="0"/>
                          <a:ea typeface="Roboto" panose="02000000000000000000" pitchFamily="2" charset="0"/>
                          <a:cs typeface="Roboto" panose="02000000000000000000" pitchFamily="2" charset="0"/>
                        </a:rPr>
                        <a:t>Human processes: </a:t>
                      </a:r>
                      <a:r>
                        <a:rPr lang="en-GB" sz="800" dirty="0">
                          <a:solidFill>
                            <a:schemeClr val="bg1"/>
                          </a:solidFill>
                          <a:latin typeface="Roboto" panose="02000000000000000000" pitchFamily="2" charset="0"/>
                          <a:ea typeface="Roboto" panose="02000000000000000000" pitchFamily="2" charset="0"/>
                          <a:cs typeface="Roboto" panose="02000000000000000000" pitchFamily="2" charset="0"/>
                        </a:rPr>
                        <a:t>Settlements can be villages, towns or cities, depending on their size </a:t>
                      </a:r>
                      <a:endParaRPr lang="en-GB" sz="800" b="0" kern="1200" dirty="0">
                        <a:solidFill>
                          <a:schemeClr val="bg1"/>
                        </a:solidFill>
                        <a:effectLst/>
                        <a:latin typeface="Roboto" panose="02000000000000000000" pitchFamily="2" charset="0"/>
                        <a:ea typeface="Roboto" panose="02000000000000000000" pitchFamily="2" charset="0"/>
                        <a:cs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1755" marR="0" lvl="0" indent="-71755"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GB" sz="800" b="1" kern="1200">
                          <a:solidFill>
                            <a:schemeClr val="bg1"/>
                          </a:solidFill>
                          <a:effectLst/>
                          <a:latin typeface="Roboto" panose="02000000000000000000" pitchFamily="2" charset="0"/>
                          <a:ea typeface="Roboto" panose="02000000000000000000" pitchFamily="2" charset="0"/>
                          <a:cs typeface="Roboto" panose="02000000000000000000" pitchFamily="2" charset="0"/>
                        </a:rPr>
                        <a:t>Space &amp; place: </a:t>
                      </a:r>
                      <a:r>
                        <a:rPr lang="en-GB" sz="800" b="0" kern="1200">
                          <a:solidFill>
                            <a:schemeClr val="bg1"/>
                          </a:solidFill>
                          <a:effectLst/>
                          <a:latin typeface="Roboto" panose="02000000000000000000" pitchFamily="2" charset="0"/>
                          <a:ea typeface="Roboto" panose="02000000000000000000" pitchFamily="2" charset="0"/>
                          <a:cs typeface="Roboto" panose="02000000000000000000" pitchFamily="2" charset="0"/>
                        </a:rPr>
                        <a:t>There are seven continents in the world, six of which people live on. There are countries within each continent (except Antarctica)</a:t>
                      </a:r>
                    </a:p>
                    <a:p>
                      <a:pPr marL="71755" marR="0" lvl="0" indent="-71755"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GB" sz="800" b="1" kern="1200">
                          <a:solidFill>
                            <a:schemeClr val="bg1"/>
                          </a:solidFill>
                          <a:effectLst/>
                          <a:latin typeface="Roboto" panose="02000000000000000000" pitchFamily="2" charset="0"/>
                          <a:ea typeface="Roboto" panose="02000000000000000000" pitchFamily="2" charset="0"/>
                          <a:cs typeface="Roboto" panose="02000000000000000000" pitchFamily="2" charset="0"/>
                        </a:rPr>
                        <a:t>Space &amp; place: Case study: </a:t>
                      </a:r>
                      <a:r>
                        <a:rPr lang="en-GB" sz="800" b="0" kern="1200">
                          <a:solidFill>
                            <a:schemeClr val="bg1"/>
                          </a:solidFill>
                          <a:effectLst/>
                          <a:latin typeface="Roboto" panose="02000000000000000000" pitchFamily="2" charset="0"/>
                          <a:ea typeface="Roboto" panose="02000000000000000000" pitchFamily="2" charset="0"/>
                          <a:cs typeface="Roboto" panose="02000000000000000000" pitchFamily="2" charset="0"/>
                        </a:rPr>
                        <a:t>Kenya</a:t>
                      </a:r>
                    </a:p>
                    <a:p>
                      <a:pPr marL="71755" marR="0" lvl="0" indent="-71755"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GB" sz="800" b="1" kern="1200">
                          <a:solidFill>
                            <a:schemeClr val="bg1"/>
                          </a:solidFill>
                          <a:effectLst/>
                          <a:latin typeface="Roboto" panose="02000000000000000000" pitchFamily="2" charset="0"/>
                          <a:ea typeface="Roboto" panose="02000000000000000000" pitchFamily="2" charset="0"/>
                          <a:cs typeface="Roboto" panose="02000000000000000000" pitchFamily="2" charset="0"/>
                        </a:rPr>
                        <a:t>Human processes: </a:t>
                      </a:r>
                      <a:r>
                        <a:rPr lang="en-US" sz="800" b="0">
                          <a:solidFill>
                            <a:schemeClr val="bg1"/>
                          </a:solidFill>
                          <a:latin typeface="Roboto" panose="02000000000000000000" pitchFamily="2" charset="0"/>
                          <a:ea typeface="Roboto" panose="02000000000000000000" pitchFamily="2" charset="0"/>
                        </a:rPr>
                        <a:t>There are poorer and wealthier areas in every city</a:t>
                      </a:r>
                    </a:p>
                    <a:p>
                      <a:pPr marL="71755" marR="0" lvl="0" indent="-71755"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endParaRPr lang="en-US" sz="800" b="0">
                        <a:solidFill>
                          <a:schemeClr val="bg1"/>
                        </a:solidFill>
                        <a:latin typeface="Roboto" panose="02000000000000000000" pitchFamily="2" charset="0"/>
                        <a:ea typeface="Roboto" panose="02000000000000000000" pitchFamily="2" charset="0"/>
                      </a:endParaRPr>
                    </a:p>
                    <a:p>
                      <a:pPr marL="71755" indent="-71755">
                        <a:lnSpc>
                          <a:spcPct val="100000"/>
                        </a:lnSpc>
                        <a:spcBef>
                          <a:spcPts val="0"/>
                        </a:spcBef>
                        <a:spcAft>
                          <a:spcPts val="300"/>
                        </a:spcAft>
                        <a:buFont typeface="Arial" panose="020B0604020202020204" pitchFamily="34" charset="0"/>
                        <a:buChar char="•"/>
                      </a:pPr>
                      <a:endParaRPr lang="en-GB" sz="800" b="0" kern="1200">
                        <a:solidFill>
                          <a:schemeClr val="bg1"/>
                        </a:solidFill>
                        <a:effectLst/>
                        <a:latin typeface="Roboto" panose="02000000000000000000" pitchFamily="2" charset="0"/>
                        <a:ea typeface="Roboto" panose="02000000000000000000" pitchFamily="2" charset="0"/>
                        <a:cs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Space &amp; place: </a:t>
                      </a:r>
                      <a:r>
                        <a:rPr lang="en-US" sz="800" dirty="0">
                          <a:solidFill>
                            <a:schemeClr val="bg1"/>
                          </a:solidFill>
                          <a:latin typeface="Roboto" panose="02000000000000000000" pitchFamily="2" charset="0"/>
                          <a:ea typeface="Roboto" panose="02000000000000000000" pitchFamily="2" charset="0"/>
                          <a:cs typeface="Roboto" panose="02000000000000000000" pitchFamily="2" charset="0"/>
                        </a:rPr>
                        <a:t>There are five oceans in the world </a:t>
                      </a:r>
                      <a:endParaRPr lang="en-US" sz="800" b="0" dirty="0">
                        <a:solidFill>
                          <a:schemeClr val="bg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Physical processes: </a:t>
                      </a:r>
                      <a:r>
                        <a:rPr lang="en-US" sz="800" b="0" i="0" dirty="0">
                          <a:solidFill>
                            <a:schemeClr val="bg1"/>
                          </a:solidFill>
                          <a:effectLst/>
                          <a:latin typeface="Roboto" panose="02000000000000000000" pitchFamily="2" charset="0"/>
                          <a:ea typeface="Roboto" panose="02000000000000000000" pitchFamily="2" charset="0"/>
                        </a:rPr>
                        <a:t>Rivers travel from highland areas to lowland areas. Physical features around rivers include </a:t>
                      </a:r>
                      <a:r>
                        <a:rPr lang="en-US" sz="800" b="1" i="0" dirty="0">
                          <a:solidFill>
                            <a:schemeClr val="bg1"/>
                          </a:solidFill>
                          <a:effectLst/>
                          <a:latin typeface="Roboto" panose="02000000000000000000" pitchFamily="2" charset="0"/>
                          <a:ea typeface="Roboto" panose="02000000000000000000" pitchFamily="2" charset="0"/>
                        </a:rPr>
                        <a:t>valleys</a:t>
                      </a:r>
                      <a:r>
                        <a:rPr lang="en-US" sz="800" b="0" i="0" dirty="0">
                          <a:solidFill>
                            <a:schemeClr val="bg1"/>
                          </a:solidFill>
                          <a:effectLst/>
                          <a:latin typeface="Roboto" panose="02000000000000000000" pitchFamily="2" charset="0"/>
                          <a:ea typeface="Roboto" panose="02000000000000000000" pitchFamily="2" charset="0"/>
                        </a:rPr>
                        <a:t>, mountains, hills and </a:t>
                      </a:r>
                      <a:r>
                        <a:rPr lang="en-US" sz="800" b="1" i="0" dirty="0">
                          <a:solidFill>
                            <a:schemeClr val="bg1"/>
                          </a:solidFill>
                          <a:effectLst/>
                          <a:latin typeface="Roboto" panose="02000000000000000000" pitchFamily="2" charset="0"/>
                          <a:ea typeface="Roboto" panose="02000000000000000000" pitchFamily="2" charset="0"/>
                        </a:rPr>
                        <a:t>vegetation</a:t>
                      </a:r>
                      <a:r>
                        <a:rPr lang="en-US" sz="800" b="0" i="0" dirty="0">
                          <a:solidFill>
                            <a:schemeClr val="bg1"/>
                          </a:solidFill>
                          <a:effectLst/>
                          <a:latin typeface="Roboto" panose="02000000000000000000" pitchFamily="2" charset="0"/>
                          <a:ea typeface="Roboto" panose="02000000000000000000" pitchFamily="2" charset="0"/>
                        </a:rPr>
                        <a:t> </a:t>
                      </a:r>
                      <a:endParaRPr lang="en-GB" sz="800" b="0" i="0" dirty="0">
                        <a:solidFill>
                          <a:schemeClr val="bg1"/>
                        </a:solidFill>
                        <a:effectLs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3670814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dirty="0"/>
              <a:t>Year 1/2A: Summer</a:t>
            </a:r>
            <a:endParaRPr lang="en-GB" dirty="0"/>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3413760"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solidFill>
                    <a:schemeClr val="accent1"/>
                  </a:solidFill>
                </a:ln>
                <a:solidFill>
                  <a:schemeClr val="accent1"/>
                </a:solidFill>
                <a:latin typeface="United Curriculum" pitchFamily="2" charset="0"/>
              </a:rPr>
              <a:t>Hot and Cold Deserts</a:t>
            </a:r>
            <a:endParaRPr lang="en-GB" sz="1600">
              <a:ln w="12700">
                <a:solidFill>
                  <a:schemeClr val="accent1"/>
                </a:solidFill>
              </a:ln>
              <a:solidFill>
                <a:schemeClr val="accent1"/>
              </a:solidFill>
              <a:latin typeface="United Curriculum" pitchFamily="2" charset="0"/>
            </a:endParaRPr>
          </a:p>
        </p:txBody>
      </p:sp>
      <p:graphicFrame>
        <p:nvGraphicFramePr>
          <p:cNvPr id="2" name="Table 25">
            <a:extLst>
              <a:ext uri="{FF2B5EF4-FFF2-40B4-BE49-F238E27FC236}">
                <a16:creationId xmlns:a16="http://schemas.microsoft.com/office/drawing/2014/main" id="{D626F490-C4A7-F2AF-E740-E7EF30A0BF83}"/>
              </a:ext>
            </a:extLst>
          </p:cNvPr>
          <p:cNvGraphicFramePr>
            <a:graphicFrameLocks noGrp="1"/>
          </p:cNvGraphicFramePr>
          <p:nvPr>
            <p:extLst>
              <p:ext uri="{D42A27DB-BD31-4B8C-83A1-F6EECF244321}">
                <p14:modId xmlns:p14="http://schemas.microsoft.com/office/powerpoint/2010/main" val="1152147464"/>
              </p:ext>
            </p:extLst>
          </p:nvPr>
        </p:nvGraphicFramePr>
        <p:xfrm>
          <a:off x="203201" y="791081"/>
          <a:ext cx="9179999" cy="5689381"/>
        </p:xfrm>
        <a:graphic>
          <a:graphicData uri="http://schemas.openxmlformats.org/drawingml/2006/table">
            <a:tbl>
              <a:tblPr firstRow="1" bandRow="1">
                <a:tableStyleId>{5940675A-B579-460E-94D1-54222C63F5DA}</a:tableStyleId>
              </a:tblPr>
              <a:tblGrid>
                <a:gridCol w="211034">
                  <a:extLst>
                    <a:ext uri="{9D8B030D-6E8A-4147-A177-3AD203B41FA5}">
                      <a16:colId xmlns:a16="http://schemas.microsoft.com/office/drawing/2014/main" val="1014669821"/>
                    </a:ext>
                  </a:extLst>
                </a:gridCol>
                <a:gridCol w="211034">
                  <a:extLst>
                    <a:ext uri="{9D8B030D-6E8A-4147-A177-3AD203B41FA5}">
                      <a16:colId xmlns:a16="http://schemas.microsoft.com/office/drawing/2014/main" val="1749978381"/>
                    </a:ext>
                  </a:extLst>
                </a:gridCol>
                <a:gridCol w="2635092">
                  <a:extLst>
                    <a:ext uri="{9D8B030D-6E8A-4147-A177-3AD203B41FA5}">
                      <a16:colId xmlns:a16="http://schemas.microsoft.com/office/drawing/2014/main" val="247776695"/>
                    </a:ext>
                  </a:extLst>
                </a:gridCol>
                <a:gridCol w="4152275">
                  <a:extLst>
                    <a:ext uri="{9D8B030D-6E8A-4147-A177-3AD203B41FA5}">
                      <a16:colId xmlns:a16="http://schemas.microsoft.com/office/drawing/2014/main" val="3380293508"/>
                    </a:ext>
                  </a:extLst>
                </a:gridCol>
                <a:gridCol w="1970564">
                  <a:extLst>
                    <a:ext uri="{9D8B030D-6E8A-4147-A177-3AD203B41FA5}">
                      <a16:colId xmlns:a16="http://schemas.microsoft.com/office/drawing/2014/main" val="2902844172"/>
                    </a:ext>
                  </a:extLst>
                </a:gridCol>
              </a:tblGrid>
              <a:tr h="241396">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1516127">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Conceptual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spcAft>
                          <a:spcPts val="200"/>
                        </a:spcAft>
                        <a:buFont typeface="Arial" panose="020B0604020202020204" pitchFamily="34" charset="0"/>
                        <a:buChar char="•"/>
                      </a:pPr>
                      <a:r>
                        <a:rPr lang="en-US" sz="800" b="0" dirty="0">
                          <a:solidFill>
                            <a:schemeClr val="bg1"/>
                          </a:solidFill>
                          <a:latin typeface="Roboto" panose="02000000000000000000" pitchFamily="2" charset="0"/>
                          <a:ea typeface="Roboto" panose="02000000000000000000" pitchFamily="2" charset="0"/>
                        </a:rPr>
                        <a:t>Different countries in the world experience different types of weathers </a:t>
                      </a:r>
                    </a:p>
                    <a:p>
                      <a:pPr marL="72000" indent="-72000">
                        <a:spcAft>
                          <a:spcPts val="200"/>
                        </a:spcAft>
                        <a:buFont typeface="Arial" panose="020B0604020202020204" pitchFamily="34" charset="0"/>
                        <a:buChar char="•"/>
                      </a:pPr>
                      <a:r>
                        <a:rPr lang="en-US" sz="800" b="0" dirty="0">
                          <a:solidFill>
                            <a:schemeClr val="bg1"/>
                          </a:solidFill>
                          <a:latin typeface="Roboto" panose="02000000000000000000" pitchFamily="2" charset="0"/>
                          <a:ea typeface="Roboto" panose="02000000000000000000" pitchFamily="2" charset="0"/>
                        </a:rPr>
                        <a:t>The North Pole and the South Pole are at the top and the  bottom of the Earth </a:t>
                      </a:r>
                    </a:p>
                    <a:p>
                      <a:pPr marL="72000" indent="-72000">
                        <a:spcAft>
                          <a:spcPts val="200"/>
                        </a:spcAft>
                        <a:buFont typeface="Arial" panose="020B0604020202020204" pitchFamily="34" charset="0"/>
                        <a:buChar char="•"/>
                      </a:pPr>
                      <a:r>
                        <a:rPr lang="en-US" sz="800" b="1" dirty="0">
                          <a:solidFill>
                            <a:schemeClr val="accent2"/>
                          </a:solidFill>
                          <a:latin typeface="Roboto" panose="02000000000000000000" pitchFamily="2" charset="0"/>
                          <a:ea typeface="Roboto" panose="02000000000000000000" pitchFamily="2" charset="0"/>
                        </a:rPr>
                        <a:t>Science</a:t>
                      </a:r>
                      <a:r>
                        <a:rPr lang="en-US" sz="800" b="1" dirty="0">
                          <a:solidFill>
                            <a:schemeClr val="bg1"/>
                          </a:solidFill>
                          <a:latin typeface="Roboto" panose="02000000000000000000" pitchFamily="2" charset="0"/>
                          <a:ea typeface="Roboto" panose="02000000000000000000" pitchFamily="2" charset="0"/>
                        </a:rPr>
                        <a:t>: </a:t>
                      </a:r>
                      <a:r>
                        <a:rPr lang="en-US" sz="800" dirty="0">
                          <a:solidFill>
                            <a:schemeClr val="bg1"/>
                          </a:solidFill>
                          <a:latin typeface="Roboto" panose="02000000000000000000" pitchFamily="2" charset="0"/>
                          <a:ea typeface="Roboto" panose="02000000000000000000" pitchFamily="2" charset="0"/>
                        </a:rPr>
                        <a:t>Weather is a description of what the conditions are like in a particular place </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Human features are man-made, and physical features are those that would be there without humans </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There are seven continents in the world, six of which people live on</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There are countries within each continent except Antarctica </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The Equator is an imaginary line across the Earth</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The weather is short-term. </a:t>
                      </a:r>
                      <a:r>
                        <a:rPr lang="en-US" sz="800" b="1">
                          <a:solidFill>
                            <a:schemeClr val="bg1"/>
                          </a:solidFill>
                          <a:latin typeface="Roboto" panose="02000000000000000000" pitchFamily="2" charset="0"/>
                          <a:ea typeface="Roboto" panose="02000000000000000000" pitchFamily="2" charset="0"/>
                        </a:rPr>
                        <a:t>Climate</a:t>
                      </a:r>
                      <a:r>
                        <a:rPr lang="en-US" sz="800">
                          <a:solidFill>
                            <a:schemeClr val="bg1"/>
                          </a:solidFill>
                          <a:latin typeface="Roboto" panose="02000000000000000000" pitchFamily="2" charset="0"/>
                          <a:ea typeface="Roboto" panose="02000000000000000000" pitchFamily="2" charset="0"/>
                        </a:rPr>
                        <a:t> is a long-term summary of the weather conditions</a:t>
                      </a:r>
                    </a:p>
                    <a:p>
                      <a:pPr marL="72000" indent="-72000">
                        <a:spcAft>
                          <a:spcPts val="200"/>
                        </a:spcAft>
                        <a:buFont typeface="Arial" panose="020B0604020202020204" pitchFamily="34" charset="0"/>
                        <a:buChar char="•"/>
                      </a:pPr>
                      <a:r>
                        <a:rPr lang="en-US" sz="800" b="1">
                          <a:solidFill>
                            <a:schemeClr val="bg1"/>
                          </a:solidFill>
                          <a:latin typeface="Roboto" panose="02000000000000000000" pitchFamily="2" charset="0"/>
                          <a:ea typeface="Roboto" panose="02000000000000000000" pitchFamily="2" charset="0"/>
                        </a:rPr>
                        <a:t>Precipitation</a:t>
                      </a:r>
                      <a:r>
                        <a:rPr lang="en-US" sz="800">
                          <a:solidFill>
                            <a:schemeClr val="bg1"/>
                          </a:solidFill>
                          <a:latin typeface="Roboto" panose="02000000000000000000" pitchFamily="2" charset="0"/>
                          <a:ea typeface="Roboto" panose="02000000000000000000" pitchFamily="2" charset="0"/>
                        </a:rPr>
                        <a:t> is the fall of water as rain, sleet, snow or hail</a:t>
                      </a:r>
                    </a:p>
                    <a:p>
                      <a:pPr marL="72000" indent="-72000">
                        <a:spcAft>
                          <a:spcPts val="200"/>
                        </a:spcAft>
                        <a:buFont typeface="Arial" panose="020B0604020202020204" pitchFamily="34" charset="0"/>
                        <a:buChar char="•"/>
                      </a:pPr>
                      <a:r>
                        <a:rPr lang="en-US" sz="800" b="1">
                          <a:solidFill>
                            <a:schemeClr val="bg1"/>
                          </a:solidFill>
                          <a:latin typeface="Roboto" panose="02000000000000000000" pitchFamily="2" charset="0"/>
                          <a:ea typeface="Roboto" panose="02000000000000000000" pitchFamily="2" charset="0"/>
                        </a:rPr>
                        <a:t>Deserts</a:t>
                      </a:r>
                      <a:r>
                        <a:rPr lang="en-US" sz="800">
                          <a:solidFill>
                            <a:schemeClr val="bg1"/>
                          </a:solidFill>
                          <a:latin typeface="Roboto" panose="02000000000000000000" pitchFamily="2" charset="0"/>
                          <a:ea typeface="Roboto" panose="02000000000000000000" pitchFamily="2" charset="0"/>
                        </a:rPr>
                        <a:t> are places where there is very little precipitation</a:t>
                      </a:r>
                    </a:p>
                    <a:p>
                      <a:pPr marL="72000" indent="-72000">
                        <a:spcAft>
                          <a:spcPts val="200"/>
                        </a:spcAft>
                        <a:buFont typeface="Arial" panose="020B0604020202020204" pitchFamily="34" charset="0"/>
                        <a:buChar char="•"/>
                      </a:pPr>
                      <a:r>
                        <a:rPr lang="en-US" sz="800" b="1">
                          <a:solidFill>
                            <a:schemeClr val="bg1"/>
                          </a:solidFill>
                          <a:latin typeface="Roboto" panose="02000000000000000000" pitchFamily="2" charset="0"/>
                          <a:ea typeface="Roboto" panose="02000000000000000000" pitchFamily="2" charset="0"/>
                        </a:rPr>
                        <a:t>Hot deserts </a:t>
                      </a:r>
                      <a:r>
                        <a:rPr lang="en-US" sz="800">
                          <a:solidFill>
                            <a:schemeClr val="bg1"/>
                          </a:solidFill>
                          <a:latin typeface="Roboto" panose="02000000000000000000" pitchFamily="2" charset="0"/>
                          <a:ea typeface="Roboto" panose="02000000000000000000" pitchFamily="2" charset="0"/>
                        </a:rPr>
                        <a:t>have a very hot and dry climate</a:t>
                      </a:r>
                    </a:p>
                    <a:p>
                      <a:pPr marL="72000" indent="-72000">
                        <a:spcAft>
                          <a:spcPts val="200"/>
                        </a:spcAft>
                        <a:buFont typeface="Arial" panose="020B0604020202020204" pitchFamily="34" charset="0"/>
                        <a:buChar char="•"/>
                      </a:pPr>
                      <a:r>
                        <a:rPr lang="en-US" sz="800" b="1">
                          <a:solidFill>
                            <a:schemeClr val="bg1"/>
                          </a:solidFill>
                          <a:latin typeface="Roboto" panose="02000000000000000000" pitchFamily="2" charset="0"/>
                          <a:ea typeface="Roboto" panose="02000000000000000000" pitchFamily="2" charset="0"/>
                        </a:rPr>
                        <a:t>Cold deserts </a:t>
                      </a:r>
                      <a:r>
                        <a:rPr lang="en-US" sz="800">
                          <a:solidFill>
                            <a:schemeClr val="bg1"/>
                          </a:solidFill>
                          <a:latin typeface="Roboto" panose="02000000000000000000" pitchFamily="2" charset="0"/>
                          <a:ea typeface="Roboto" panose="02000000000000000000" pitchFamily="2" charset="0"/>
                        </a:rPr>
                        <a:t>have a very cold and dry climate</a:t>
                      </a:r>
                    </a:p>
                    <a:p>
                      <a:pPr marL="72000" indent="-72000">
                        <a:spcAft>
                          <a:spcPts val="2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Hot and cold deserts are found in all </a:t>
                      </a:r>
                      <a:r>
                        <a:rPr lang="en-US" sz="800" b="1">
                          <a:solidFill>
                            <a:schemeClr val="bg1"/>
                          </a:solidFill>
                          <a:latin typeface="Roboto" panose="02000000000000000000" pitchFamily="2" charset="0"/>
                          <a:ea typeface="Roboto" panose="02000000000000000000" pitchFamily="2" charset="0"/>
                        </a:rPr>
                        <a:t>continents</a:t>
                      </a:r>
                      <a:r>
                        <a:rPr lang="en-US" sz="800">
                          <a:solidFill>
                            <a:schemeClr val="bg1"/>
                          </a:solidFill>
                          <a:latin typeface="Roboto" panose="02000000000000000000" pitchFamily="2" charset="0"/>
                          <a:ea typeface="Roboto" panose="02000000000000000000" pitchFamily="2" charset="0"/>
                        </a:rPr>
                        <a:t> and vary in size</a:t>
                      </a:r>
                    </a:p>
                    <a:p>
                      <a:pPr marL="72000" indent="-72000">
                        <a:spcAft>
                          <a:spcPts val="2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Hot deserts are usually found near the </a:t>
                      </a:r>
                      <a:r>
                        <a:rPr lang="en-US" sz="800" b="1">
                          <a:solidFill>
                            <a:schemeClr val="bg1"/>
                          </a:solidFill>
                          <a:latin typeface="Roboto" panose="02000000000000000000" pitchFamily="2" charset="0"/>
                          <a:ea typeface="Roboto" panose="02000000000000000000" pitchFamily="2" charset="0"/>
                        </a:rPr>
                        <a:t>Equator</a:t>
                      </a:r>
                    </a:p>
                    <a:p>
                      <a:pPr marL="72000" indent="-72000">
                        <a:spcAft>
                          <a:spcPts val="2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Cold deserts are usually found near the </a:t>
                      </a:r>
                      <a:r>
                        <a:rPr lang="en-US" sz="800" b="1">
                          <a:solidFill>
                            <a:schemeClr val="bg1"/>
                          </a:solidFill>
                          <a:latin typeface="Roboto" panose="02000000000000000000" pitchFamily="2" charset="0"/>
                          <a:ea typeface="Roboto" panose="02000000000000000000" pitchFamily="2" charset="0"/>
                        </a:rPr>
                        <a:t>North</a:t>
                      </a:r>
                      <a:r>
                        <a:rPr lang="en-US" sz="800">
                          <a:solidFill>
                            <a:schemeClr val="bg1"/>
                          </a:solidFill>
                          <a:latin typeface="Roboto" panose="02000000000000000000" pitchFamily="2" charset="0"/>
                          <a:ea typeface="Roboto" panose="02000000000000000000" pitchFamily="2" charset="0"/>
                        </a:rPr>
                        <a:t> and </a:t>
                      </a:r>
                      <a:r>
                        <a:rPr lang="en-US" sz="800" b="1">
                          <a:solidFill>
                            <a:schemeClr val="bg1"/>
                          </a:solidFill>
                          <a:latin typeface="Roboto" panose="02000000000000000000" pitchFamily="2" charset="0"/>
                          <a:ea typeface="Roboto" panose="02000000000000000000" pitchFamily="2" charset="0"/>
                        </a:rPr>
                        <a:t>South</a:t>
                      </a:r>
                      <a:r>
                        <a:rPr lang="en-US" sz="800">
                          <a:solidFill>
                            <a:schemeClr val="bg1"/>
                          </a:solidFill>
                          <a:latin typeface="Roboto" panose="02000000000000000000" pitchFamily="2" charset="0"/>
                          <a:ea typeface="Roboto" panose="02000000000000000000" pitchFamily="2" charset="0"/>
                        </a:rPr>
                        <a:t> </a:t>
                      </a:r>
                      <a:r>
                        <a:rPr lang="en-US" sz="800" b="1">
                          <a:solidFill>
                            <a:schemeClr val="bg1"/>
                          </a:solidFill>
                          <a:latin typeface="Roboto" panose="02000000000000000000" pitchFamily="2" charset="0"/>
                          <a:ea typeface="Roboto" panose="02000000000000000000" pitchFamily="2" charset="0"/>
                        </a:rPr>
                        <a:t>Poles</a:t>
                      </a:r>
                    </a:p>
                    <a:p>
                      <a:pPr marL="72000" indent="-72000">
                        <a:spcAft>
                          <a:spcPts val="2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Features of a hot desert include rocks, </a:t>
                      </a:r>
                      <a:r>
                        <a:rPr lang="en-US" sz="800" b="1">
                          <a:solidFill>
                            <a:schemeClr val="bg1"/>
                          </a:solidFill>
                          <a:latin typeface="Roboto" panose="02000000000000000000" pitchFamily="2" charset="0"/>
                          <a:ea typeface="Roboto" panose="02000000000000000000" pitchFamily="2" charset="0"/>
                        </a:rPr>
                        <a:t>sand dunes</a:t>
                      </a:r>
                      <a:r>
                        <a:rPr lang="en-US" sz="800">
                          <a:solidFill>
                            <a:schemeClr val="bg1"/>
                          </a:solidFill>
                          <a:latin typeface="Roboto" panose="02000000000000000000" pitchFamily="2" charset="0"/>
                          <a:ea typeface="Roboto" panose="02000000000000000000" pitchFamily="2" charset="0"/>
                        </a:rPr>
                        <a:t>, </a:t>
                      </a:r>
                      <a:r>
                        <a:rPr lang="en-US" sz="800" b="1">
                          <a:solidFill>
                            <a:schemeClr val="bg1"/>
                          </a:solidFill>
                          <a:latin typeface="Roboto" panose="02000000000000000000" pitchFamily="2" charset="0"/>
                          <a:ea typeface="Roboto" panose="02000000000000000000" pitchFamily="2" charset="0"/>
                        </a:rPr>
                        <a:t>oases</a:t>
                      </a:r>
                      <a:r>
                        <a:rPr lang="en-US" sz="800">
                          <a:solidFill>
                            <a:schemeClr val="bg1"/>
                          </a:solidFill>
                          <a:latin typeface="Roboto" panose="02000000000000000000" pitchFamily="2" charset="0"/>
                          <a:ea typeface="Roboto" panose="02000000000000000000" pitchFamily="2" charset="0"/>
                        </a:rPr>
                        <a:t>, and small </a:t>
                      </a:r>
                      <a:r>
                        <a:rPr lang="en-US" sz="800" b="1">
                          <a:solidFill>
                            <a:schemeClr val="bg1"/>
                          </a:solidFill>
                          <a:latin typeface="Roboto" panose="02000000000000000000" pitchFamily="2" charset="0"/>
                          <a:ea typeface="Roboto" panose="02000000000000000000" pitchFamily="2" charset="0"/>
                        </a:rPr>
                        <a:t>settlements</a:t>
                      </a:r>
                      <a:endParaRPr lang="en-US" sz="800">
                        <a:solidFill>
                          <a:schemeClr val="bg1"/>
                        </a:solidFill>
                        <a:latin typeface="Roboto" panose="02000000000000000000" pitchFamily="2" charset="0"/>
                        <a:ea typeface="Roboto" panose="02000000000000000000" pitchFamily="2" charset="0"/>
                      </a:endParaRPr>
                    </a:p>
                    <a:p>
                      <a:pPr marL="72000" indent="-72000">
                        <a:spcAft>
                          <a:spcPts val="2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Features of a cold desert include </a:t>
                      </a:r>
                      <a:r>
                        <a:rPr lang="en-US" sz="800" b="1">
                          <a:solidFill>
                            <a:schemeClr val="bg1"/>
                          </a:solidFill>
                          <a:latin typeface="Roboto" panose="02000000000000000000" pitchFamily="2" charset="0"/>
                          <a:ea typeface="Roboto" panose="02000000000000000000" pitchFamily="2" charset="0"/>
                        </a:rPr>
                        <a:t>mountains</a:t>
                      </a:r>
                      <a:r>
                        <a:rPr lang="en-US" sz="800">
                          <a:solidFill>
                            <a:schemeClr val="bg1"/>
                          </a:solidFill>
                          <a:latin typeface="Roboto" panose="02000000000000000000" pitchFamily="2" charset="0"/>
                          <a:ea typeface="Roboto" panose="02000000000000000000" pitchFamily="2" charset="0"/>
                        </a:rPr>
                        <a:t>, </a:t>
                      </a:r>
                      <a:r>
                        <a:rPr lang="en-US" sz="800" b="1">
                          <a:solidFill>
                            <a:schemeClr val="bg1"/>
                          </a:solidFill>
                          <a:latin typeface="Roboto" panose="02000000000000000000" pitchFamily="2" charset="0"/>
                          <a:ea typeface="Roboto" panose="02000000000000000000" pitchFamily="2" charset="0"/>
                        </a:rPr>
                        <a:t>ice sheets</a:t>
                      </a:r>
                      <a:r>
                        <a:rPr lang="en-US" sz="800">
                          <a:solidFill>
                            <a:schemeClr val="bg1"/>
                          </a:solidFill>
                          <a:latin typeface="Roboto" panose="02000000000000000000" pitchFamily="2" charset="0"/>
                          <a:ea typeface="Roboto" panose="02000000000000000000" pitchFamily="2" charset="0"/>
                        </a:rPr>
                        <a:t> and small </a:t>
                      </a:r>
                      <a:r>
                        <a:rPr lang="en-US" sz="800" b="1">
                          <a:solidFill>
                            <a:schemeClr val="bg1"/>
                          </a:solidFill>
                          <a:latin typeface="Roboto" panose="02000000000000000000" pitchFamily="2" charset="0"/>
                          <a:ea typeface="Roboto" panose="02000000000000000000" pitchFamily="2" charset="0"/>
                        </a:rPr>
                        <a:t>settlements</a:t>
                      </a:r>
                      <a:r>
                        <a:rPr lang="en-US" sz="800">
                          <a:solidFill>
                            <a:schemeClr val="bg1"/>
                          </a:solidFill>
                          <a:latin typeface="Roboto" panose="02000000000000000000" pitchFamily="2" charset="0"/>
                          <a:ea typeface="Roboto" panose="02000000000000000000" pitchFamily="2" charset="0"/>
                        </a:rPr>
                        <a:t>, including </a:t>
                      </a:r>
                      <a:r>
                        <a:rPr lang="en-US" sz="800" b="1">
                          <a:solidFill>
                            <a:schemeClr val="bg1"/>
                          </a:solidFill>
                          <a:latin typeface="Roboto" panose="02000000000000000000" pitchFamily="2" charset="0"/>
                          <a:ea typeface="Roboto" panose="02000000000000000000" pitchFamily="2" charset="0"/>
                        </a:rPr>
                        <a:t>research stations</a:t>
                      </a:r>
                      <a:endParaRPr lang="en-US" sz="800">
                        <a:solidFill>
                          <a:schemeClr val="bg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a:solidFill>
                            <a:schemeClr val="bg1"/>
                          </a:solidFill>
                          <a:latin typeface="Roboto" panose="02000000000000000000" pitchFamily="2" charset="0"/>
                          <a:ea typeface="Roboto" panose="02000000000000000000" pitchFamily="2" charset="0"/>
                        </a:rPr>
                        <a:t>The </a:t>
                      </a:r>
                      <a:r>
                        <a:rPr lang="en-US" sz="800" b="1">
                          <a:solidFill>
                            <a:schemeClr val="bg1"/>
                          </a:solidFill>
                          <a:latin typeface="Roboto" panose="02000000000000000000" pitchFamily="2" charset="0"/>
                          <a:ea typeface="Roboto" panose="02000000000000000000" pitchFamily="2" charset="0"/>
                        </a:rPr>
                        <a:t>Sahara</a:t>
                      </a:r>
                      <a:r>
                        <a:rPr lang="en-US" sz="800">
                          <a:solidFill>
                            <a:schemeClr val="bg1"/>
                          </a:solidFill>
                          <a:latin typeface="Roboto" panose="02000000000000000000" pitchFamily="2" charset="0"/>
                          <a:ea typeface="Roboto" panose="02000000000000000000" pitchFamily="2" charset="0"/>
                        </a:rPr>
                        <a:t> Desert is the largest hot desert in the world; the </a:t>
                      </a:r>
                      <a:r>
                        <a:rPr lang="en-US" sz="800" b="1">
                          <a:solidFill>
                            <a:schemeClr val="bg1"/>
                          </a:solidFill>
                          <a:latin typeface="Roboto" panose="02000000000000000000" pitchFamily="2" charset="0"/>
                          <a:ea typeface="Roboto" panose="02000000000000000000" pitchFamily="2" charset="0"/>
                        </a:rPr>
                        <a:t>Antarctic</a:t>
                      </a:r>
                      <a:r>
                        <a:rPr lang="en-US" sz="800">
                          <a:solidFill>
                            <a:schemeClr val="bg1"/>
                          </a:solidFill>
                          <a:latin typeface="Roboto" panose="02000000000000000000" pitchFamily="2" charset="0"/>
                          <a:ea typeface="Roboto" panose="02000000000000000000" pitchFamily="2" charset="0"/>
                        </a:rPr>
                        <a:t> Desert is the largest cold desert (and the largest desert overall)</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a:solidFill>
                            <a:schemeClr val="bg1"/>
                          </a:solidFill>
                          <a:latin typeface="Roboto" panose="02000000000000000000" pitchFamily="2" charset="0"/>
                          <a:ea typeface="Roboto" panose="02000000000000000000" pitchFamily="2" charset="0"/>
                        </a:rPr>
                        <a:t>Different animals and plants live in hot and cold deserts</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accent2"/>
                          </a:solidFill>
                          <a:latin typeface="Roboto" panose="02000000000000000000" pitchFamily="2" charset="0"/>
                          <a:ea typeface="Roboto" panose="02000000000000000000" pitchFamily="2" charset="0"/>
                        </a:rPr>
                        <a:t>Science</a:t>
                      </a:r>
                      <a:r>
                        <a:rPr lang="en-US" sz="800" b="1" dirty="0">
                          <a:solidFill>
                            <a:schemeClr val="bg1"/>
                          </a:solidFill>
                          <a:latin typeface="Roboto" panose="02000000000000000000" pitchFamily="2" charset="0"/>
                          <a:ea typeface="Roboto" panose="02000000000000000000" pitchFamily="2" charset="0"/>
                        </a:rPr>
                        <a:t>: </a:t>
                      </a:r>
                      <a:r>
                        <a:rPr lang="en-US" sz="800" b="0" dirty="0">
                          <a:solidFill>
                            <a:schemeClr val="bg1"/>
                          </a:solidFill>
                          <a:latin typeface="Roboto" panose="02000000000000000000" pitchFamily="2" charset="0"/>
                          <a:ea typeface="Roboto" panose="02000000000000000000" pitchFamily="2" charset="0"/>
                        </a:rPr>
                        <a:t>Adaptations of animals and plants in hot and cold deserts: Arctic fox, shrubs, camels and cacti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dirty="0">
                          <a:solidFill>
                            <a:schemeClr val="bg1"/>
                          </a:solidFill>
                          <a:latin typeface="Roboto" panose="02000000000000000000" pitchFamily="2" charset="0"/>
                          <a:ea typeface="Roboto" panose="02000000000000000000" pitchFamily="2" charset="0"/>
                        </a:rPr>
                        <a:t>Climate zones share long-term weather patterns. There are six main climate zones: polar, temperate, arid, tropical, Mediterranean and mountainous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dirty="0">
                          <a:solidFill>
                            <a:schemeClr val="bg1"/>
                          </a:solidFill>
                          <a:latin typeface="Roboto" panose="02000000000000000000" pitchFamily="2" charset="0"/>
                          <a:ea typeface="Roboto" panose="02000000000000000000" pitchFamily="2" charset="0"/>
                        </a:rPr>
                        <a:t>Biomes are areas of the world that, because of their similar climates, have similar landscapes, animals and plants </a:t>
                      </a:r>
                    </a:p>
                    <a:p>
                      <a:pPr marL="72000" indent="-72000">
                        <a:spcAft>
                          <a:spcPts val="200"/>
                        </a:spcAft>
                        <a:buFont typeface="Arial" panose="020B0604020202020204" pitchFamily="34" charset="0"/>
                        <a:buChar char="•"/>
                      </a:pPr>
                      <a:endParaRPr lang="en-US" sz="800"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630897">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accent2"/>
                          </a:solidFill>
                          <a:latin typeface="Roboto" panose="02000000000000000000" pitchFamily="2" charset="0"/>
                          <a:ea typeface="Roboto" panose="02000000000000000000" pitchFamily="2" charset="0"/>
                        </a:rPr>
                        <a:t>Science</a:t>
                      </a:r>
                      <a:r>
                        <a:rPr lang="en-US" sz="800" b="0" i="0" dirty="0">
                          <a:solidFill>
                            <a:schemeClr val="bg1"/>
                          </a:solidFill>
                          <a:latin typeface="Roboto" panose="02000000000000000000" pitchFamily="2" charset="0"/>
                          <a:ea typeface="Roboto" panose="02000000000000000000" pitchFamily="2" charset="0"/>
                        </a:rPr>
                        <a:t>: Use a Venn diagram to classify items into two or three sets based on their properties</a:t>
                      </a:r>
                      <a:r>
                        <a:rPr lang="en-US" sz="800" b="1" i="0" dirty="0">
                          <a:solidFill>
                            <a:schemeClr val="bg1"/>
                          </a:solidFill>
                          <a:latin typeface="Roboto" panose="02000000000000000000" pitchFamily="2" charset="0"/>
                          <a:ea typeface="Roboto" panose="02000000000000000000" pitchFamily="2" charset="0"/>
                        </a:rPr>
                        <a:t> </a:t>
                      </a:r>
                      <a:endParaRPr lang="en-US" sz="800" b="0" i="0" dirty="0">
                        <a:solidFill>
                          <a:schemeClr val="bg1"/>
                        </a:solidFill>
                        <a:highlight>
                          <a:srgbClr val="00FFFF"/>
                        </a:highlight>
                        <a:latin typeface="Roboto" panose="02000000000000000000" pitchFamily="2" charset="0"/>
                        <a:ea typeface="Roboto" panose="02000000000000000000" pitchFamily="2" charset="0"/>
                      </a:endParaRPr>
                    </a:p>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800" b="1" i="0" u="none" strike="noStrike" dirty="0">
                          <a:solidFill>
                            <a:schemeClr val="accent1"/>
                          </a:solidFill>
                          <a:latin typeface="Roboto" panose="02000000000000000000" pitchFamily="2" charset="0"/>
                          <a:ea typeface="Roboto" panose="02000000000000000000" pitchFamily="2" charset="0"/>
                        </a:rPr>
                        <a:t>Map skills: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0" i="0" strike="noStrike" dirty="0">
                          <a:solidFill>
                            <a:schemeClr val="accent1"/>
                          </a:solidFill>
                          <a:latin typeface="Roboto" panose="02000000000000000000" pitchFamily="2" charset="0"/>
                          <a:ea typeface="Roboto" panose="02000000000000000000" pitchFamily="2" charset="0"/>
                        </a:rPr>
                        <a:t>Globe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0" i="0" strike="noStrike" dirty="0">
                          <a:solidFill>
                            <a:schemeClr val="accent1"/>
                          </a:solidFill>
                          <a:latin typeface="Roboto" panose="02000000000000000000" pitchFamily="2" charset="0"/>
                          <a:ea typeface="Roboto" panose="02000000000000000000" pitchFamily="2" charset="0"/>
                        </a:rPr>
                        <a:t>Simple map (Google Maps)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0" i="0" strike="noStrike" dirty="0">
                          <a:solidFill>
                            <a:schemeClr val="accent1"/>
                          </a:solidFill>
                          <a:latin typeface="Roboto" panose="02000000000000000000" pitchFamily="2" charset="0"/>
                          <a:ea typeface="Roboto" panose="02000000000000000000" pitchFamily="2" charset="0"/>
                        </a:rPr>
                        <a:t>Photographs of areas in an oblique view </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800" b="1" i="0" u="none" strike="noStrike">
                          <a:solidFill>
                            <a:schemeClr val="accent1"/>
                          </a:solidFill>
                          <a:latin typeface="Roboto" panose="02000000000000000000" pitchFamily="2" charset="0"/>
                          <a:ea typeface="Roboto" panose="02000000000000000000" pitchFamily="2" charset="0"/>
                        </a:rPr>
                        <a:t>Map skills:</a:t>
                      </a:r>
                    </a:p>
                    <a:p>
                      <a:pPr marL="36000" indent="-36000">
                        <a:buFont typeface="Arial" panose="020B0604020202020204" pitchFamily="34" charset="0"/>
                        <a:buChar char="•"/>
                      </a:pPr>
                      <a:r>
                        <a:rPr lang="en-GB" sz="800" b="0">
                          <a:solidFill>
                            <a:schemeClr val="accent1"/>
                          </a:solidFill>
                          <a:latin typeface="Roboto" panose="02000000000000000000" pitchFamily="2" charset="0"/>
                          <a:ea typeface="Roboto" panose="02000000000000000000" pitchFamily="2" charset="0"/>
                          <a:cs typeface="Roboto" panose="02000000000000000000" pitchFamily="2" charset="0"/>
                        </a:rPr>
                        <a:t> Use </a:t>
                      </a:r>
                      <a:r>
                        <a:rPr lang="en-US" sz="800" b="0">
                          <a:solidFill>
                            <a:schemeClr val="accent1"/>
                          </a:solidFill>
                          <a:latin typeface="Roboto" panose="02000000000000000000" pitchFamily="2" charset="0"/>
                          <a:ea typeface="Roboto" panose="02000000000000000000" pitchFamily="2" charset="0"/>
                          <a:cs typeface="Roboto" panose="02000000000000000000" pitchFamily="2" charset="0"/>
                        </a:rPr>
                        <a:t>satellite images (Google Earth) in a plan view</a:t>
                      </a:r>
                    </a:p>
                    <a:p>
                      <a:pPr marL="72000" indent="-72000">
                        <a:spcAft>
                          <a:spcPts val="200"/>
                        </a:spcAft>
                        <a:buFont typeface="Arial" panose="020B0604020202020204" pitchFamily="34" charset="0"/>
                        <a:buChar char="•"/>
                      </a:pPr>
                      <a:endParaRPr lang="en-US" sz="800" b="1">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endParaRPr lang="en-US" sz="80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420391967"/>
                  </a:ext>
                </a:extLst>
              </a:tr>
              <a:tr h="726025">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Disciplinary</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effectLst/>
                          <a:latin typeface="Roboto" panose="02000000000000000000" pitchFamily="2" charset="0"/>
                          <a:ea typeface="Roboto" panose="02000000000000000000" pitchFamily="2" charset="0"/>
                          <a:cs typeface="Roboto" panose="02000000000000000000" pitchFamily="2" charset="0"/>
                        </a:rPr>
                        <a:t>Interconnections </a:t>
                      </a:r>
                      <a:r>
                        <a:rPr lang="en-US" sz="800" b="1" dirty="0">
                          <a:solidFill>
                            <a:schemeClr val="bg1"/>
                          </a:solidFill>
                          <a:latin typeface="Roboto" panose="02000000000000000000" pitchFamily="2" charset="0"/>
                          <a:ea typeface="Roboto" panose="02000000000000000000" pitchFamily="2" charset="0"/>
                        </a:rPr>
                        <a:t>&amp;</a:t>
                      </a:r>
                      <a:r>
                        <a:rPr lang="en-US" sz="800" b="1" dirty="0">
                          <a:solidFill>
                            <a:schemeClr val="bg1"/>
                          </a:solidFill>
                          <a:effectLst/>
                          <a:latin typeface="Roboto" panose="02000000000000000000" pitchFamily="2" charset="0"/>
                          <a:ea typeface="Roboto" panose="02000000000000000000" pitchFamily="2" charset="0"/>
                          <a:cs typeface="Roboto" panose="02000000000000000000" pitchFamily="2" charset="0"/>
                        </a:rPr>
                        <a:t> change: </a:t>
                      </a:r>
                      <a:r>
                        <a:rPr lang="en-GB" sz="800" kern="1200" dirty="0">
                          <a:solidFill>
                            <a:schemeClr val="bg1"/>
                          </a:solidFill>
                          <a:effectLst/>
                          <a:latin typeface="Roboto" panose="02000000000000000000" pitchFamily="2" charset="0"/>
                          <a:ea typeface="Roboto" panose="02000000000000000000" pitchFamily="2" charset="0"/>
                          <a:cs typeface="Roboto" panose="02000000000000000000" pitchFamily="2" charset="0"/>
                        </a:rPr>
                        <a:t>Settlements are influenced by both human and physical features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1" kern="1200" dirty="0">
                          <a:solidFill>
                            <a:schemeClr val="bg1"/>
                          </a:solidFill>
                          <a:effectLst/>
                          <a:latin typeface="Roboto"/>
                          <a:ea typeface="Roboto"/>
                          <a:cs typeface="Roboto"/>
                        </a:rPr>
                        <a:t>Comparisons: </a:t>
                      </a:r>
                      <a:r>
                        <a:rPr lang="en-GB" sz="800" dirty="0">
                          <a:solidFill>
                            <a:schemeClr val="bg1"/>
                          </a:solidFill>
                          <a:latin typeface="Roboto" panose="02000000000000000000" pitchFamily="2" charset="0"/>
                          <a:ea typeface="Roboto" panose="02000000000000000000" pitchFamily="2" charset="0"/>
                          <a:cs typeface="Roboto" panose="02000000000000000000" pitchFamily="2" charset="0"/>
                        </a:rPr>
                        <a:t>Identify similarities and differences between my local area and another place at the same scale (southwest Kenya)</a:t>
                      </a:r>
                      <a:r>
                        <a:rPr lang="en-US" sz="800" b="0" i="0" strike="noStrike" dirty="0">
                          <a:solidFill>
                            <a:schemeClr val="accent1"/>
                          </a:solidFill>
                          <a:latin typeface="Roboto" panose="02000000000000000000" pitchFamily="2" charset="0"/>
                          <a:ea typeface="Roboto" panose="02000000000000000000" pitchFamily="2" charset="0"/>
                          <a:cs typeface="Roboto" panose="02000000000000000000" pitchFamily="2" charset="0"/>
                        </a:rPr>
                        <a:t> </a:t>
                      </a:r>
                      <a:endParaRPr lang="en-GB" sz="800" dirty="0">
                        <a:solidFill>
                          <a:schemeClr val="bg1"/>
                        </a:solidFill>
                        <a:latin typeface="Roboto" panose="02000000000000000000" pitchFamily="2" charset="0"/>
                        <a:ea typeface="Roboto" panose="02000000000000000000" pitchFamily="2" charset="0"/>
                        <a:cs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1438" marR="0" lvl="0" indent="-71438"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Comparisons: </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Identify similarities and differences between two non-local places (Sahara Desert and Antarctic Desert)</a:t>
                      </a:r>
                    </a:p>
                    <a:p>
                      <a:pPr marL="71438" indent="-71438">
                        <a:buFont typeface="Arial" panose="020B0604020202020204" pitchFamily="34" charset="0"/>
                        <a:buChar char="•"/>
                      </a:pPr>
                      <a:r>
                        <a:rPr lang="en-GB" sz="800" b="1" kern="1200">
                          <a:solidFill>
                            <a:schemeClr val="bg1"/>
                          </a:solidFill>
                          <a:effectLst/>
                          <a:latin typeface="Roboto" panose="02000000000000000000" pitchFamily="2" charset="0"/>
                          <a:ea typeface="Roboto" panose="02000000000000000000" pitchFamily="2" charset="0"/>
                          <a:cs typeface="Roboto" panose="02000000000000000000" pitchFamily="2" charset="0"/>
                        </a:rPr>
                        <a:t>Interconnections &amp; change: </a:t>
                      </a:r>
                      <a:r>
                        <a:rPr lang="en-US" sz="800" b="0">
                          <a:solidFill>
                            <a:schemeClr val="bg1"/>
                          </a:solidFill>
                          <a:latin typeface="Roboto" panose="02000000000000000000" pitchFamily="2" charset="0"/>
                          <a:ea typeface="Roboto" panose="02000000000000000000" pitchFamily="2" charset="0"/>
                        </a:rPr>
                        <a:t>Human features are often shaped by physical features</a:t>
                      </a:r>
                    </a:p>
                    <a:p>
                      <a:pPr marL="71438" indent="-71438">
                        <a:buFont typeface="Arial" panose="020B0604020202020204" pitchFamily="34" charset="0"/>
                        <a:buChar char="•"/>
                      </a:pPr>
                      <a:r>
                        <a:rPr lang="en-GB" sz="800" b="1" kern="1200">
                          <a:solidFill>
                            <a:schemeClr val="bg1"/>
                          </a:solidFill>
                          <a:effectLst/>
                          <a:latin typeface="Roboto" panose="02000000000000000000" pitchFamily="2" charset="0"/>
                          <a:ea typeface="Roboto" panose="02000000000000000000" pitchFamily="2" charset="0"/>
                          <a:cs typeface="Roboto" panose="02000000000000000000" pitchFamily="2" charset="0"/>
                        </a:rPr>
                        <a:t>Interconnections &amp; change: </a:t>
                      </a:r>
                      <a:r>
                        <a:rPr lang="en-US" sz="800" b="0" kern="1200">
                          <a:solidFill>
                            <a:schemeClr val="bg1"/>
                          </a:solidFill>
                          <a:effectLst/>
                          <a:latin typeface="Roboto" panose="02000000000000000000" pitchFamily="2" charset="0"/>
                          <a:ea typeface="Roboto" panose="02000000000000000000" pitchFamily="2" charset="0"/>
                          <a:cs typeface="Roboto" panose="02000000000000000000" pitchFamily="2" charset="0"/>
                        </a:rPr>
                        <a:t>The c</a:t>
                      </a:r>
                      <a:r>
                        <a:rPr lang="en-US" sz="800" b="0">
                          <a:solidFill>
                            <a:schemeClr val="bg1"/>
                          </a:solidFill>
                          <a:latin typeface="Roboto" panose="02000000000000000000" pitchFamily="2" charset="0"/>
                          <a:ea typeface="Roboto" panose="02000000000000000000" pitchFamily="2" charset="0"/>
                        </a:rPr>
                        <a:t>limate comprises long-term weather patterns, representing a physical process that can be influenced by human activity </a:t>
                      </a:r>
                      <a:endParaRPr lang="en-GB" sz="800">
                        <a:solidFill>
                          <a:schemeClr val="bg1"/>
                        </a:solidFill>
                        <a:latin typeface="Roboto" panose="02000000000000000000" pitchFamily="2" charset="0"/>
                        <a:ea typeface="Roboto" panose="02000000000000000000" pitchFamily="2" charset="0"/>
                        <a:cs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cs typeface="Roboto" panose="02000000000000000000" pitchFamily="2" charset="0"/>
                        </a:rPr>
                        <a:t>Comparisons: </a:t>
                      </a:r>
                      <a:r>
                        <a:rPr lang="en-US" sz="800" dirty="0">
                          <a:solidFill>
                            <a:schemeClr val="bg1"/>
                          </a:solidFill>
                          <a:latin typeface="Roboto" panose="02000000000000000000" pitchFamily="2" charset="0"/>
                          <a:ea typeface="Roboto" panose="02000000000000000000" pitchFamily="2" charset="0"/>
                          <a:cs typeface="Roboto" panose="02000000000000000000" pitchFamily="2" charset="0"/>
                        </a:rPr>
                        <a:t>Explain similarities and differences (between human settlements around Etna and La Soufriere), using geographical knowledge</a:t>
                      </a:r>
                      <a:r>
                        <a:rPr lang="en-GB" sz="800" dirty="0">
                          <a:solidFill>
                            <a:schemeClr val="bg1"/>
                          </a:solidFill>
                          <a:latin typeface="Roboto" panose="02000000000000000000" pitchFamily="2" charset="0"/>
                          <a:ea typeface="Roboto" panose="02000000000000000000" pitchFamily="2" charset="0"/>
                          <a:cs typeface="Roboto" panose="02000000000000000000" pitchFamily="2" charset="0"/>
                        </a:rPr>
                        <a:t> </a:t>
                      </a:r>
                      <a:endParaRPr lang="en-US" sz="800" b="0"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1310753">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1755" marR="0" lvl="0" indent="-71755"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GB" sz="800" b="1" kern="1200" dirty="0">
                          <a:solidFill>
                            <a:schemeClr val="bg1"/>
                          </a:solidFill>
                          <a:effectLst/>
                          <a:latin typeface="Roboto" panose="02000000000000000000" pitchFamily="2" charset="0"/>
                          <a:ea typeface="Roboto" panose="02000000000000000000" pitchFamily="2" charset="0"/>
                          <a:cs typeface="Roboto" panose="02000000000000000000" pitchFamily="2" charset="0"/>
                        </a:rPr>
                        <a:t>Space &amp; place: </a:t>
                      </a:r>
                      <a:r>
                        <a:rPr lang="en-US" sz="800" dirty="0">
                          <a:solidFill>
                            <a:schemeClr val="bg1"/>
                          </a:solidFill>
                          <a:latin typeface="Roboto" panose="02000000000000000000" pitchFamily="2" charset="0"/>
                          <a:ea typeface="Roboto" panose="02000000000000000000" pitchFamily="2" charset="0"/>
                          <a:cs typeface="Roboto" panose="02000000000000000000" pitchFamily="2" charset="0"/>
                        </a:rPr>
                        <a:t>There are seven continents in the world, six of which people live on. There are countries within each continent (except Antarctica) </a:t>
                      </a:r>
                      <a:endParaRPr lang="en-GB" sz="800" kern="1200" dirty="0">
                        <a:solidFill>
                          <a:schemeClr val="bg1"/>
                        </a:solidFill>
                        <a:effectLst/>
                        <a:latin typeface="Roboto" panose="02000000000000000000" pitchFamily="2" charset="0"/>
                        <a:ea typeface="Roboto" panose="02000000000000000000" pitchFamily="2" charset="0"/>
                        <a:cs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1" kern="1200" dirty="0">
                          <a:solidFill>
                            <a:schemeClr val="bg1"/>
                          </a:solidFill>
                          <a:effectLst/>
                          <a:latin typeface="Roboto" panose="02000000000000000000" pitchFamily="2" charset="0"/>
                          <a:ea typeface="Roboto" panose="02000000000000000000" pitchFamily="2" charset="0"/>
                          <a:cs typeface="Roboto" panose="02000000000000000000" pitchFamily="2" charset="0"/>
                        </a:rPr>
                        <a:t>Physical processes: </a:t>
                      </a:r>
                      <a:r>
                        <a:rPr lang="en-US" sz="800" b="1" i="0" kern="1200" dirty="0">
                          <a:solidFill>
                            <a:schemeClr val="bg1"/>
                          </a:solidFill>
                          <a:effectLst/>
                          <a:latin typeface="Roboto" panose="02000000000000000000" pitchFamily="2" charset="0"/>
                          <a:ea typeface="Roboto" panose="02000000000000000000" pitchFamily="2" charset="0"/>
                          <a:cs typeface="+mn-cs"/>
                        </a:rPr>
                        <a:t>Physical features </a:t>
                      </a:r>
                      <a:r>
                        <a:rPr lang="en-US" sz="800" b="0" i="0" kern="1200" dirty="0">
                          <a:solidFill>
                            <a:schemeClr val="bg1"/>
                          </a:solidFill>
                          <a:effectLst/>
                          <a:latin typeface="Roboto" panose="02000000000000000000" pitchFamily="2" charset="0"/>
                          <a:ea typeface="Roboto" panose="02000000000000000000" pitchFamily="2" charset="0"/>
                          <a:cs typeface="+mn-cs"/>
                        </a:rPr>
                        <a:t>occur in nature and include rivers, forests, </a:t>
                      </a:r>
                      <a:r>
                        <a:rPr lang="en-US" sz="800" b="1" i="0" kern="1200" dirty="0">
                          <a:solidFill>
                            <a:schemeClr val="bg1"/>
                          </a:solidFill>
                          <a:effectLst/>
                          <a:latin typeface="Roboto" panose="02000000000000000000" pitchFamily="2" charset="0"/>
                          <a:ea typeface="Roboto" panose="02000000000000000000" pitchFamily="2" charset="0"/>
                          <a:cs typeface="+mn-cs"/>
                        </a:rPr>
                        <a:t>soil</a:t>
                      </a:r>
                      <a:r>
                        <a:rPr lang="en-US" sz="800" b="0" i="0" kern="1200" dirty="0">
                          <a:solidFill>
                            <a:schemeClr val="bg1"/>
                          </a:solidFill>
                          <a:effectLst/>
                          <a:latin typeface="Roboto" panose="02000000000000000000" pitchFamily="2" charset="0"/>
                          <a:ea typeface="Roboto" panose="02000000000000000000" pitchFamily="2" charset="0"/>
                          <a:cs typeface="+mn-cs"/>
                        </a:rPr>
                        <a:t> and hills</a:t>
                      </a:r>
                      <a:r>
                        <a:rPr lang="en-US" sz="800" b="0" dirty="0">
                          <a:solidFill>
                            <a:schemeClr val="bg1"/>
                          </a:solidFill>
                          <a:latin typeface="Roboto" panose="02000000000000000000" pitchFamily="2" charset="0"/>
                          <a:ea typeface="Roboto" panose="02000000000000000000" pitchFamily="2" charset="0"/>
                          <a:cs typeface="Roboto" panose="02000000000000000000" pitchFamily="2" charset="0"/>
                        </a:rPr>
                        <a:t> </a:t>
                      </a:r>
                      <a:endParaRPr lang="en-US" sz="800" b="0" i="0" kern="1200" dirty="0">
                        <a:solidFill>
                          <a:schemeClr val="bg1"/>
                        </a:solidFill>
                        <a:effectLst/>
                        <a:latin typeface="Roboto" panose="02000000000000000000" pitchFamily="2" charset="0"/>
                        <a:ea typeface="Roboto" panose="02000000000000000000" pitchFamily="2" charset="0"/>
                        <a:cs typeface="+mn-cs"/>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800" b="0" dirty="0">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84138" indent="-84138">
                        <a:buFont typeface="Arial" panose="020B0604020202020204" pitchFamily="34" charset="0"/>
                        <a:buChar char="•"/>
                      </a:pPr>
                      <a:r>
                        <a:rPr lang="en-US" sz="800" b="1">
                          <a:solidFill>
                            <a:schemeClr val="bg1"/>
                          </a:solidFill>
                          <a:latin typeface="Roboto" panose="02000000000000000000" pitchFamily="2" charset="0"/>
                          <a:ea typeface="Roboto" panose="02000000000000000000" pitchFamily="2" charset="0"/>
                        </a:rPr>
                        <a:t>Space &amp; place: </a:t>
                      </a:r>
                      <a:r>
                        <a:rPr lang="en-GB" sz="800">
                          <a:solidFill>
                            <a:schemeClr val="bg1"/>
                          </a:solidFill>
                          <a:latin typeface="Roboto" panose="02000000000000000000" pitchFamily="2" charset="0"/>
                          <a:ea typeface="Roboto" panose="02000000000000000000" pitchFamily="2" charset="0"/>
                          <a:cs typeface="Roboto" panose="02000000000000000000" pitchFamily="2" charset="0"/>
                        </a:rPr>
                        <a:t>Hot deserts are usually near the Equator; cold deserts are usually near the North Pole or South Pole</a:t>
                      </a:r>
                    </a:p>
                    <a:p>
                      <a:pPr marL="84138" indent="-84138">
                        <a:buFont typeface="Arial" panose="020B0604020202020204" pitchFamily="34" charset="0"/>
                        <a:buChar char="•"/>
                      </a:pPr>
                      <a:r>
                        <a:rPr lang="en-US" sz="800" b="1">
                          <a:solidFill>
                            <a:schemeClr val="bg1"/>
                          </a:solidFill>
                          <a:latin typeface="Roboto" panose="02000000000000000000" pitchFamily="2" charset="0"/>
                          <a:ea typeface="Roboto" panose="02000000000000000000" pitchFamily="2" charset="0"/>
                        </a:rPr>
                        <a:t>Space &amp; place: </a:t>
                      </a:r>
                      <a:r>
                        <a:rPr lang="en-GB" sz="800" b="1">
                          <a:solidFill>
                            <a:schemeClr val="bg1"/>
                          </a:solidFill>
                          <a:latin typeface="Roboto" panose="02000000000000000000" pitchFamily="2" charset="0"/>
                          <a:ea typeface="Roboto" panose="02000000000000000000" pitchFamily="2" charset="0"/>
                          <a:cs typeface="Roboto" panose="02000000000000000000" pitchFamily="2" charset="0"/>
                        </a:rPr>
                        <a:t>Case study: </a:t>
                      </a:r>
                      <a:r>
                        <a:rPr lang="en-GB" sz="800" b="0">
                          <a:solidFill>
                            <a:schemeClr val="bg1"/>
                          </a:solidFill>
                          <a:latin typeface="Roboto" panose="02000000000000000000" pitchFamily="2" charset="0"/>
                          <a:ea typeface="Roboto" panose="02000000000000000000" pitchFamily="2" charset="0"/>
                          <a:cs typeface="Roboto" panose="02000000000000000000" pitchFamily="2" charset="0"/>
                        </a:rPr>
                        <a:t>Sahara Desert and Antarctic Desert</a:t>
                      </a:r>
                      <a:endParaRPr lang="en-US" sz="800" b="1">
                        <a:solidFill>
                          <a:schemeClr val="bg1"/>
                        </a:solidFill>
                        <a:latin typeface="Roboto" panose="02000000000000000000" pitchFamily="2" charset="0"/>
                        <a:ea typeface="Roboto" panose="02000000000000000000" pitchFamily="2" charset="0"/>
                        <a:cs typeface="Roboto" panose="02000000000000000000" pitchFamily="2" charset="0"/>
                      </a:endParaRPr>
                    </a:p>
                    <a:p>
                      <a:pPr marL="84138" marR="0" lvl="0" indent="-84138"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1" i="0">
                          <a:solidFill>
                            <a:schemeClr val="bg1"/>
                          </a:solidFill>
                          <a:effectLst/>
                          <a:latin typeface="Roboto" panose="02000000000000000000" pitchFamily="2" charset="0"/>
                          <a:ea typeface="Roboto" panose="02000000000000000000" pitchFamily="2" charset="0"/>
                        </a:rPr>
                        <a:t>Physical processes:</a:t>
                      </a:r>
                      <a:r>
                        <a:rPr lang="en-GB" sz="800" b="0" i="0">
                          <a:solidFill>
                            <a:schemeClr val="bg1"/>
                          </a:solidFill>
                          <a:effectLst/>
                          <a:latin typeface="Roboto" panose="02000000000000000000" pitchFamily="2" charset="0"/>
                          <a:ea typeface="Roboto" panose="02000000000000000000" pitchFamily="2" charset="0"/>
                        </a:rPr>
                        <a:t> </a:t>
                      </a:r>
                      <a:r>
                        <a:rPr lang="en-US" sz="800" b="0" i="0">
                          <a:solidFill>
                            <a:schemeClr val="bg1"/>
                          </a:solidFill>
                          <a:effectLst/>
                          <a:latin typeface="Roboto" panose="02000000000000000000" pitchFamily="2" charset="0"/>
                          <a:ea typeface="Roboto" panose="02000000000000000000" pitchFamily="2" charset="0"/>
                        </a:rPr>
                        <a:t>Features of hot deserts include rocks, sand dunes and oases. Features of cold deserts include </a:t>
                      </a:r>
                      <a:r>
                        <a:rPr lang="en-US" sz="800" b="1" i="0">
                          <a:solidFill>
                            <a:schemeClr val="bg1"/>
                          </a:solidFill>
                          <a:effectLst/>
                          <a:latin typeface="Roboto" panose="02000000000000000000" pitchFamily="2" charset="0"/>
                          <a:ea typeface="Roboto" panose="02000000000000000000" pitchFamily="2" charset="0"/>
                        </a:rPr>
                        <a:t>mountains</a:t>
                      </a:r>
                      <a:r>
                        <a:rPr lang="en-US" sz="800" b="0" i="0">
                          <a:solidFill>
                            <a:schemeClr val="bg1"/>
                          </a:solidFill>
                          <a:effectLst/>
                          <a:latin typeface="Roboto" panose="02000000000000000000" pitchFamily="2" charset="0"/>
                          <a:ea typeface="Roboto" panose="02000000000000000000" pitchFamily="2" charset="0"/>
                        </a:rPr>
                        <a:t> and ice sheets</a:t>
                      </a:r>
                    </a:p>
                    <a:p>
                      <a:pPr marL="84138" marR="0" lvl="0" indent="-84138"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1" i="0">
                          <a:solidFill>
                            <a:schemeClr val="bg1"/>
                          </a:solidFill>
                          <a:effectLst/>
                          <a:latin typeface="Roboto" panose="02000000000000000000" pitchFamily="2" charset="0"/>
                          <a:ea typeface="Roboto" panose="02000000000000000000" pitchFamily="2" charset="0"/>
                        </a:rPr>
                        <a:t>Physical processes:</a:t>
                      </a:r>
                      <a:r>
                        <a:rPr lang="en-GB" sz="800" b="0" i="0">
                          <a:solidFill>
                            <a:schemeClr val="bg1"/>
                          </a:solidFill>
                          <a:effectLst/>
                          <a:latin typeface="Roboto" panose="02000000000000000000" pitchFamily="2" charset="0"/>
                          <a:ea typeface="Roboto" panose="02000000000000000000" pitchFamily="2" charset="0"/>
                        </a:rPr>
                        <a:t> </a:t>
                      </a:r>
                      <a:r>
                        <a:rPr lang="en-US" sz="800" b="0" i="0">
                          <a:solidFill>
                            <a:schemeClr val="bg1"/>
                          </a:solidFill>
                          <a:effectLst/>
                          <a:latin typeface="Roboto" panose="02000000000000000000" pitchFamily="2" charset="0"/>
                          <a:ea typeface="Roboto" panose="02000000000000000000" pitchFamily="2" charset="0"/>
                        </a:rPr>
                        <a:t>The weather is short-term. </a:t>
                      </a:r>
                      <a:r>
                        <a:rPr lang="en-US" sz="800" b="1" i="0">
                          <a:solidFill>
                            <a:schemeClr val="bg1"/>
                          </a:solidFill>
                          <a:effectLst/>
                          <a:latin typeface="Roboto" panose="02000000000000000000" pitchFamily="2" charset="0"/>
                          <a:ea typeface="Roboto" panose="02000000000000000000" pitchFamily="2" charset="0"/>
                        </a:rPr>
                        <a:t>Climate</a:t>
                      </a:r>
                      <a:r>
                        <a:rPr lang="en-US" sz="800" b="0" i="0">
                          <a:solidFill>
                            <a:schemeClr val="bg1"/>
                          </a:solidFill>
                          <a:effectLst/>
                          <a:latin typeface="Roboto" panose="02000000000000000000" pitchFamily="2" charset="0"/>
                          <a:ea typeface="Roboto" panose="02000000000000000000" pitchFamily="2" charset="0"/>
                        </a:rPr>
                        <a:t> is a long-term summary of the weather conditions</a:t>
                      </a:r>
                    </a:p>
                    <a:p>
                      <a:pPr marL="84138" marR="0" lvl="0" indent="-84138"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1" i="0">
                          <a:solidFill>
                            <a:schemeClr val="bg1"/>
                          </a:solidFill>
                          <a:effectLst/>
                          <a:latin typeface="Roboto" panose="02000000000000000000" pitchFamily="2" charset="0"/>
                          <a:ea typeface="Roboto" panose="02000000000000000000" pitchFamily="2" charset="0"/>
                        </a:rPr>
                        <a:t>Physical processes:</a:t>
                      </a:r>
                      <a:r>
                        <a:rPr lang="en-GB" sz="800" b="0" i="0">
                          <a:solidFill>
                            <a:schemeClr val="bg1"/>
                          </a:solidFill>
                          <a:effectLst/>
                          <a:latin typeface="Roboto" panose="02000000000000000000" pitchFamily="2" charset="0"/>
                          <a:ea typeface="Roboto" panose="02000000000000000000" pitchFamily="2" charset="0"/>
                        </a:rPr>
                        <a:t> </a:t>
                      </a:r>
                      <a:r>
                        <a:rPr lang="en-US" sz="800" b="1" i="0">
                          <a:solidFill>
                            <a:schemeClr val="bg1"/>
                          </a:solidFill>
                          <a:effectLst/>
                          <a:latin typeface="Roboto" panose="02000000000000000000" pitchFamily="2" charset="0"/>
                          <a:ea typeface="Roboto" panose="02000000000000000000" pitchFamily="2" charset="0"/>
                        </a:rPr>
                        <a:t>Precipitation</a:t>
                      </a:r>
                      <a:r>
                        <a:rPr lang="en-US" sz="800" b="0" i="0">
                          <a:solidFill>
                            <a:schemeClr val="bg1"/>
                          </a:solidFill>
                          <a:effectLst/>
                          <a:latin typeface="Roboto" panose="02000000000000000000" pitchFamily="2" charset="0"/>
                          <a:ea typeface="Roboto" panose="02000000000000000000" pitchFamily="2" charset="0"/>
                        </a:rPr>
                        <a:t> is the fall of water as rain, sleet, snow or hail</a:t>
                      </a:r>
                    </a:p>
                    <a:p>
                      <a:pPr marL="84138" marR="0" lvl="0" indent="-84138"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1" i="0">
                          <a:solidFill>
                            <a:schemeClr val="bg1"/>
                          </a:solidFill>
                          <a:effectLst/>
                          <a:latin typeface="Roboto" panose="02000000000000000000" pitchFamily="2" charset="0"/>
                          <a:ea typeface="Roboto" panose="02000000000000000000" pitchFamily="2" charset="0"/>
                        </a:rPr>
                        <a:t>Physical processes:</a:t>
                      </a:r>
                      <a:r>
                        <a:rPr lang="en-GB" sz="800" b="0" i="0">
                          <a:solidFill>
                            <a:schemeClr val="bg1"/>
                          </a:solidFill>
                          <a:effectLst/>
                          <a:latin typeface="Roboto" panose="02000000000000000000" pitchFamily="2" charset="0"/>
                          <a:ea typeface="Roboto" panose="02000000000000000000" pitchFamily="2" charset="0"/>
                        </a:rPr>
                        <a:t> </a:t>
                      </a:r>
                      <a:r>
                        <a:rPr lang="en-US" sz="800" b="1" i="0">
                          <a:solidFill>
                            <a:schemeClr val="bg1"/>
                          </a:solidFill>
                          <a:effectLst/>
                          <a:latin typeface="Roboto" panose="02000000000000000000" pitchFamily="2" charset="0"/>
                          <a:ea typeface="Roboto" panose="02000000000000000000" pitchFamily="2" charset="0"/>
                        </a:rPr>
                        <a:t>Deserts</a:t>
                      </a:r>
                      <a:r>
                        <a:rPr lang="en-US" sz="800" b="0" i="0">
                          <a:solidFill>
                            <a:schemeClr val="bg1"/>
                          </a:solidFill>
                          <a:effectLst/>
                          <a:latin typeface="Roboto" panose="02000000000000000000" pitchFamily="2" charset="0"/>
                          <a:ea typeface="Roboto" panose="02000000000000000000" pitchFamily="2" charset="0"/>
                        </a:rPr>
                        <a:t> are places where there is very little precipitation</a:t>
                      </a:r>
                    </a:p>
                    <a:p>
                      <a:pPr marL="84138" indent="-84138">
                        <a:spcAft>
                          <a:spcPts val="0"/>
                        </a:spcAft>
                        <a:buFont typeface="Arial" panose="020B0604020202020204" pitchFamily="34" charset="0"/>
                        <a:buChar char="•"/>
                      </a:pPr>
                      <a:r>
                        <a:rPr lang="en-US" sz="800" b="1">
                          <a:solidFill>
                            <a:schemeClr val="bg1"/>
                          </a:solidFill>
                          <a:latin typeface="Roboto" panose="02000000000000000000" pitchFamily="2" charset="0"/>
                          <a:ea typeface="Roboto" panose="02000000000000000000" pitchFamily="2" charset="0"/>
                        </a:rPr>
                        <a:t>Human processes: </a:t>
                      </a:r>
                      <a:r>
                        <a:rPr lang="en-GB" sz="800" b="0">
                          <a:solidFill>
                            <a:schemeClr val="bg1"/>
                          </a:solidFill>
                          <a:latin typeface="Roboto" panose="02000000000000000000" pitchFamily="2" charset="0"/>
                          <a:ea typeface="Roboto" panose="02000000000000000000" pitchFamily="2" charset="0"/>
                          <a:cs typeface="Roboto" panose="02000000000000000000" pitchFamily="2" charset="0"/>
                        </a:rPr>
                        <a:t>Human use of the land depends on its physical features. For example, in deserts, where there is little precipitation, settlements are small</a:t>
                      </a:r>
                    </a:p>
                    <a:p>
                      <a:pPr marL="84138" marR="0" lvl="0" indent="-841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rPr>
                        <a:t>Human processes: </a:t>
                      </a:r>
                      <a:r>
                        <a:rPr lang="en-GB" sz="800">
                          <a:solidFill>
                            <a:schemeClr val="bg1"/>
                          </a:solidFill>
                          <a:latin typeface="Roboto" panose="02000000000000000000" pitchFamily="2" charset="0"/>
                          <a:ea typeface="Roboto" panose="02000000000000000000" pitchFamily="2" charset="0"/>
                          <a:cs typeface="Roboto" panose="02000000000000000000" pitchFamily="2" charset="0"/>
                        </a:rPr>
                        <a:t>Settlements are generally permanent, but some people assume nomadic lifestyles and do not live in a fixed place</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GB" sz="800" b="0" dirty="0">
                          <a:solidFill>
                            <a:schemeClr val="bg1"/>
                          </a:solidFill>
                          <a:latin typeface="Roboto" panose="02000000000000000000" pitchFamily="2" charset="0"/>
                          <a:ea typeface="Roboto" panose="02000000000000000000" pitchFamily="2" charset="0"/>
                          <a:cs typeface="Roboto" panose="02000000000000000000" pitchFamily="2" charset="0"/>
                        </a:rPr>
                        <a:t>Tourism needs to be managed sustainably, as it can have negative as well as positive impacts on an area </a:t>
                      </a:r>
                      <a:endParaRPr lang="en-US" sz="800" b="1" dirty="0">
                        <a:solidFill>
                          <a:schemeClr val="bg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cs typeface="Roboto" panose="02000000000000000000" pitchFamily="2" charset="0"/>
                        </a:rPr>
                        <a:t>Space &amp; place: </a:t>
                      </a:r>
                      <a:r>
                        <a:rPr lang="en-GB" sz="800" dirty="0">
                          <a:solidFill>
                            <a:schemeClr val="bg1"/>
                          </a:solidFill>
                          <a:latin typeface="Roboto" panose="02000000000000000000" pitchFamily="2" charset="0"/>
                          <a:ea typeface="Roboto" panose="02000000000000000000" pitchFamily="2" charset="0"/>
                          <a:cs typeface="Roboto" panose="02000000000000000000" pitchFamily="2" charset="0"/>
                        </a:rPr>
                        <a:t>Locating climate zones and biomes </a:t>
                      </a:r>
                      <a:endParaRPr lang="en-US" sz="800" b="0" dirty="0">
                        <a:solidFill>
                          <a:schemeClr val="bg1"/>
                        </a:solidFill>
                        <a:latin typeface="Roboto" panose="02000000000000000000" pitchFamily="2" charset="0"/>
                        <a:ea typeface="Roboto" panose="02000000000000000000" pitchFamily="2" charset="0"/>
                        <a:cs typeface="Roboto" panose="02000000000000000000" pitchFamily="2" charset="0"/>
                      </a:endParaRPr>
                    </a:p>
                    <a:p>
                      <a:pPr marL="171450" indent="-171450">
                        <a:buFont typeface="Arial" panose="020B0604020202020204" pitchFamily="34" charset="0"/>
                        <a:buChar char="•"/>
                      </a:pPr>
                      <a:endParaRPr lang="en-US" sz="800" b="0"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4132407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a:xfrm>
            <a:off x="203201" y="234234"/>
            <a:ext cx="4856479" cy="458089"/>
          </a:xfrm>
        </p:spPr>
        <p:txBody>
          <a:bodyPr/>
          <a:lstStyle/>
          <a:p>
            <a:r>
              <a:rPr lang="en-US" altLang="en-US" dirty="0"/>
              <a:t>Year 1/2B: Autumn</a:t>
            </a:r>
            <a:endParaRPr lang="en-GB" dirty="0"/>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3413760"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solidFill>
                    <a:schemeClr val="accent1"/>
                  </a:solidFill>
                </a:ln>
                <a:solidFill>
                  <a:schemeClr val="accent1"/>
                </a:solidFill>
                <a:latin typeface="United Curriculum" pitchFamily="2" charset="0"/>
              </a:rPr>
              <a:t>Mini Mappers</a:t>
            </a:r>
            <a:endParaRPr lang="en-GB" sz="1600">
              <a:ln w="12700">
                <a:solidFill>
                  <a:schemeClr val="accent1"/>
                </a:solidFill>
              </a:ln>
              <a:solidFill>
                <a:schemeClr val="accent1"/>
              </a:solidFill>
              <a:latin typeface="United Curriculum" pitchFamily="2" charset="0"/>
            </a:endParaRPr>
          </a:p>
        </p:txBody>
      </p:sp>
      <p:graphicFrame>
        <p:nvGraphicFramePr>
          <p:cNvPr id="2" name="Table 25">
            <a:extLst>
              <a:ext uri="{FF2B5EF4-FFF2-40B4-BE49-F238E27FC236}">
                <a16:creationId xmlns:a16="http://schemas.microsoft.com/office/drawing/2014/main" id="{D099206A-3332-8705-2287-B6C9255C31FA}"/>
              </a:ext>
            </a:extLst>
          </p:cNvPr>
          <p:cNvGraphicFramePr>
            <a:graphicFrameLocks noGrp="1"/>
          </p:cNvGraphicFramePr>
          <p:nvPr>
            <p:extLst>
              <p:ext uri="{D42A27DB-BD31-4B8C-83A1-F6EECF244321}">
                <p14:modId xmlns:p14="http://schemas.microsoft.com/office/powerpoint/2010/main" val="1547785987"/>
              </p:ext>
            </p:extLst>
          </p:nvPr>
        </p:nvGraphicFramePr>
        <p:xfrm>
          <a:off x="257897" y="859961"/>
          <a:ext cx="9179999" cy="5262462"/>
        </p:xfrm>
        <a:graphic>
          <a:graphicData uri="http://schemas.openxmlformats.org/drawingml/2006/table">
            <a:tbl>
              <a:tblPr firstRow="1" bandRow="1">
                <a:tableStyleId>{5940675A-B579-460E-94D1-54222C63F5DA}</a:tableStyleId>
              </a:tblPr>
              <a:tblGrid>
                <a:gridCol w="211034">
                  <a:extLst>
                    <a:ext uri="{9D8B030D-6E8A-4147-A177-3AD203B41FA5}">
                      <a16:colId xmlns:a16="http://schemas.microsoft.com/office/drawing/2014/main" val="1014669821"/>
                    </a:ext>
                  </a:extLst>
                </a:gridCol>
                <a:gridCol w="211034">
                  <a:extLst>
                    <a:ext uri="{9D8B030D-6E8A-4147-A177-3AD203B41FA5}">
                      <a16:colId xmlns:a16="http://schemas.microsoft.com/office/drawing/2014/main" val="1749978381"/>
                    </a:ext>
                  </a:extLst>
                </a:gridCol>
                <a:gridCol w="2893861">
                  <a:extLst>
                    <a:ext uri="{9D8B030D-6E8A-4147-A177-3AD203B41FA5}">
                      <a16:colId xmlns:a16="http://schemas.microsoft.com/office/drawing/2014/main" val="247776695"/>
                    </a:ext>
                  </a:extLst>
                </a:gridCol>
                <a:gridCol w="3303426">
                  <a:extLst>
                    <a:ext uri="{9D8B030D-6E8A-4147-A177-3AD203B41FA5}">
                      <a16:colId xmlns:a16="http://schemas.microsoft.com/office/drawing/2014/main" val="3380293508"/>
                    </a:ext>
                  </a:extLst>
                </a:gridCol>
                <a:gridCol w="2560644">
                  <a:extLst>
                    <a:ext uri="{9D8B030D-6E8A-4147-A177-3AD203B41FA5}">
                      <a16:colId xmlns:a16="http://schemas.microsoft.com/office/drawing/2014/main" val="2902844172"/>
                    </a:ext>
                  </a:extLst>
                </a:gridCol>
              </a:tblGrid>
              <a:tr h="214895">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dirty="0">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1293590">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Conceptual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spcAft>
                          <a:spcPts val="200"/>
                        </a:spcAft>
                        <a:buFont typeface="Arial" panose="020B0604020202020204" pitchFamily="34" charset="0"/>
                        <a:buChar char="•"/>
                      </a:pPr>
                      <a:r>
                        <a:rPr lang="en-US" sz="900" b="0" dirty="0">
                          <a:solidFill>
                            <a:schemeClr val="bg1"/>
                          </a:solidFill>
                          <a:latin typeface="Roboto" panose="02000000000000000000" pitchFamily="2" charset="0"/>
                          <a:ea typeface="Roboto" panose="02000000000000000000" pitchFamily="2" charset="0"/>
                        </a:rPr>
                        <a:t>Human features are man-made, and physical features are those that would be there without humans </a:t>
                      </a:r>
                    </a:p>
                    <a:p>
                      <a:pPr marL="72000" indent="-72000">
                        <a:spcAft>
                          <a:spcPts val="200"/>
                        </a:spcAft>
                        <a:buFont typeface="Arial" panose="020B0604020202020204" pitchFamily="34" charset="0"/>
                        <a:buChar char="•"/>
                      </a:pPr>
                      <a:r>
                        <a:rPr lang="en-US" sz="900" b="0" dirty="0">
                          <a:solidFill>
                            <a:schemeClr val="bg1"/>
                          </a:solidFill>
                          <a:latin typeface="Roboto" panose="02000000000000000000" pitchFamily="2" charset="0"/>
                          <a:ea typeface="Roboto" panose="02000000000000000000" pitchFamily="2" charset="0"/>
                        </a:rPr>
                        <a:t>Rural means countryside; urban means towns and cities </a:t>
                      </a:r>
                    </a:p>
                    <a:p>
                      <a:pPr marL="72000" indent="-72000">
                        <a:spcAft>
                          <a:spcPts val="200"/>
                        </a:spcAft>
                        <a:buFont typeface="Arial" panose="020B0604020202020204" pitchFamily="34" charset="0"/>
                        <a:buChar char="•"/>
                      </a:pPr>
                      <a:r>
                        <a:rPr lang="en-US" sz="900" b="0" dirty="0">
                          <a:solidFill>
                            <a:schemeClr val="bg1"/>
                          </a:solidFill>
                          <a:latin typeface="Roboto" panose="02000000000000000000" pitchFamily="2" charset="0"/>
                          <a:ea typeface="Roboto" panose="02000000000000000000" pitchFamily="2" charset="0"/>
                        </a:rPr>
                        <a:t>While the school and community are at the local scale, and countries are at the national scale, continents are at the global scale </a:t>
                      </a:r>
                      <a:endParaRPr lang="en-US" sz="900" b="1"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1755" lvl="0" indent="-71755" algn="l">
                        <a:spcAft>
                          <a:spcPts val="200"/>
                        </a:spcAft>
                        <a:buFont typeface="Arial" panose="020B0604020202020204" pitchFamily="34" charset="0"/>
                        <a:buChar char="•"/>
                      </a:pPr>
                      <a:r>
                        <a:rPr lang="en-US" sz="900" b="1" i="0" u="none" strike="noStrike" noProof="0">
                          <a:solidFill>
                            <a:schemeClr val="bg1"/>
                          </a:solidFill>
                          <a:latin typeface="Roboto" panose="02000000000000000000" pitchFamily="2" charset="0"/>
                          <a:ea typeface="Roboto" panose="02000000000000000000" pitchFamily="2" charset="0"/>
                        </a:rPr>
                        <a:t>Location</a:t>
                      </a:r>
                      <a:r>
                        <a:rPr lang="en-US" sz="900" b="0" i="0" u="none" strike="noStrike" noProof="0">
                          <a:solidFill>
                            <a:schemeClr val="bg1"/>
                          </a:solidFill>
                          <a:latin typeface="Roboto" panose="02000000000000000000" pitchFamily="2" charset="0"/>
                          <a:ea typeface="Roboto" panose="02000000000000000000" pitchFamily="2" charset="0"/>
                        </a:rPr>
                        <a:t> is a point on a map</a:t>
                      </a:r>
                    </a:p>
                    <a:p>
                      <a:pPr marL="71755" lvl="0" indent="-71755" algn="l">
                        <a:spcAft>
                          <a:spcPts val="200"/>
                        </a:spcAft>
                        <a:buFont typeface="Arial" panose="020B0604020202020204" pitchFamily="34" charset="0"/>
                        <a:buChar char="•"/>
                      </a:pPr>
                      <a:r>
                        <a:rPr lang="en-US" sz="900" b="1" i="0" u="none" strike="noStrike" noProof="0">
                          <a:solidFill>
                            <a:schemeClr val="bg1"/>
                          </a:solidFill>
                          <a:latin typeface="Roboto" panose="02000000000000000000" pitchFamily="2" charset="0"/>
                          <a:ea typeface="Roboto" panose="02000000000000000000" pitchFamily="2" charset="0"/>
                        </a:rPr>
                        <a:t>Place</a:t>
                      </a:r>
                      <a:r>
                        <a:rPr lang="en-US" sz="900" b="0" i="0" u="none" strike="noStrike" noProof="0">
                          <a:solidFill>
                            <a:schemeClr val="bg1"/>
                          </a:solidFill>
                          <a:latin typeface="Roboto" panose="02000000000000000000" pitchFamily="2" charset="0"/>
                          <a:ea typeface="Roboto" panose="02000000000000000000" pitchFamily="2" charset="0"/>
                        </a:rPr>
                        <a:t> is the emotional attachment to a </a:t>
                      </a:r>
                      <a:r>
                        <a:rPr lang="en-US" sz="900" b="1" i="0" u="none" strike="noStrike" noProof="0">
                          <a:solidFill>
                            <a:schemeClr val="bg1"/>
                          </a:solidFill>
                          <a:latin typeface="Roboto" panose="02000000000000000000" pitchFamily="2" charset="0"/>
                          <a:ea typeface="Roboto" panose="02000000000000000000" pitchFamily="2" charset="0"/>
                        </a:rPr>
                        <a:t>location</a:t>
                      </a:r>
                    </a:p>
                    <a:p>
                      <a:pPr marL="72000" indent="-72000">
                        <a:spcAft>
                          <a:spcPts val="200"/>
                        </a:spcAft>
                        <a:buFont typeface="Arial" panose="020B0604020202020204" pitchFamily="34" charset="0"/>
                        <a:buChar char="•"/>
                      </a:pPr>
                      <a:endParaRPr lang="en-US" sz="900" b="1">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dirty="0">
                          <a:solidFill>
                            <a:schemeClr val="bg1"/>
                          </a:solidFill>
                          <a:latin typeface="Roboto" panose="02000000000000000000" pitchFamily="2" charset="0"/>
                          <a:ea typeface="Roboto" panose="02000000000000000000" pitchFamily="2" charset="0"/>
                        </a:rPr>
                        <a:t>Compare how human and physical features can shape a place </a:t>
                      </a:r>
                    </a:p>
                    <a:p>
                      <a:pPr marL="72000" indent="-72000">
                        <a:spcAft>
                          <a:spcPts val="200"/>
                        </a:spcAft>
                        <a:buFont typeface="Arial" panose="020B0604020202020204" pitchFamily="34" charset="0"/>
                        <a:buChar char="•"/>
                      </a:pPr>
                      <a:endParaRPr lang="en-US" sz="900"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2088621">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GB" sz="900" b="0" i="0" strike="noStrike" dirty="0">
                          <a:solidFill>
                            <a:schemeClr val="bg1"/>
                          </a:solidFill>
                          <a:latin typeface="Roboto" panose="02000000000000000000" pitchFamily="2" charset="0"/>
                          <a:ea typeface="Roboto" panose="02000000000000000000" pitchFamily="2" charset="0"/>
                        </a:rPr>
                        <a:t>Use directional language (not left and right) to describe and interpret directions </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GB" sz="900" b="0" i="0" strike="noStrike" dirty="0">
                          <a:solidFill>
                            <a:schemeClr val="bg1"/>
                          </a:solidFill>
                          <a:latin typeface="Roboto" panose="02000000000000000000" pitchFamily="2" charset="0"/>
                          <a:ea typeface="Roboto" panose="02000000000000000000" pitchFamily="2" charset="0"/>
                        </a:rPr>
                        <a:t>Recognise that drawings are not the same size as features in real life </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endParaRPr lang="en-US" sz="900" b="0" u="sng" strike="noStrike" dirty="0">
                        <a:solidFill>
                          <a:schemeClr val="bg1"/>
                        </a:solidFill>
                        <a:latin typeface="Roboto" panose="02000000000000000000" pitchFamily="2" charset="0"/>
                        <a:ea typeface="Roboto" panose="02000000000000000000" pitchFamily="2" charset="0"/>
                      </a:endParaRPr>
                    </a:p>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900" b="1" i="0" u="none" strike="noStrike" dirty="0">
                          <a:solidFill>
                            <a:schemeClr val="accent1"/>
                          </a:solidFill>
                          <a:latin typeface="Roboto" panose="02000000000000000000" pitchFamily="2" charset="0"/>
                          <a:ea typeface="Roboto" panose="02000000000000000000" pitchFamily="2" charset="0"/>
                        </a:rPr>
                        <a:t>Map skills:</a:t>
                      </a:r>
                    </a:p>
                    <a:p>
                      <a:pPr marL="85725" marR="0" lvl="0" indent="-8572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900" b="0" i="0" strike="noStrike" dirty="0">
                          <a:solidFill>
                            <a:schemeClr val="accent1"/>
                          </a:solidFill>
                          <a:latin typeface="Roboto" panose="02000000000000000000" pitchFamily="2" charset="0"/>
                          <a:ea typeface="Roboto" panose="02000000000000000000" pitchFamily="2" charset="0"/>
                        </a:rPr>
                        <a:t>Use a basic key to interpret and identify places on a map </a:t>
                      </a:r>
                      <a:endParaRPr lang="en-US" sz="900" b="1" i="0" u="sng" strike="noStrike" dirty="0">
                        <a:solidFill>
                          <a:schemeClr val="accent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0" i="0" strike="noStrike" dirty="0">
                          <a:solidFill>
                            <a:schemeClr val="accent1"/>
                          </a:solidFill>
                          <a:latin typeface="Roboto" panose="02000000000000000000" pitchFamily="2" charset="0"/>
                          <a:ea typeface="Roboto" panose="02000000000000000000" pitchFamily="2" charset="0"/>
                        </a:rPr>
                        <a:t>Simple map (Google Maps)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900" b="0" i="0" strike="noStrike" dirty="0">
                          <a:solidFill>
                            <a:schemeClr val="accent1"/>
                          </a:solidFill>
                          <a:latin typeface="Roboto" panose="02000000000000000000" pitchFamily="2" charset="0"/>
                          <a:ea typeface="Roboto" panose="02000000000000000000" pitchFamily="2" charset="0"/>
                        </a:rPr>
                        <a:t>Draw a route on a map and label features in the correct order </a:t>
                      </a:r>
                      <a:endParaRPr lang="en-US" sz="900" b="0" u="none" strike="noStrike" dirty="0">
                        <a:solidFill>
                          <a:schemeClr val="accent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900" b="0" dirty="0">
                          <a:solidFill>
                            <a:schemeClr val="accent1"/>
                          </a:solidFill>
                          <a:latin typeface="Roboto" panose="02000000000000000000" pitchFamily="2" charset="0"/>
                          <a:ea typeface="Roboto" panose="02000000000000000000" pitchFamily="2" charset="0"/>
                          <a:cs typeface="Roboto" panose="02000000000000000000" pitchFamily="2" charset="0"/>
                        </a:rPr>
                        <a:t>Use and interpret two compass points (north and south) </a:t>
                      </a:r>
                      <a:endParaRPr lang="en-US" sz="900" b="0" u="none" strike="noStrike" dirty="0">
                        <a:solidFill>
                          <a:schemeClr val="accent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0" i="0" strike="noStrike" dirty="0">
                          <a:solidFill>
                            <a:schemeClr val="accent1"/>
                          </a:solidFill>
                          <a:latin typeface="Roboto" panose="02000000000000000000" pitchFamily="2" charset="0"/>
                          <a:ea typeface="Roboto" panose="02000000000000000000" pitchFamily="2" charset="0"/>
                        </a:rPr>
                        <a:t>Photographs of places in an oblique view </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36000" indent="-36000">
                        <a:buFont typeface="Arial" panose="020B0604020202020204" pitchFamily="34" charset="0"/>
                        <a:buChar char="•"/>
                      </a:pPr>
                      <a:r>
                        <a:rPr lang="en-US" sz="900">
                          <a:solidFill>
                            <a:schemeClr val="bg1"/>
                          </a:solidFill>
                          <a:latin typeface="Roboto" panose="02000000000000000000" pitchFamily="2" charset="0"/>
                          <a:ea typeface="Roboto" panose="02000000000000000000" pitchFamily="2" charset="0"/>
                          <a:cs typeface="Roboto" panose="02000000000000000000" pitchFamily="2" charset="0"/>
                        </a:rPr>
                        <a:t> Draw routes between locations on the playground on squared paper using a scale of 1 square : 1 pace (or 1 </a:t>
                      </a:r>
                      <a:r>
                        <a:rPr lang="en-US" sz="900" err="1">
                          <a:solidFill>
                            <a:schemeClr val="bg1"/>
                          </a:solidFill>
                          <a:latin typeface="Roboto" panose="02000000000000000000" pitchFamily="2" charset="0"/>
                          <a:ea typeface="Roboto" panose="02000000000000000000" pitchFamily="2" charset="0"/>
                          <a:cs typeface="Roboto" panose="02000000000000000000" pitchFamily="2" charset="0"/>
                        </a:rPr>
                        <a:t>metre</a:t>
                      </a:r>
                      <a:r>
                        <a:rPr lang="en-US" sz="900">
                          <a:solidFill>
                            <a:schemeClr val="bg1"/>
                          </a:solidFill>
                          <a:latin typeface="Roboto" panose="02000000000000000000" pitchFamily="2" charset="0"/>
                          <a:ea typeface="Roboto" panose="02000000000000000000" pitchFamily="2" charset="0"/>
                          <a:cs typeface="Roboto" panose="02000000000000000000" pitchFamily="2" charset="0"/>
                        </a:rPr>
                        <a:t>, if pupils have learned this in </a:t>
                      </a:r>
                      <a:r>
                        <a:rPr lang="en-US" sz="900" b="1" strike="noStrike">
                          <a:solidFill>
                            <a:schemeClr val="accent4"/>
                          </a:solidFill>
                          <a:latin typeface="Roboto" panose="02000000000000000000" pitchFamily="2" charset="0"/>
                          <a:ea typeface="Roboto" panose="02000000000000000000" pitchFamily="2" charset="0"/>
                          <a:cs typeface="Roboto" panose="02000000000000000000" pitchFamily="2" charset="0"/>
                        </a:rPr>
                        <a:t>mathematics</a:t>
                      </a:r>
                      <a:r>
                        <a:rPr lang="en-US" sz="900">
                          <a:solidFill>
                            <a:schemeClr val="bg1"/>
                          </a:solidFill>
                          <a:latin typeface="Roboto" panose="02000000000000000000" pitchFamily="2" charset="0"/>
                          <a:ea typeface="Roboto" panose="02000000000000000000" pitchFamily="2" charset="0"/>
                          <a:cs typeface="Roboto" panose="02000000000000000000" pitchFamily="2" charset="0"/>
                        </a:rPr>
                        <a:t> by this stage in Y2)</a:t>
                      </a:r>
                    </a:p>
                    <a:p>
                      <a:pPr marL="36000" indent="-36000">
                        <a:buFont typeface="Arial" panose="020B0604020202020204" pitchFamily="34" charset="0"/>
                        <a:buChar char="•"/>
                      </a:pPr>
                      <a:r>
                        <a:rPr lang="en-US" sz="900">
                          <a:solidFill>
                            <a:schemeClr val="bg1"/>
                          </a:solidFill>
                          <a:latin typeface="Roboto" panose="02000000000000000000" pitchFamily="2" charset="0"/>
                          <a:ea typeface="Roboto" panose="02000000000000000000" pitchFamily="2" charset="0"/>
                          <a:cs typeface="Roboto" panose="02000000000000000000" pitchFamily="2" charset="0"/>
                        </a:rPr>
                        <a:t> Draw a sketch map of a route with some approximate scale and features in the correct order</a:t>
                      </a:r>
                    </a:p>
                    <a:p>
                      <a:pPr marL="36000" indent="-36000">
                        <a:buFont typeface="Arial" panose="020B0604020202020204" pitchFamily="34" charset="0"/>
                        <a:buChar char="•"/>
                      </a:pPr>
                      <a:r>
                        <a:rPr lang="en-US" sz="900">
                          <a:solidFill>
                            <a:schemeClr val="bg1"/>
                          </a:solidFill>
                          <a:latin typeface="Roboto" panose="02000000000000000000" pitchFamily="2" charset="0"/>
                          <a:ea typeface="Roboto" panose="02000000000000000000" pitchFamily="2" charset="0"/>
                          <a:cs typeface="Roboto" panose="02000000000000000000" pitchFamily="2" charset="0"/>
                        </a:rPr>
                        <a:t> Know that scale is used to show size proportionally</a:t>
                      </a:r>
                    </a:p>
                    <a:p>
                      <a:pPr marL="72000" indent="-72000">
                        <a:spcAft>
                          <a:spcPts val="200"/>
                        </a:spcAft>
                        <a:buFont typeface="Arial" panose="020B0604020202020204" pitchFamily="34" charset="0"/>
                        <a:buChar char="•"/>
                      </a:pPr>
                      <a:endParaRPr lang="en-US" sz="900" b="1">
                        <a:solidFill>
                          <a:schemeClr val="bg1"/>
                        </a:solidFill>
                        <a:latin typeface="Roboto" panose="02000000000000000000" pitchFamily="2" charset="0"/>
                        <a:ea typeface="Roboto" panose="02000000000000000000" pitchFamily="2" charset="0"/>
                      </a:endParaRPr>
                    </a:p>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900" b="1" i="0" u="none" strike="noStrike">
                          <a:solidFill>
                            <a:schemeClr val="accent1"/>
                          </a:solidFill>
                          <a:latin typeface="Roboto" panose="02000000000000000000" pitchFamily="2" charset="0"/>
                          <a:ea typeface="Roboto" panose="02000000000000000000" pitchFamily="2" charset="0"/>
                        </a:rPr>
                        <a:t>Map skills:</a:t>
                      </a:r>
                    </a:p>
                    <a:p>
                      <a:pPr marL="36000" indent="-36000">
                        <a:buFont typeface="Arial" panose="020B0604020202020204" pitchFamily="34" charset="0"/>
                        <a:buChar char="•"/>
                      </a:pPr>
                      <a:r>
                        <a:rPr lang="en-GB" sz="900">
                          <a:solidFill>
                            <a:schemeClr val="accent1"/>
                          </a:solidFill>
                          <a:latin typeface="Roboto" panose="02000000000000000000" pitchFamily="2" charset="0"/>
                          <a:ea typeface="Roboto" panose="02000000000000000000" pitchFamily="2" charset="0"/>
                          <a:cs typeface="Roboto" panose="02000000000000000000" pitchFamily="2" charset="0"/>
                        </a:rPr>
                        <a:t> Use and interpret four compass points (north, south, east and west)</a:t>
                      </a:r>
                    </a:p>
                    <a:p>
                      <a:pPr marL="36000" indent="-36000">
                        <a:buFont typeface="Arial" panose="020B0604020202020204" pitchFamily="34" charset="0"/>
                        <a:buChar char="•"/>
                      </a:pPr>
                      <a:r>
                        <a:rPr lang="en-US" sz="900">
                          <a:solidFill>
                            <a:schemeClr val="accent1"/>
                          </a:solidFill>
                          <a:latin typeface="Roboto" panose="02000000000000000000" pitchFamily="2" charset="0"/>
                          <a:ea typeface="Roboto" panose="02000000000000000000" pitchFamily="2" charset="0"/>
                          <a:cs typeface="Roboto" panose="02000000000000000000" pitchFamily="2" charset="0"/>
                        </a:rPr>
                        <a:t> Give and interpret basic OS map symbols</a:t>
                      </a:r>
                    </a:p>
                    <a:p>
                      <a:pPr marL="72000" indent="-72000">
                        <a:spcAft>
                          <a:spcPts val="200"/>
                        </a:spcAft>
                        <a:buFont typeface="Arial" panose="020B0604020202020204" pitchFamily="34" charset="0"/>
                        <a:buChar char="•"/>
                      </a:pPr>
                      <a:endParaRPr lang="en-US" sz="900" b="1">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dirty="0">
                          <a:solidFill>
                            <a:schemeClr val="bg1"/>
                          </a:solidFill>
                          <a:latin typeface="Roboto" panose="02000000000000000000" pitchFamily="2" charset="0"/>
                          <a:ea typeface="Roboto" panose="02000000000000000000" pitchFamily="2" charset="0"/>
                          <a:cs typeface="Roboto" panose="02000000000000000000" pitchFamily="2" charset="0"/>
                        </a:rPr>
                        <a:t>Draw an object (trees in the tropical rainforest) to scale</a:t>
                      </a:r>
                      <a:r>
                        <a:rPr lang="en-GB" sz="900" b="0" strike="noStrike" dirty="0">
                          <a:solidFill>
                            <a:schemeClr val="bg1"/>
                          </a:solidFill>
                          <a:latin typeface="Roboto" panose="02000000000000000000" pitchFamily="2" charset="0"/>
                          <a:ea typeface="Roboto" panose="02000000000000000000" pitchFamily="2" charset="0"/>
                          <a:cs typeface="Roboto" panose="02000000000000000000" pitchFamily="2" charset="0"/>
                        </a:rPr>
                        <a:t> </a:t>
                      </a:r>
                      <a:endParaRPr lang="en-US" sz="900" b="0" strike="noStrike" dirty="0">
                        <a:solidFill>
                          <a:schemeClr val="bg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900" b="0" strike="noStrike" dirty="0">
                        <a:solidFill>
                          <a:schemeClr val="bg1"/>
                        </a:solidFill>
                        <a:latin typeface="Roboto" panose="02000000000000000000" pitchFamily="2" charset="0"/>
                        <a:ea typeface="Roboto" panose="02000000000000000000" pitchFamily="2" charset="0"/>
                      </a:endParaRPr>
                    </a:p>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900" b="1" u="none" strike="noStrike" dirty="0">
                          <a:solidFill>
                            <a:schemeClr val="accent1"/>
                          </a:solidFill>
                          <a:latin typeface="Roboto" panose="02000000000000000000" pitchFamily="2" charset="0"/>
                          <a:ea typeface="Roboto" panose="02000000000000000000" pitchFamily="2" charset="0"/>
                        </a:rPr>
                        <a:t>Map skills:</a:t>
                      </a:r>
                    </a:p>
                    <a:p>
                      <a:pPr marL="85725" marR="0" lvl="0" indent="-8572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dirty="0">
                          <a:solidFill>
                            <a:schemeClr val="accent1"/>
                          </a:solidFill>
                          <a:latin typeface="Roboto" panose="02000000000000000000" pitchFamily="2" charset="0"/>
                          <a:ea typeface="Roboto" panose="02000000000000000000" pitchFamily="2" charset="0"/>
                          <a:cs typeface="Roboto" panose="02000000000000000000" pitchFamily="2" charset="0"/>
                        </a:rPr>
                        <a:t>Use aerial photographs of places in a plan view </a:t>
                      </a:r>
                      <a:endParaRPr lang="en-US" sz="900" b="1" u="sng" strike="noStrike" dirty="0">
                        <a:solidFill>
                          <a:schemeClr val="accent1"/>
                        </a:solidFill>
                        <a:latin typeface="Roboto" panose="02000000000000000000" pitchFamily="2" charset="0"/>
                        <a:ea typeface="Roboto" panose="02000000000000000000" pitchFamily="2" charset="0"/>
                      </a:endParaRPr>
                    </a:p>
                    <a:p>
                      <a:pPr marL="85725" marR="0" lvl="0" indent="-8572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900" dirty="0">
                          <a:solidFill>
                            <a:schemeClr val="accent1"/>
                          </a:solidFill>
                          <a:latin typeface="Roboto" panose="02000000000000000000" pitchFamily="2" charset="0"/>
                          <a:ea typeface="Roboto" panose="02000000000000000000" pitchFamily="2" charset="0"/>
                          <a:cs typeface="Roboto" panose="02000000000000000000" pitchFamily="2" charset="0"/>
                        </a:rPr>
                        <a:t>Use and interpret eight compass points (N, NE, E, SE, S, SW, W, NW) </a:t>
                      </a:r>
                      <a:endParaRPr lang="en-US" sz="900" b="0" strike="noStrike" dirty="0">
                        <a:solidFill>
                          <a:schemeClr val="accent1"/>
                        </a:solidFill>
                        <a:latin typeface="Roboto" panose="02000000000000000000" pitchFamily="2" charset="0"/>
                        <a:ea typeface="Roboto" panose="02000000000000000000" pitchFamily="2" charset="0"/>
                      </a:endParaRPr>
                    </a:p>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endParaRPr lang="en-US" sz="900" b="0" strike="sngStrike" dirty="0">
                        <a:solidFill>
                          <a:schemeClr val="bg1"/>
                        </a:solidFill>
                        <a:latin typeface="Roboto" panose="02000000000000000000" pitchFamily="2" charset="0"/>
                        <a:ea typeface="Roboto" panose="02000000000000000000" pitchFamily="2" charset="0"/>
                      </a:endParaRPr>
                    </a:p>
                    <a:p>
                      <a:pPr marL="72000" indent="-72000">
                        <a:spcAft>
                          <a:spcPts val="200"/>
                        </a:spcAft>
                        <a:buFont typeface="Arial" panose="020B0604020202020204" pitchFamily="34" charset="0"/>
                        <a:buChar char="•"/>
                      </a:pPr>
                      <a:endParaRPr lang="en-US" sz="900"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420391967"/>
                  </a:ext>
                </a:extLst>
              </a:tr>
              <a:tr h="758247">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Disciplinary</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900" b="1" kern="1200" dirty="0">
                          <a:solidFill>
                            <a:schemeClr val="bg1"/>
                          </a:solidFill>
                          <a:effectLst/>
                          <a:latin typeface="Roboto"/>
                          <a:ea typeface="Roboto"/>
                          <a:cs typeface="Roboto"/>
                        </a:rPr>
                        <a:t>Interconnections </a:t>
                      </a:r>
                      <a:r>
                        <a:rPr lang="en-US" sz="900" b="1" dirty="0">
                          <a:solidFill>
                            <a:schemeClr val="bg1"/>
                          </a:solidFill>
                          <a:latin typeface="Roboto" panose="02000000000000000000" pitchFamily="2" charset="0"/>
                          <a:ea typeface="Roboto" panose="02000000000000000000" pitchFamily="2" charset="0"/>
                        </a:rPr>
                        <a:t>&amp;</a:t>
                      </a:r>
                      <a:r>
                        <a:rPr lang="en-GB" sz="900" b="1" kern="1200" dirty="0">
                          <a:solidFill>
                            <a:schemeClr val="bg1"/>
                          </a:solidFill>
                          <a:effectLst/>
                          <a:latin typeface="Roboto"/>
                          <a:ea typeface="Roboto"/>
                          <a:cs typeface="Roboto"/>
                        </a:rPr>
                        <a:t> change: </a:t>
                      </a:r>
                      <a:r>
                        <a:rPr lang="en-US" sz="900" b="0" i="0" kern="1200" dirty="0">
                          <a:solidFill>
                            <a:schemeClr val="bg1"/>
                          </a:solidFill>
                          <a:effectLst/>
                          <a:latin typeface="Roboto" panose="02000000000000000000" pitchFamily="2" charset="0"/>
                          <a:ea typeface="Roboto" panose="02000000000000000000" pitchFamily="2" charset="0"/>
                          <a:cs typeface="+mn-cs"/>
                        </a:rPr>
                        <a:t>Identify patterns in the world around us </a:t>
                      </a:r>
                      <a:endParaRPr lang="en-US" sz="900" b="0" dirty="0">
                        <a:solidFill>
                          <a:schemeClr val="bg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900" b="0" i="0" strike="noStrike" dirty="0">
                        <a:solidFill>
                          <a:schemeClr val="accent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36000" indent="-36000">
                        <a:buFont typeface="Arial" panose="020B0604020202020204" pitchFamily="34" charset="0"/>
                        <a:buChar char="•"/>
                      </a:pPr>
                      <a:r>
                        <a:rPr lang="en-US" sz="900" b="1" i="0" kern="1200">
                          <a:solidFill>
                            <a:schemeClr val="bg1"/>
                          </a:solidFill>
                          <a:effectLst/>
                          <a:latin typeface="Roboto" panose="02000000000000000000" pitchFamily="2" charset="0"/>
                          <a:ea typeface="Roboto" panose="02000000000000000000" pitchFamily="2" charset="0"/>
                          <a:cs typeface="+mn-cs"/>
                        </a:rPr>
                        <a:t> Enquiry &amp; fieldwork: </a:t>
                      </a:r>
                      <a:r>
                        <a:rPr lang="en-US" sz="900">
                          <a:solidFill>
                            <a:schemeClr val="bg1"/>
                          </a:solidFill>
                          <a:latin typeface="Roboto" panose="02000000000000000000" pitchFamily="2" charset="0"/>
                          <a:ea typeface="Roboto" panose="02000000000000000000" pitchFamily="2" charset="0"/>
                          <a:cs typeface="Roboto" panose="02000000000000000000" pitchFamily="2" charset="0"/>
                        </a:rPr>
                        <a:t>Measuring a route around our school site</a:t>
                      </a:r>
                    </a:p>
                    <a:p>
                      <a:pPr marL="36000" indent="-36000">
                        <a:buFont typeface="Arial" panose="020B0604020202020204" pitchFamily="34" charset="0"/>
                        <a:buChar char="•"/>
                      </a:pPr>
                      <a:r>
                        <a:rPr lang="en-US" sz="900" b="1" i="0" kern="1200">
                          <a:solidFill>
                            <a:schemeClr val="bg1"/>
                          </a:solidFill>
                          <a:effectLst/>
                          <a:latin typeface="Roboto" panose="02000000000000000000" pitchFamily="2" charset="0"/>
                          <a:ea typeface="Roboto" panose="02000000000000000000" pitchFamily="2" charset="0"/>
                          <a:cs typeface="+mn-cs"/>
                        </a:rPr>
                        <a:t> Enquiry &amp; fieldwork: </a:t>
                      </a:r>
                      <a:r>
                        <a:rPr lang="en-US" sz="900">
                          <a:solidFill>
                            <a:schemeClr val="bg1"/>
                          </a:solidFill>
                          <a:latin typeface="Roboto" panose="02000000000000000000" pitchFamily="2" charset="0"/>
                          <a:ea typeface="Roboto" panose="02000000000000000000" pitchFamily="2" charset="0"/>
                          <a:cs typeface="Roboto" panose="02000000000000000000" pitchFamily="2" charset="0"/>
                        </a:rPr>
                        <a:t>Use an enquiry question to conduct fieldwork on the school site</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900" b="0" i="0" strike="noStrike">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838390">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85725" marR="0" lvl="0" indent="-8572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Space &amp; place: </a:t>
                      </a:r>
                      <a:r>
                        <a:rPr lang="en-US" sz="900" b="0" dirty="0">
                          <a:solidFill>
                            <a:schemeClr val="bg1"/>
                          </a:solidFill>
                          <a:latin typeface="Roboto" panose="02000000000000000000" pitchFamily="2" charset="0"/>
                          <a:ea typeface="Roboto" panose="02000000000000000000" pitchFamily="2" charset="0"/>
                        </a:rPr>
                        <a:t>Where I live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900" b="1" kern="1200" dirty="0">
                          <a:solidFill>
                            <a:schemeClr val="bg1"/>
                          </a:solidFill>
                          <a:effectLst/>
                          <a:latin typeface="Roboto" panose="02000000000000000000" pitchFamily="2" charset="0"/>
                          <a:ea typeface="Roboto" panose="02000000000000000000" pitchFamily="2" charset="0"/>
                          <a:cs typeface="Roboto" panose="02000000000000000000" pitchFamily="2" charset="0"/>
                        </a:rPr>
                        <a:t>Space </a:t>
                      </a:r>
                      <a:r>
                        <a:rPr lang="en-US" sz="900" b="1" dirty="0">
                          <a:solidFill>
                            <a:schemeClr val="bg1"/>
                          </a:solidFill>
                          <a:latin typeface="Roboto" panose="02000000000000000000" pitchFamily="2" charset="0"/>
                          <a:ea typeface="Roboto" panose="02000000000000000000" pitchFamily="2" charset="0"/>
                        </a:rPr>
                        <a:t>&amp;</a:t>
                      </a:r>
                      <a:r>
                        <a:rPr lang="en-GB" sz="900" b="1" kern="1200" dirty="0">
                          <a:solidFill>
                            <a:schemeClr val="bg1"/>
                          </a:solidFill>
                          <a:effectLst/>
                          <a:latin typeface="Roboto" panose="02000000000000000000" pitchFamily="2" charset="0"/>
                          <a:ea typeface="Roboto" panose="02000000000000000000" pitchFamily="2" charset="0"/>
                          <a:cs typeface="Roboto" panose="02000000000000000000" pitchFamily="2" charset="0"/>
                        </a:rPr>
                        <a:t> place: </a:t>
                      </a:r>
                      <a:r>
                        <a:rPr lang="en-US" sz="900" dirty="0">
                          <a:solidFill>
                            <a:schemeClr val="bg1"/>
                          </a:solidFill>
                          <a:latin typeface="Roboto" panose="02000000000000000000" pitchFamily="2" charset="0"/>
                          <a:ea typeface="Roboto" panose="02000000000000000000" pitchFamily="2" charset="0"/>
                        </a:rPr>
                        <a:t>The UK is </a:t>
                      </a:r>
                      <a:r>
                        <a:rPr lang="en-US" sz="900" b="0" dirty="0">
                          <a:solidFill>
                            <a:schemeClr val="bg1"/>
                          </a:solidFill>
                          <a:latin typeface="Roboto" panose="02000000000000000000" pitchFamily="2" charset="0"/>
                          <a:ea typeface="Roboto" panose="02000000000000000000" pitchFamily="2" charset="0"/>
                        </a:rPr>
                        <a:t>made up of four countries: England, Scotland, Wales and Northern Ireland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900" b="0"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36000" indent="-36000">
                        <a:buFont typeface="Arial" panose="020B0604020202020204" pitchFamily="34" charset="0"/>
                        <a:buChar char="•"/>
                      </a:pPr>
                      <a:r>
                        <a:rPr lang="en-US" sz="900" b="1">
                          <a:solidFill>
                            <a:schemeClr val="bg1"/>
                          </a:solidFill>
                          <a:latin typeface="Roboto" panose="02000000000000000000" pitchFamily="2" charset="0"/>
                          <a:ea typeface="Roboto" panose="02000000000000000000" pitchFamily="2" charset="0"/>
                        </a:rPr>
                        <a:t> Space &amp; place: </a:t>
                      </a:r>
                      <a:r>
                        <a:rPr lang="en-US" sz="900">
                          <a:solidFill>
                            <a:schemeClr val="bg1"/>
                          </a:solidFill>
                          <a:latin typeface="Roboto" panose="02000000000000000000" pitchFamily="2" charset="0"/>
                          <a:ea typeface="Roboto" panose="02000000000000000000" pitchFamily="2" charset="0"/>
                          <a:cs typeface="Roboto" panose="02000000000000000000" pitchFamily="2" charset="0"/>
                        </a:rPr>
                        <a:t>Location is a point on a map</a:t>
                      </a:r>
                    </a:p>
                    <a:p>
                      <a:pPr marL="36000" indent="-36000">
                        <a:buFont typeface="Arial" panose="020B0604020202020204" pitchFamily="34" charset="0"/>
                        <a:buChar char="•"/>
                      </a:pPr>
                      <a:r>
                        <a:rPr lang="en-US" sz="900" b="1">
                          <a:solidFill>
                            <a:schemeClr val="bg1"/>
                          </a:solidFill>
                          <a:latin typeface="Roboto" panose="02000000000000000000" pitchFamily="2" charset="0"/>
                          <a:ea typeface="Roboto" panose="02000000000000000000" pitchFamily="2" charset="0"/>
                        </a:rPr>
                        <a:t> Space &amp; place: </a:t>
                      </a:r>
                      <a:r>
                        <a:rPr lang="en-US" sz="900">
                          <a:solidFill>
                            <a:schemeClr val="bg1"/>
                          </a:solidFill>
                          <a:latin typeface="Roboto" panose="02000000000000000000" pitchFamily="2" charset="0"/>
                          <a:ea typeface="Roboto" panose="02000000000000000000" pitchFamily="2" charset="0"/>
                          <a:cs typeface="Roboto" panose="02000000000000000000" pitchFamily="2" charset="0"/>
                        </a:rPr>
                        <a:t>Place is the emotional attachment to a location, developed through character and identity</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Space &amp; place: </a:t>
                      </a:r>
                      <a:r>
                        <a:rPr lang="en-US" sz="900" dirty="0">
                          <a:solidFill>
                            <a:schemeClr val="bg1"/>
                          </a:solidFill>
                          <a:latin typeface="Roboto" panose="02000000000000000000" pitchFamily="2" charset="0"/>
                          <a:ea typeface="Roboto" panose="02000000000000000000" pitchFamily="2" charset="0"/>
                          <a:cs typeface="Roboto" panose="02000000000000000000" pitchFamily="2" charset="0"/>
                        </a:rPr>
                        <a:t>England and the UK are split into regions. Regions in England and the UK are split into counties </a:t>
                      </a:r>
                    </a:p>
                    <a:p>
                      <a:pPr marL="171450" indent="-171450">
                        <a:buFont typeface="Arial" panose="020B0604020202020204" pitchFamily="34" charset="0"/>
                        <a:buChar char="•"/>
                      </a:pPr>
                      <a:endParaRPr lang="en-US" sz="900" b="0"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2711504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dirty="0"/>
              <a:t>Year 1/2B: Spring</a:t>
            </a:r>
            <a:endParaRPr lang="en-GB" dirty="0"/>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3413760"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solidFill>
                    <a:schemeClr val="accent1"/>
                  </a:solidFill>
                </a:ln>
                <a:solidFill>
                  <a:schemeClr val="accent1"/>
                </a:solidFill>
                <a:latin typeface="United Curriculum" pitchFamily="2" charset="0"/>
              </a:rPr>
              <a:t>Where We Are</a:t>
            </a:r>
            <a:endParaRPr lang="en-GB" sz="1600">
              <a:ln w="12700">
                <a:solidFill>
                  <a:schemeClr val="accent1"/>
                </a:solidFill>
              </a:ln>
              <a:solidFill>
                <a:schemeClr val="accent1"/>
              </a:solidFill>
              <a:latin typeface="United Curriculum" pitchFamily="2" charset="0"/>
            </a:endParaRPr>
          </a:p>
        </p:txBody>
      </p:sp>
      <p:graphicFrame>
        <p:nvGraphicFramePr>
          <p:cNvPr id="2" name="Table 25">
            <a:extLst>
              <a:ext uri="{FF2B5EF4-FFF2-40B4-BE49-F238E27FC236}">
                <a16:creationId xmlns:a16="http://schemas.microsoft.com/office/drawing/2014/main" id="{AFB9FF69-FB85-5C22-D676-69308CDC4006}"/>
              </a:ext>
            </a:extLst>
          </p:cNvPr>
          <p:cNvGraphicFramePr>
            <a:graphicFrameLocks noGrp="1"/>
          </p:cNvGraphicFramePr>
          <p:nvPr>
            <p:extLst>
              <p:ext uri="{D42A27DB-BD31-4B8C-83A1-F6EECF244321}">
                <p14:modId xmlns:p14="http://schemas.microsoft.com/office/powerpoint/2010/main" val="2209824692"/>
              </p:ext>
            </p:extLst>
          </p:nvPr>
        </p:nvGraphicFramePr>
        <p:xfrm>
          <a:off x="203201" y="928956"/>
          <a:ext cx="9179999" cy="5094560"/>
        </p:xfrm>
        <a:graphic>
          <a:graphicData uri="http://schemas.openxmlformats.org/drawingml/2006/table">
            <a:tbl>
              <a:tblPr firstRow="1" bandRow="1">
                <a:tableStyleId>{5940675A-B579-460E-94D1-54222C63F5DA}</a:tableStyleId>
              </a:tblPr>
              <a:tblGrid>
                <a:gridCol w="211034">
                  <a:extLst>
                    <a:ext uri="{9D8B030D-6E8A-4147-A177-3AD203B41FA5}">
                      <a16:colId xmlns:a16="http://schemas.microsoft.com/office/drawing/2014/main" val="1014669821"/>
                    </a:ext>
                  </a:extLst>
                </a:gridCol>
                <a:gridCol w="211034">
                  <a:extLst>
                    <a:ext uri="{9D8B030D-6E8A-4147-A177-3AD203B41FA5}">
                      <a16:colId xmlns:a16="http://schemas.microsoft.com/office/drawing/2014/main" val="1749978381"/>
                    </a:ext>
                  </a:extLst>
                </a:gridCol>
                <a:gridCol w="2250278">
                  <a:extLst>
                    <a:ext uri="{9D8B030D-6E8A-4147-A177-3AD203B41FA5}">
                      <a16:colId xmlns:a16="http://schemas.microsoft.com/office/drawing/2014/main" val="247776695"/>
                    </a:ext>
                  </a:extLst>
                </a:gridCol>
                <a:gridCol w="4499811">
                  <a:extLst>
                    <a:ext uri="{9D8B030D-6E8A-4147-A177-3AD203B41FA5}">
                      <a16:colId xmlns:a16="http://schemas.microsoft.com/office/drawing/2014/main" val="3380293508"/>
                    </a:ext>
                  </a:extLst>
                </a:gridCol>
                <a:gridCol w="2007842">
                  <a:extLst>
                    <a:ext uri="{9D8B030D-6E8A-4147-A177-3AD203B41FA5}">
                      <a16:colId xmlns:a16="http://schemas.microsoft.com/office/drawing/2014/main" val="2902844172"/>
                    </a:ext>
                  </a:extLst>
                </a:gridCol>
              </a:tblGrid>
              <a:tr h="134082">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dirty="0">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1394362">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Conceptual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spcAft>
                          <a:spcPts val="200"/>
                        </a:spcAft>
                        <a:buFont typeface="Arial" panose="020B0604020202020204" pitchFamily="34" charset="0"/>
                        <a:buChar char="•"/>
                      </a:pPr>
                      <a:r>
                        <a:rPr lang="en-US" sz="800" b="0" dirty="0">
                          <a:solidFill>
                            <a:schemeClr val="bg1"/>
                          </a:solidFill>
                          <a:latin typeface="Roboto" panose="02000000000000000000" pitchFamily="2" charset="0"/>
                          <a:ea typeface="Roboto" panose="02000000000000000000" pitchFamily="2" charset="0"/>
                        </a:rPr>
                        <a:t>Features include beaches, hills, forests, rivers, seas, villages, towns and cities </a:t>
                      </a:r>
                    </a:p>
                    <a:p>
                      <a:pPr marL="72000" indent="-72000">
                        <a:spcAft>
                          <a:spcPts val="200"/>
                        </a:spcAft>
                        <a:buFont typeface="Arial" panose="020B0604020202020204" pitchFamily="34" charset="0"/>
                        <a:buChar char="•"/>
                      </a:pPr>
                      <a:r>
                        <a:rPr lang="en-US" sz="800" b="0" dirty="0">
                          <a:solidFill>
                            <a:schemeClr val="bg1"/>
                          </a:solidFill>
                          <a:latin typeface="Roboto" panose="02000000000000000000" pitchFamily="2" charset="0"/>
                          <a:ea typeface="Roboto" panose="02000000000000000000" pitchFamily="2" charset="0"/>
                        </a:rPr>
                        <a:t>My home, our school and our community are at the local scale </a:t>
                      </a:r>
                    </a:p>
                    <a:p>
                      <a:pPr marL="72000" indent="-72000">
                        <a:spcAft>
                          <a:spcPts val="200"/>
                        </a:spcAft>
                        <a:buFont typeface="Arial" panose="020B0604020202020204" pitchFamily="34" charset="0"/>
                        <a:buChar char="•"/>
                      </a:pPr>
                      <a:r>
                        <a:rPr lang="en-US" sz="800" b="0" dirty="0">
                          <a:solidFill>
                            <a:schemeClr val="bg1"/>
                          </a:solidFill>
                          <a:latin typeface="Roboto" panose="02000000000000000000" pitchFamily="2" charset="0"/>
                          <a:ea typeface="Roboto" panose="02000000000000000000" pitchFamily="2" charset="0"/>
                        </a:rPr>
                        <a:t>Human settlements can be a city, town or village, depending on their size </a:t>
                      </a:r>
                    </a:p>
                    <a:p>
                      <a:pPr marL="72000" indent="-72000">
                        <a:spcAft>
                          <a:spcPts val="200"/>
                        </a:spcAft>
                        <a:buFont typeface="Arial" panose="020B0604020202020204" pitchFamily="34" charset="0"/>
                        <a:buChar char="•"/>
                      </a:pPr>
                      <a:r>
                        <a:rPr lang="en-US" sz="800" b="0" dirty="0">
                          <a:solidFill>
                            <a:schemeClr val="bg1"/>
                          </a:solidFill>
                          <a:latin typeface="Roboto" panose="02000000000000000000" pitchFamily="2" charset="0"/>
                          <a:ea typeface="Roboto" panose="02000000000000000000" pitchFamily="2" charset="0"/>
                        </a:rPr>
                        <a:t>Human features are man-made, and physical features are those that would be there without humans </a:t>
                      </a:r>
                    </a:p>
                    <a:p>
                      <a:pPr marL="72000" indent="-72000">
                        <a:spcAft>
                          <a:spcPts val="200"/>
                        </a:spcAft>
                        <a:buFont typeface="Arial" panose="020B0604020202020204" pitchFamily="34" charset="0"/>
                        <a:buChar char="•"/>
                      </a:pPr>
                      <a:r>
                        <a:rPr lang="en-US" sz="800" b="0" dirty="0">
                          <a:solidFill>
                            <a:schemeClr val="bg1"/>
                          </a:solidFill>
                          <a:latin typeface="Roboto" panose="02000000000000000000" pitchFamily="2" charset="0"/>
                          <a:ea typeface="Roboto" panose="02000000000000000000" pitchFamily="2" charset="0"/>
                        </a:rPr>
                        <a:t>Key words: </a:t>
                      </a:r>
                      <a:r>
                        <a:rPr lang="en-US" sz="800" b="1" dirty="0">
                          <a:solidFill>
                            <a:schemeClr val="bg1"/>
                          </a:solidFill>
                          <a:latin typeface="Roboto" panose="02000000000000000000" pitchFamily="2" charset="0"/>
                          <a:ea typeface="Roboto" panose="02000000000000000000" pitchFamily="2" charset="0"/>
                        </a:rPr>
                        <a:t>river, forest, soil, hill, shop, house </a:t>
                      </a:r>
                      <a:r>
                        <a:rPr lang="en-US" sz="800" b="0" dirty="0">
                          <a:solidFill>
                            <a:schemeClr val="bg1"/>
                          </a:solidFill>
                          <a:latin typeface="Roboto" panose="02000000000000000000" pitchFamily="2" charset="0"/>
                          <a:ea typeface="Roboto" panose="02000000000000000000" pitchFamily="2" charset="0"/>
                        </a:rPr>
                        <a:t>and</a:t>
                      </a:r>
                      <a:r>
                        <a:rPr lang="en-US" sz="800" b="1" dirty="0">
                          <a:solidFill>
                            <a:schemeClr val="bg1"/>
                          </a:solidFill>
                          <a:latin typeface="Roboto" panose="02000000000000000000" pitchFamily="2" charset="0"/>
                          <a:ea typeface="Roboto" panose="02000000000000000000" pitchFamily="2" charset="0"/>
                        </a:rPr>
                        <a:t> office </a:t>
                      </a:r>
                      <a:endParaRPr lang="en-US" sz="800" b="0" dirty="0">
                        <a:solidFill>
                          <a:schemeClr val="bg1"/>
                        </a:solidFill>
                        <a:latin typeface="Roboto" panose="02000000000000000000" pitchFamily="2" charset="0"/>
                        <a:ea typeface="Roboto" panose="02000000000000000000" pitchFamily="2" charset="0"/>
                      </a:endParaRPr>
                    </a:p>
                    <a:p>
                      <a:pPr marL="72000" indent="-72000">
                        <a:spcAft>
                          <a:spcPts val="200"/>
                        </a:spcAft>
                        <a:buFont typeface="Arial" panose="020B0604020202020204" pitchFamily="34" charset="0"/>
                        <a:buChar char="•"/>
                      </a:pPr>
                      <a:endParaRPr lang="en-US" sz="800"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My home, our school and our community are at the local scale, and the UK and other countries are at the </a:t>
                      </a:r>
                      <a:r>
                        <a:rPr lang="en-US" sz="800" b="1">
                          <a:solidFill>
                            <a:schemeClr val="bg1"/>
                          </a:solidFill>
                          <a:latin typeface="Roboto" panose="02000000000000000000" pitchFamily="2" charset="0"/>
                          <a:ea typeface="Roboto" panose="02000000000000000000" pitchFamily="2" charset="0"/>
                        </a:rPr>
                        <a:t>national scale</a:t>
                      </a:r>
                    </a:p>
                    <a:p>
                      <a:pPr marL="72000" indent="-72000">
                        <a:spcAft>
                          <a:spcPts val="2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The UK is made up of four </a:t>
                      </a:r>
                      <a:r>
                        <a:rPr lang="en-US" sz="800" b="1">
                          <a:solidFill>
                            <a:schemeClr val="bg1"/>
                          </a:solidFill>
                          <a:latin typeface="Roboto" panose="02000000000000000000" pitchFamily="2" charset="0"/>
                          <a:ea typeface="Roboto" panose="02000000000000000000" pitchFamily="2" charset="0"/>
                        </a:rPr>
                        <a:t>countries</a:t>
                      </a:r>
                      <a:r>
                        <a:rPr lang="en-US" sz="800">
                          <a:solidFill>
                            <a:schemeClr val="bg1"/>
                          </a:solidFill>
                          <a:latin typeface="Roboto" panose="02000000000000000000" pitchFamily="2" charset="0"/>
                          <a:ea typeface="Roboto" panose="02000000000000000000" pitchFamily="2" charset="0"/>
                        </a:rPr>
                        <a:t>: England, Scotland, Wales and Northern Ireland</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0">
                          <a:solidFill>
                            <a:schemeClr val="bg1"/>
                          </a:solidFill>
                          <a:latin typeface="Roboto" panose="02000000000000000000" pitchFamily="2" charset="0"/>
                          <a:ea typeface="Roboto" panose="02000000000000000000" pitchFamily="2" charset="0"/>
                        </a:rPr>
                        <a:t>The </a:t>
                      </a:r>
                      <a:r>
                        <a:rPr lang="en-US" sz="800" b="1">
                          <a:solidFill>
                            <a:schemeClr val="bg1"/>
                          </a:solidFill>
                          <a:latin typeface="Roboto" panose="02000000000000000000" pitchFamily="2" charset="0"/>
                          <a:ea typeface="Roboto" panose="02000000000000000000" pitchFamily="2" charset="0"/>
                        </a:rPr>
                        <a:t>capital cities </a:t>
                      </a:r>
                      <a:r>
                        <a:rPr lang="en-US" sz="800" b="0">
                          <a:solidFill>
                            <a:schemeClr val="bg1"/>
                          </a:solidFill>
                          <a:latin typeface="Roboto" panose="02000000000000000000" pitchFamily="2" charset="0"/>
                          <a:ea typeface="Roboto" panose="02000000000000000000" pitchFamily="2" charset="0"/>
                        </a:rPr>
                        <a:t>of the four countries in the UK are</a:t>
                      </a:r>
                      <a:r>
                        <a:rPr lang="en-US" sz="800">
                          <a:solidFill>
                            <a:schemeClr val="bg1"/>
                          </a:solidFill>
                          <a:latin typeface="Roboto" panose="02000000000000000000" pitchFamily="2" charset="0"/>
                          <a:ea typeface="Roboto" panose="02000000000000000000" pitchFamily="2" charset="0"/>
                        </a:rPr>
                        <a:t> </a:t>
                      </a:r>
                      <a:r>
                        <a:rPr lang="en-US" sz="800" b="1">
                          <a:solidFill>
                            <a:schemeClr val="bg1"/>
                          </a:solidFill>
                          <a:latin typeface="Roboto" panose="02000000000000000000" pitchFamily="2" charset="0"/>
                          <a:ea typeface="Roboto" panose="02000000000000000000" pitchFamily="2" charset="0"/>
                        </a:rPr>
                        <a:t>London</a:t>
                      </a:r>
                      <a:r>
                        <a:rPr lang="en-US" sz="800">
                          <a:solidFill>
                            <a:schemeClr val="bg1"/>
                          </a:solidFill>
                          <a:latin typeface="Roboto" panose="02000000000000000000" pitchFamily="2" charset="0"/>
                          <a:ea typeface="Roboto" panose="02000000000000000000" pitchFamily="2" charset="0"/>
                        </a:rPr>
                        <a:t> (England), </a:t>
                      </a:r>
                      <a:r>
                        <a:rPr lang="en-US" sz="800" b="1">
                          <a:solidFill>
                            <a:schemeClr val="bg1"/>
                          </a:solidFill>
                          <a:latin typeface="Roboto" panose="02000000000000000000" pitchFamily="2" charset="0"/>
                          <a:ea typeface="Roboto" panose="02000000000000000000" pitchFamily="2" charset="0"/>
                        </a:rPr>
                        <a:t>Edinburgh</a:t>
                      </a:r>
                      <a:r>
                        <a:rPr lang="en-US" sz="800">
                          <a:solidFill>
                            <a:schemeClr val="bg1"/>
                          </a:solidFill>
                          <a:latin typeface="Roboto" panose="02000000000000000000" pitchFamily="2" charset="0"/>
                          <a:ea typeface="Roboto" panose="02000000000000000000" pitchFamily="2" charset="0"/>
                        </a:rPr>
                        <a:t> (Scotland), </a:t>
                      </a:r>
                      <a:r>
                        <a:rPr lang="en-US" sz="800" b="1">
                          <a:solidFill>
                            <a:schemeClr val="bg1"/>
                          </a:solidFill>
                          <a:latin typeface="Roboto" panose="02000000000000000000" pitchFamily="2" charset="0"/>
                          <a:ea typeface="Roboto" panose="02000000000000000000" pitchFamily="2" charset="0"/>
                        </a:rPr>
                        <a:t>Cardiff</a:t>
                      </a:r>
                      <a:r>
                        <a:rPr lang="en-US" sz="800">
                          <a:solidFill>
                            <a:schemeClr val="bg1"/>
                          </a:solidFill>
                          <a:latin typeface="Roboto" panose="02000000000000000000" pitchFamily="2" charset="0"/>
                          <a:ea typeface="Roboto" panose="02000000000000000000" pitchFamily="2" charset="0"/>
                        </a:rPr>
                        <a:t> (Wales) and </a:t>
                      </a:r>
                      <a:r>
                        <a:rPr lang="en-US" sz="800" b="1">
                          <a:solidFill>
                            <a:schemeClr val="bg1"/>
                          </a:solidFill>
                          <a:latin typeface="Roboto" panose="02000000000000000000" pitchFamily="2" charset="0"/>
                          <a:ea typeface="Roboto" panose="02000000000000000000" pitchFamily="2" charset="0"/>
                        </a:rPr>
                        <a:t>Belfast</a:t>
                      </a:r>
                      <a:r>
                        <a:rPr lang="en-US" sz="800">
                          <a:solidFill>
                            <a:schemeClr val="bg1"/>
                          </a:solidFill>
                          <a:latin typeface="Roboto" panose="02000000000000000000" pitchFamily="2" charset="0"/>
                          <a:ea typeface="Roboto" panose="02000000000000000000" pitchFamily="2" charset="0"/>
                        </a:rPr>
                        <a:t> (Northern Ireland)</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rPr>
                        <a:t>Rural</a:t>
                      </a:r>
                      <a:r>
                        <a:rPr lang="en-US" sz="800">
                          <a:solidFill>
                            <a:schemeClr val="bg1"/>
                          </a:solidFill>
                          <a:latin typeface="Roboto" panose="02000000000000000000" pitchFamily="2" charset="0"/>
                          <a:ea typeface="Roboto" panose="02000000000000000000" pitchFamily="2" charset="0"/>
                        </a:rPr>
                        <a:t> means countryside, and </a:t>
                      </a:r>
                      <a:r>
                        <a:rPr lang="en-US" sz="800" b="1">
                          <a:solidFill>
                            <a:schemeClr val="bg1"/>
                          </a:solidFill>
                          <a:latin typeface="Roboto" panose="02000000000000000000" pitchFamily="2" charset="0"/>
                          <a:ea typeface="Roboto" panose="02000000000000000000" pitchFamily="2" charset="0"/>
                        </a:rPr>
                        <a:t>urban</a:t>
                      </a:r>
                      <a:r>
                        <a:rPr lang="en-US" sz="800">
                          <a:solidFill>
                            <a:schemeClr val="bg1"/>
                          </a:solidFill>
                          <a:latin typeface="Roboto" panose="02000000000000000000" pitchFamily="2" charset="0"/>
                          <a:ea typeface="Roboto" panose="02000000000000000000" pitchFamily="2" charset="0"/>
                        </a:rPr>
                        <a:t> means towns and cities</a:t>
                      </a:r>
                    </a:p>
                    <a:p>
                      <a:pPr marL="72000" indent="-72000">
                        <a:spcAft>
                          <a:spcPts val="2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Rural areas include farmland. This can be for either </a:t>
                      </a:r>
                      <a:r>
                        <a:rPr lang="en-US" sz="800" b="1">
                          <a:solidFill>
                            <a:schemeClr val="bg1"/>
                          </a:solidFill>
                          <a:latin typeface="Roboto" panose="02000000000000000000" pitchFamily="2" charset="0"/>
                          <a:ea typeface="Roboto" panose="02000000000000000000" pitchFamily="2" charset="0"/>
                        </a:rPr>
                        <a:t>pastoral</a:t>
                      </a:r>
                      <a:r>
                        <a:rPr lang="en-US" sz="800">
                          <a:solidFill>
                            <a:schemeClr val="bg1"/>
                          </a:solidFill>
                          <a:latin typeface="Roboto" panose="02000000000000000000" pitchFamily="2" charset="0"/>
                          <a:ea typeface="Roboto" panose="02000000000000000000" pitchFamily="2" charset="0"/>
                        </a:rPr>
                        <a:t> or </a:t>
                      </a:r>
                      <a:r>
                        <a:rPr lang="en-US" sz="800" b="1">
                          <a:solidFill>
                            <a:schemeClr val="bg1"/>
                          </a:solidFill>
                          <a:latin typeface="Roboto" panose="02000000000000000000" pitchFamily="2" charset="0"/>
                          <a:ea typeface="Roboto" panose="02000000000000000000" pitchFamily="2" charset="0"/>
                        </a:rPr>
                        <a:t>arable farming</a:t>
                      </a:r>
                    </a:p>
                    <a:p>
                      <a:pPr marL="72000" indent="-72000">
                        <a:spcAft>
                          <a:spcPts val="2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The amounts and types of wildlife vary between rural and urban areas. In urban areas, we have urban foxes, pigeons and squirrels. In rural areas, we see deer, badgers, wetland birds and birds of prey</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rPr>
                        <a:t>Coastal</a:t>
                      </a:r>
                      <a:r>
                        <a:rPr lang="en-US" sz="800" b="0">
                          <a:solidFill>
                            <a:schemeClr val="bg1"/>
                          </a:solidFill>
                          <a:latin typeface="Roboto" panose="02000000000000000000" pitchFamily="2" charset="0"/>
                          <a:ea typeface="Roboto" panose="02000000000000000000" pitchFamily="2" charset="0"/>
                        </a:rPr>
                        <a:t> areas are areas of land that are near the sea. They can be rural or urban</a:t>
                      </a:r>
                      <a:endParaRPr lang="en-US" sz="800" b="1">
                        <a:solidFill>
                          <a:schemeClr val="bg1"/>
                        </a:solidFill>
                        <a:latin typeface="Roboto" panose="02000000000000000000" pitchFamily="2" charset="0"/>
                        <a:ea typeface="Roboto" panose="02000000000000000000" pitchFamily="2" charset="0"/>
                      </a:endParaRPr>
                    </a:p>
                    <a:p>
                      <a:pPr marL="72000" indent="-72000">
                        <a:spcAft>
                          <a:spcPts val="2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Features in coastal areas include </a:t>
                      </a:r>
                      <a:r>
                        <a:rPr lang="en-US" sz="800" b="1">
                          <a:solidFill>
                            <a:schemeClr val="bg1"/>
                          </a:solidFill>
                          <a:latin typeface="Roboto" panose="02000000000000000000" pitchFamily="2" charset="0"/>
                          <a:ea typeface="Roboto" panose="02000000000000000000" pitchFamily="2" charset="0"/>
                        </a:rPr>
                        <a:t>beaches, cliffs</a:t>
                      </a:r>
                      <a:r>
                        <a:rPr lang="en-US" sz="800">
                          <a:solidFill>
                            <a:schemeClr val="bg1"/>
                          </a:solidFill>
                          <a:latin typeface="Roboto" panose="02000000000000000000" pitchFamily="2" charset="0"/>
                          <a:ea typeface="Roboto" panose="02000000000000000000" pitchFamily="2" charset="0"/>
                        </a:rPr>
                        <a:t> and the </a:t>
                      </a:r>
                      <a:r>
                        <a:rPr lang="en-US" sz="800" b="1">
                          <a:solidFill>
                            <a:schemeClr val="bg1"/>
                          </a:solidFill>
                          <a:latin typeface="Roboto" panose="02000000000000000000" pitchFamily="2" charset="0"/>
                          <a:ea typeface="Roboto" panose="02000000000000000000" pitchFamily="2" charset="0"/>
                        </a:rPr>
                        <a:t>sea</a:t>
                      </a:r>
                      <a:r>
                        <a:rPr lang="en-US" sz="800">
                          <a:solidFill>
                            <a:schemeClr val="bg1"/>
                          </a:solidFill>
                          <a:latin typeface="Roboto" panose="02000000000000000000" pitchFamily="2" charset="0"/>
                          <a:ea typeface="Roboto" panose="02000000000000000000" pitchFamily="2" charset="0"/>
                        </a:rPr>
                        <a:t> or the </a:t>
                      </a:r>
                      <a:r>
                        <a:rPr lang="en-US" sz="800" b="1">
                          <a:solidFill>
                            <a:schemeClr val="bg1"/>
                          </a:solidFill>
                          <a:latin typeface="Roboto" panose="02000000000000000000" pitchFamily="2" charset="0"/>
                          <a:ea typeface="Roboto" panose="02000000000000000000" pitchFamily="2" charset="0"/>
                        </a:rPr>
                        <a:t>ocean</a:t>
                      </a:r>
                      <a:endParaRPr lang="en-US" sz="800" b="1" strike="sngStrike">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The seas that surround the UK are the North Sea, the Irish Sea and the English Channel </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UK, Great Britain and the British Isles  </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The UK is spit into regions and counties </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Features around rivers include valleys, mountains, hills and vegetation </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There are several mountain ranges in the UK, including the Grampians (Scotland), Pennines (England) and Cambrian Mountains (Wales) </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The three longest rivers in the UK are the Severn, Thames and Trent </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563945">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800" b="1" i="0" u="none" strike="noStrike">
                          <a:solidFill>
                            <a:schemeClr val="accent1"/>
                          </a:solidFill>
                          <a:latin typeface="Roboto" panose="02000000000000000000" pitchFamily="2" charset="0"/>
                          <a:ea typeface="Roboto" panose="02000000000000000000" pitchFamily="2" charset="0"/>
                        </a:rPr>
                        <a:t>Map skills: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0" i="0" strike="noStrike">
                          <a:solidFill>
                            <a:schemeClr val="accent1"/>
                          </a:solidFill>
                          <a:latin typeface="Roboto" panose="02000000000000000000" pitchFamily="2" charset="0"/>
                          <a:ea typeface="Roboto" panose="02000000000000000000" pitchFamily="2" charset="0"/>
                        </a:rPr>
                        <a:t>Draw a route on a map and label features in the correct order</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0" i="0" strike="noStrike">
                          <a:solidFill>
                            <a:schemeClr val="accent1"/>
                          </a:solidFill>
                          <a:latin typeface="Roboto" panose="02000000000000000000" pitchFamily="2" charset="0"/>
                          <a:ea typeface="Roboto" panose="02000000000000000000" pitchFamily="2" charset="0"/>
                        </a:rPr>
                        <a:t>Use a simple map (Google Maps) in a plan view</a:t>
                      </a:r>
                    </a:p>
                    <a:p>
                      <a:pPr marL="72000" indent="-72000">
                        <a:spcAft>
                          <a:spcPts val="200"/>
                        </a:spcAft>
                        <a:buFont typeface="Arial" panose="020B0604020202020204" pitchFamily="34" charset="0"/>
                        <a:buChar char="•"/>
                      </a:pPr>
                      <a:endParaRPr lang="en-US" sz="80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0" strike="noStrike">
                          <a:solidFill>
                            <a:schemeClr val="bg1"/>
                          </a:solidFill>
                          <a:latin typeface="Roboto" panose="02000000000000000000" pitchFamily="2" charset="0"/>
                          <a:ea typeface="Roboto" panose="02000000000000000000" pitchFamily="2" charset="0"/>
                        </a:rPr>
                        <a:t>Recognise that our home, our school and our community are at the local scale, and the UK and other countries are at the national scale</a:t>
                      </a:r>
                    </a:p>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800" b="1" i="0" u="none" strike="noStrike">
                          <a:solidFill>
                            <a:schemeClr val="accent1"/>
                          </a:solidFill>
                          <a:latin typeface="Roboto" panose="02000000000000000000" pitchFamily="2" charset="0"/>
                          <a:ea typeface="Roboto" panose="02000000000000000000" pitchFamily="2" charset="0"/>
                        </a:rPr>
                        <a:t>Map skills:</a:t>
                      </a:r>
                    </a:p>
                    <a:p>
                      <a:pPr marL="36000" indent="-36000">
                        <a:buFont typeface="Arial" panose="020B0604020202020204" pitchFamily="34" charset="0"/>
                        <a:buChar char="•"/>
                      </a:pPr>
                      <a:r>
                        <a:rPr lang="en-US" sz="800">
                          <a:solidFill>
                            <a:schemeClr val="accent1"/>
                          </a:solidFill>
                          <a:latin typeface="Roboto" panose="02000000000000000000" pitchFamily="2" charset="0"/>
                          <a:ea typeface="Roboto" panose="02000000000000000000" pitchFamily="2" charset="0"/>
                          <a:cs typeface="Roboto" panose="02000000000000000000" pitchFamily="2" charset="0"/>
                        </a:rPr>
                        <a:t>Identify land and water on a map</a:t>
                      </a:r>
                    </a:p>
                    <a:p>
                      <a:pPr marL="36000" indent="-36000">
                        <a:buFont typeface="Arial" panose="020B0604020202020204" pitchFamily="34" charset="0"/>
                        <a:buChar char="•"/>
                      </a:pPr>
                      <a:r>
                        <a:rPr lang="en-US" sz="800">
                          <a:solidFill>
                            <a:schemeClr val="accent1"/>
                          </a:solidFill>
                          <a:latin typeface="Roboto" panose="02000000000000000000" pitchFamily="2" charset="0"/>
                          <a:ea typeface="Roboto" panose="02000000000000000000" pitchFamily="2" charset="0"/>
                          <a:cs typeface="Roboto" panose="02000000000000000000" pitchFamily="2" charset="0"/>
                        </a:rPr>
                        <a:t>Identify country boundaries on a map</a:t>
                      </a:r>
                    </a:p>
                    <a:p>
                      <a:pPr marL="36000" indent="-36000">
                        <a:buFont typeface="Arial" panose="020B0604020202020204" pitchFamily="34" charset="0"/>
                        <a:buChar char="•"/>
                      </a:pPr>
                      <a:r>
                        <a:rPr lang="en-US" sz="800" b="1">
                          <a:solidFill>
                            <a:schemeClr val="accent1"/>
                          </a:solidFill>
                          <a:latin typeface="Roboto" panose="02000000000000000000" pitchFamily="2" charset="0"/>
                          <a:ea typeface="Roboto" panose="02000000000000000000" pitchFamily="2" charset="0"/>
                          <a:cs typeface="Roboto" panose="02000000000000000000" pitchFamily="2" charset="0"/>
                        </a:rPr>
                        <a:t>Use photographs of places in an oblique view</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800" b="1" i="0" u="none" strike="noStrike" dirty="0">
                          <a:solidFill>
                            <a:schemeClr val="accent1"/>
                          </a:solidFill>
                          <a:latin typeface="Roboto" panose="02000000000000000000" pitchFamily="2" charset="0"/>
                          <a:ea typeface="Roboto" panose="02000000000000000000" pitchFamily="2" charset="0"/>
                        </a:rPr>
                        <a:t>Map skills:</a:t>
                      </a:r>
                      <a:endParaRPr lang="en-US" sz="800" u="none" dirty="0">
                        <a:solidFill>
                          <a:schemeClr val="accent1"/>
                        </a:solidFill>
                        <a:latin typeface="Roboto" panose="02000000000000000000" pitchFamily="2" charset="0"/>
                        <a:ea typeface="Roboto" panose="02000000000000000000" pitchFamily="2" charset="0"/>
                        <a:cs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dirty="0">
                          <a:solidFill>
                            <a:schemeClr val="accent1"/>
                          </a:solidFill>
                          <a:latin typeface="Roboto" panose="02000000000000000000" pitchFamily="2" charset="0"/>
                          <a:ea typeface="Roboto" panose="02000000000000000000" pitchFamily="2" charset="0"/>
                          <a:cs typeface="Roboto" panose="02000000000000000000" pitchFamily="2" charset="0"/>
                        </a:rPr>
                        <a:t>Identify county boundaries on a map </a:t>
                      </a:r>
                      <a:endParaRPr lang="en-US" sz="800" b="0" strike="noStrike" dirty="0">
                        <a:solidFill>
                          <a:schemeClr val="accent1"/>
                        </a:solidFill>
                        <a:latin typeface="Roboto" panose="02000000000000000000" pitchFamily="2" charset="0"/>
                        <a:ea typeface="Roboto" panose="02000000000000000000" pitchFamily="2" charset="0"/>
                      </a:endParaRPr>
                    </a:p>
                    <a:p>
                      <a:pPr marL="72000" indent="-72000">
                        <a:spcAft>
                          <a:spcPts val="200"/>
                        </a:spcAft>
                        <a:buFont typeface="Arial" panose="020B0604020202020204" pitchFamily="34" charset="0"/>
                        <a:buChar char="•"/>
                      </a:pPr>
                      <a:endParaRPr lang="en-US" sz="800"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420391967"/>
                  </a:ext>
                </a:extLst>
              </a:tr>
              <a:tr h="439680">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Disciplinary</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84138" indent="-84138">
                        <a:buFont typeface="Arial" panose="020B0604020202020204" pitchFamily="34" charset="0"/>
                        <a:buChar char="•"/>
                      </a:pPr>
                      <a:r>
                        <a:rPr lang="en-US" sz="800" b="1" i="0" kern="1200" dirty="0">
                          <a:solidFill>
                            <a:schemeClr val="bg1"/>
                          </a:solidFill>
                          <a:effectLst/>
                          <a:latin typeface="Roboto" panose="02000000000000000000" pitchFamily="2" charset="0"/>
                          <a:ea typeface="Roboto" panose="02000000000000000000" pitchFamily="2" charset="0"/>
                          <a:cs typeface="+mn-cs"/>
                        </a:rPr>
                        <a:t>Enquiry &amp; fieldwork: </a:t>
                      </a:r>
                      <a:r>
                        <a:rPr lang="en-US" sz="800" b="0" dirty="0">
                          <a:solidFill>
                            <a:schemeClr val="bg1"/>
                          </a:solidFill>
                          <a:latin typeface="Roboto" panose="02000000000000000000" pitchFamily="2" charset="0"/>
                          <a:ea typeface="Roboto" panose="02000000000000000000" pitchFamily="2" charset="0"/>
                          <a:cs typeface="Roboto" panose="02000000000000000000" pitchFamily="2" charset="0"/>
                        </a:rPr>
                        <a:t>Observe and name features in the environment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effectLst/>
                          <a:latin typeface="Roboto" panose="02000000000000000000" pitchFamily="2" charset="0"/>
                          <a:ea typeface="Roboto" panose="02000000000000000000" pitchFamily="2" charset="0"/>
                          <a:cs typeface="Roboto" panose="02000000000000000000" pitchFamily="2" charset="0"/>
                        </a:rPr>
                        <a:t>Interconnections </a:t>
                      </a:r>
                      <a:r>
                        <a:rPr lang="en-US" sz="800" b="1" dirty="0">
                          <a:solidFill>
                            <a:schemeClr val="bg1"/>
                          </a:solidFill>
                          <a:latin typeface="Roboto" panose="02000000000000000000" pitchFamily="2" charset="0"/>
                          <a:ea typeface="Roboto" panose="02000000000000000000" pitchFamily="2" charset="0"/>
                        </a:rPr>
                        <a:t>&amp;</a:t>
                      </a:r>
                      <a:r>
                        <a:rPr lang="en-US" sz="800" b="1" dirty="0">
                          <a:solidFill>
                            <a:schemeClr val="bg1"/>
                          </a:solidFill>
                          <a:effectLst/>
                          <a:latin typeface="Roboto" panose="02000000000000000000" pitchFamily="2" charset="0"/>
                          <a:ea typeface="Roboto" panose="02000000000000000000" pitchFamily="2" charset="0"/>
                          <a:cs typeface="Roboto" panose="02000000000000000000" pitchFamily="2" charset="0"/>
                        </a:rPr>
                        <a:t> change: </a:t>
                      </a:r>
                      <a:r>
                        <a:rPr lang="en-GB" sz="800" kern="1200" dirty="0">
                          <a:solidFill>
                            <a:schemeClr val="bg1"/>
                          </a:solidFill>
                          <a:effectLst/>
                          <a:latin typeface="Roboto" panose="02000000000000000000" pitchFamily="2" charset="0"/>
                          <a:ea typeface="Roboto" panose="02000000000000000000" pitchFamily="2" charset="0"/>
                          <a:cs typeface="Roboto" panose="02000000000000000000" pitchFamily="2" charset="0"/>
                        </a:rPr>
                        <a:t>Settlements are influenced by both human and physical features </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36000" marR="0" lvl="0" indent="-36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Comparisons: </a:t>
                      </a:r>
                      <a:r>
                        <a:rPr lang="en-US" sz="800">
                          <a:solidFill>
                            <a:schemeClr val="bg1"/>
                          </a:solidFill>
                          <a:latin typeface="Roboto" panose="02000000000000000000" pitchFamily="2" charset="0"/>
                          <a:ea typeface="Roboto" panose="02000000000000000000" pitchFamily="2" charset="0"/>
                          <a:cs typeface="Roboto" panose="02000000000000000000" pitchFamily="2" charset="0"/>
                        </a:rPr>
                        <a:t>Identify similarities and differences between capital cities and our local area</a:t>
                      </a:r>
                    </a:p>
                    <a:p>
                      <a:pPr marL="36000" marR="0" lvl="0" indent="-36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cs typeface="Roboto" panose="02000000000000000000" pitchFamily="2" charset="0"/>
                        </a:rPr>
                        <a:t>Comparisons: </a:t>
                      </a:r>
                      <a:r>
                        <a:rPr lang="en-US" sz="800" b="0">
                          <a:solidFill>
                            <a:schemeClr val="bg1"/>
                          </a:solidFill>
                          <a:latin typeface="Roboto" panose="02000000000000000000" pitchFamily="2" charset="0"/>
                          <a:ea typeface="Roboto" panose="02000000000000000000" pitchFamily="2" charset="0"/>
                          <a:cs typeface="Roboto" panose="02000000000000000000" pitchFamily="2" charset="0"/>
                        </a:rPr>
                        <a:t>Compare features of urban, rural and coastal areas</a:t>
                      </a:r>
                    </a:p>
                    <a:p>
                      <a:pPr marL="36000" marR="0" lvl="0" indent="-36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800" b="1" kern="1200">
                          <a:solidFill>
                            <a:schemeClr val="bg1"/>
                          </a:solidFill>
                          <a:effectLst/>
                          <a:latin typeface="Roboto" panose="02000000000000000000" pitchFamily="2" charset="0"/>
                          <a:ea typeface="Roboto" panose="02000000000000000000" pitchFamily="2" charset="0"/>
                          <a:cs typeface="Roboto" panose="02000000000000000000" pitchFamily="2" charset="0"/>
                        </a:rPr>
                        <a:t>Interconnections &amp; change: </a:t>
                      </a:r>
                      <a:r>
                        <a:rPr lang="en-US" sz="800" b="0" i="0" kern="1200">
                          <a:solidFill>
                            <a:schemeClr val="bg1"/>
                          </a:solidFill>
                          <a:effectLst/>
                          <a:latin typeface="Roboto" panose="02000000000000000000" pitchFamily="2" charset="0"/>
                          <a:ea typeface="Roboto" panose="02000000000000000000" pitchFamily="2" charset="0"/>
                          <a:cs typeface="+mn-cs"/>
                        </a:rPr>
                        <a:t>Humans are affected by physical features every day (e.g. weather)</a:t>
                      </a:r>
                    </a:p>
                    <a:p>
                      <a:pPr marL="36000" marR="0" lvl="0" indent="-36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800" b="1" kern="1200">
                          <a:solidFill>
                            <a:schemeClr val="bg1"/>
                          </a:solidFill>
                          <a:effectLst/>
                          <a:latin typeface="Roboto" panose="02000000000000000000" pitchFamily="2" charset="0"/>
                          <a:ea typeface="Roboto" panose="02000000000000000000" pitchFamily="2" charset="0"/>
                          <a:cs typeface="Roboto" panose="02000000000000000000" pitchFamily="2" charset="0"/>
                        </a:rPr>
                        <a:t>Interconnections &amp; change: </a:t>
                      </a:r>
                      <a:r>
                        <a:rPr lang="en-US" sz="800" b="0" i="0" kern="1200">
                          <a:solidFill>
                            <a:schemeClr val="bg1"/>
                          </a:solidFill>
                          <a:effectLst/>
                          <a:latin typeface="Roboto" panose="02000000000000000000" pitchFamily="2" charset="0"/>
                          <a:ea typeface="Roboto" panose="02000000000000000000" pitchFamily="2" charset="0"/>
                          <a:cs typeface="+mn-cs"/>
                        </a:rPr>
                        <a:t>Land use varies due to changes in human and physical features</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cs typeface="Roboto" panose="02000000000000000000" pitchFamily="2" charset="0"/>
                        </a:rPr>
                        <a:t>Comparisons: </a:t>
                      </a:r>
                      <a:r>
                        <a:rPr lang="en-US" sz="800" dirty="0">
                          <a:solidFill>
                            <a:schemeClr val="bg1"/>
                          </a:solidFill>
                          <a:latin typeface="Roboto" panose="02000000000000000000" pitchFamily="2" charset="0"/>
                          <a:ea typeface="Roboto" panose="02000000000000000000" pitchFamily="2" charset="0"/>
                          <a:cs typeface="Roboto" panose="02000000000000000000" pitchFamily="2" charset="0"/>
                        </a:rPr>
                        <a:t>Identify similarities and differences between the local area and other places at the same scale (Nairobi and Naro Moru) </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909138">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effectLst/>
                          <a:latin typeface="Roboto" panose="02000000000000000000" pitchFamily="2" charset="0"/>
                          <a:ea typeface="Roboto" panose="02000000000000000000" pitchFamily="2" charset="0"/>
                          <a:cs typeface="Roboto" panose="02000000000000000000" pitchFamily="2" charset="0"/>
                        </a:rPr>
                        <a:t>Physical processes: </a:t>
                      </a:r>
                      <a:r>
                        <a:rPr lang="en-US" sz="800" b="1" i="0" kern="1200" dirty="0">
                          <a:solidFill>
                            <a:schemeClr val="bg1"/>
                          </a:solidFill>
                          <a:effectLst/>
                          <a:latin typeface="Roboto" panose="02000000000000000000" pitchFamily="2" charset="0"/>
                          <a:ea typeface="Roboto" panose="02000000000000000000" pitchFamily="2" charset="0"/>
                          <a:cs typeface="+mn-cs"/>
                        </a:rPr>
                        <a:t>Physical features </a:t>
                      </a:r>
                      <a:r>
                        <a:rPr lang="en-US" sz="800" b="0" i="0" kern="1200" dirty="0">
                          <a:solidFill>
                            <a:schemeClr val="bg1"/>
                          </a:solidFill>
                          <a:effectLst/>
                          <a:latin typeface="Roboto" panose="02000000000000000000" pitchFamily="2" charset="0"/>
                          <a:ea typeface="Roboto" panose="02000000000000000000" pitchFamily="2" charset="0"/>
                          <a:cs typeface="+mn-cs"/>
                        </a:rPr>
                        <a:t>occur in nature and include rivers, forests, </a:t>
                      </a:r>
                      <a:r>
                        <a:rPr lang="en-US" sz="800" b="1" i="0" kern="1200" dirty="0">
                          <a:solidFill>
                            <a:schemeClr val="bg1"/>
                          </a:solidFill>
                          <a:effectLst/>
                          <a:latin typeface="Roboto" panose="02000000000000000000" pitchFamily="2" charset="0"/>
                          <a:ea typeface="Roboto" panose="02000000000000000000" pitchFamily="2" charset="0"/>
                          <a:cs typeface="+mn-cs"/>
                        </a:rPr>
                        <a:t>soil</a:t>
                      </a:r>
                      <a:r>
                        <a:rPr lang="en-US" sz="800" b="0" i="0" kern="1200" dirty="0">
                          <a:solidFill>
                            <a:schemeClr val="bg1"/>
                          </a:solidFill>
                          <a:effectLst/>
                          <a:latin typeface="Roboto" panose="02000000000000000000" pitchFamily="2" charset="0"/>
                          <a:ea typeface="Roboto" panose="02000000000000000000" pitchFamily="2" charset="0"/>
                          <a:cs typeface="+mn-cs"/>
                        </a:rPr>
                        <a:t> and hills</a:t>
                      </a:r>
                      <a:r>
                        <a:rPr lang="en-US" sz="800" b="0" dirty="0">
                          <a:solidFill>
                            <a:schemeClr val="bg1"/>
                          </a:solidFill>
                          <a:latin typeface="Roboto" panose="02000000000000000000" pitchFamily="2" charset="0"/>
                          <a:ea typeface="Roboto" panose="02000000000000000000" pitchFamily="2" charset="0"/>
                          <a:cs typeface="Roboto" panose="02000000000000000000" pitchFamily="2" charset="0"/>
                        </a:rPr>
                        <a:t> </a:t>
                      </a:r>
                      <a:endParaRPr lang="en-US" sz="800" b="0" i="0" kern="1200" dirty="0">
                        <a:solidFill>
                          <a:schemeClr val="bg1"/>
                        </a:solidFill>
                        <a:effectLst/>
                        <a:latin typeface="Roboto" panose="02000000000000000000" pitchFamily="2" charset="0"/>
                        <a:ea typeface="Roboto" panose="02000000000000000000" pitchFamily="2" charset="0"/>
                        <a:cs typeface="+mn-cs"/>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GB" sz="800" dirty="0">
                          <a:solidFill>
                            <a:schemeClr val="bg1"/>
                          </a:solidFill>
                          <a:latin typeface="Roboto" panose="02000000000000000000" pitchFamily="2" charset="0"/>
                          <a:ea typeface="Roboto" panose="02000000000000000000" pitchFamily="2" charset="0"/>
                          <a:cs typeface="Roboto" panose="02000000000000000000" pitchFamily="2" charset="0"/>
                        </a:rPr>
                        <a:t>Human features are man-made. They include settlements, shops, houses and offices </a:t>
                      </a:r>
                      <a:endParaRPr lang="en-US" sz="800" b="0" dirty="0">
                        <a:solidFill>
                          <a:schemeClr val="bg1"/>
                        </a:solidFill>
                        <a:latin typeface="Roboto" panose="02000000000000000000" pitchFamily="2" charset="0"/>
                        <a:ea typeface="Roboto" panose="02000000000000000000" pitchFamily="2" charset="0"/>
                        <a:cs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800" b="0"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Bef>
                          <a:spcPts val="0"/>
                        </a:spcBef>
                        <a:spcAft>
                          <a:spcPts val="200"/>
                        </a:spcAft>
                        <a:buFont typeface="Arial" panose="020B0604020202020204" pitchFamily="34" charset="0"/>
                        <a:buChar char="•"/>
                      </a:pPr>
                      <a:r>
                        <a:rPr lang="en-GB" sz="800" b="1" kern="1200">
                          <a:solidFill>
                            <a:schemeClr val="bg1"/>
                          </a:solidFill>
                          <a:effectLst/>
                          <a:latin typeface="Roboto" panose="02000000000000000000" pitchFamily="2" charset="0"/>
                          <a:ea typeface="Roboto" panose="02000000000000000000" pitchFamily="2" charset="0"/>
                          <a:cs typeface="Roboto" panose="02000000000000000000" pitchFamily="2" charset="0"/>
                        </a:rPr>
                        <a:t>Space </a:t>
                      </a:r>
                      <a:r>
                        <a:rPr lang="en-US" sz="800" b="1">
                          <a:solidFill>
                            <a:schemeClr val="bg1"/>
                          </a:solidFill>
                          <a:latin typeface="Roboto" panose="02000000000000000000" pitchFamily="2" charset="0"/>
                          <a:ea typeface="Roboto" panose="02000000000000000000" pitchFamily="2" charset="0"/>
                        </a:rPr>
                        <a:t>&amp;</a:t>
                      </a:r>
                      <a:r>
                        <a:rPr lang="en-GB" sz="800" b="1" kern="1200">
                          <a:solidFill>
                            <a:schemeClr val="bg1"/>
                          </a:solidFill>
                          <a:effectLst/>
                          <a:latin typeface="Roboto" panose="02000000000000000000" pitchFamily="2" charset="0"/>
                          <a:ea typeface="Roboto" panose="02000000000000000000" pitchFamily="2" charset="0"/>
                          <a:cs typeface="Roboto" panose="02000000000000000000" pitchFamily="2" charset="0"/>
                        </a:rPr>
                        <a:t> place: </a:t>
                      </a:r>
                      <a:r>
                        <a:rPr lang="en-US" sz="800">
                          <a:solidFill>
                            <a:schemeClr val="bg1"/>
                          </a:solidFill>
                          <a:latin typeface="Roboto" panose="02000000000000000000" pitchFamily="2" charset="0"/>
                          <a:ea typeface="Roboto" panose="02000000000000000000" pitchFamily="2" charset="0"/>
                        </a:rPr>
                        <a:t>The UK is </a:t>
                      </a:r>
                      <a:r>
                        <a:rPr lang="en-US" sz="800" b="0">
                          <a:solidFill>
                            <a:schemeClr val="bg1"/>
                          </a:solidFill>
                          <a:latin typeface="Roboto" panose="02000000000000000000" pitchFamily="2" charset="0"/>
                          <a:ea typeface="Roboto" panose="02000000000000000000" pitchFamily="2" charset="0"/>
                        </a:rPr>
                        <a:t>made up of four countries: England, Scotland, Wales and Northern Ireland</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1" kern="1200">
                          <a:solidFill>
                            <a:schemeClr val="bg1"/>
                          </a:solidFill>
                          <a:effectLst/>
                          <a:latin typeface="Roboto" panose="02000000000000000000" pitchFamily="2" charset="0"/>
                          <a:ea typeface="Roboto" panose="02000000000000000000" pitchFamily="2" charset="0"/>
                          <a:cs typeface="Roboto" panose="02000000000000000000" pitchFamily="2" charset="0"/>
                        </a:rPr>
                        <a:t>Space </a:t>
                      </a:r>
                      <a:r>
                        <a:rPr lang="en-US" sz="800" b="1">
                          <a:solidFill>
                            <a:schemeClr val="bg1"/>
                          </a:solidFill>
                          <a:latin typeface="Roboto" panose="02000000000000000000" pitchFamily="2" charset="0"/>
                          <a:ea typeface="Roboto" panose="02000000000000000000" pitchFamily="2" charset="0"/>
                        </a:rPr>
                        <a:t>&amp;</a:t>
                      </a:r>
                      <a:r>
                        <a:rPr lang="en-GB" sz="800" b="1" kern="1200">
                          <a:solidFill>
                            <a:schemeClr val="bg1"/>
                          </a:solidFill>
                          <a:effectLst/>
                          <a:latin typeface="Roboto" panose="02000000000000000000" pitchFamily="2" charset="0"/>
                          <a:ea typeface="Roboto" panose="02000000000000000000" pitchFamily="2" charset="0"/>
                          <a:cs typeface="Roboto" panose="02000000000000000000" pitchFamily="2" charset="0"/>
                        </a:rPr>
                        <a:t> place: </a:t>
                      </a:r>
                      <a:r>
                        <a:rPr lang="en-US" sz="800" b="0">
                          <a:solidFill>
                            <a:schemeClr val="bg1"/>
                          </a:solidFill>
                          <a:latin typeface="Roboto" panose="02000000000000000000" pitchFamily="2" charset="0"/>
                          <a:ea typeface="Roboto" panose="02000000000000000000" pitchFamily="2" charset="0"/>
                        </a:rPr>
                        <a:t>The capital cities of the four countries in the UK are London (England), Edinburgh (Scotland), Cardiff (Wales) and Belfast (Northern Ireland</a:t>
                      </a:r>
                      <a:r>
                        <a:rPr lang="en-US" sz="800">
                          <a:solidFill>
                            <a:schemeClr val="bg1"/>
                          </a:solidFill>
                          <a:latin typeface="Roboto" panose="02000000000000000000" pitchFamily="2" charset="0"/>
                          <a:ea typeface="Roboto" panose="02000000000000000000" pitchFamily="2" charset="0"/>
                        </a:rPr>
                        <a:t>)</a:t>
                      </a:r>
                    </a:p>
                    <a:p>
                      <a:pPr marL="72000" indent="-72000">
                        <a:lnSpc>
                          <a:spcPct val="100000"/>
                        </a:lnSpc>
                        <a:spcBef>
                          <a:spcPts val="0"/>
                        </a:spcBef>
                        <a:spcAft>
                          <a:spcPts val="200"/>
                        </a:spcAft>
                        <a:buFont typeface="Arial" panose="020B0604020202020204" pitchFamily="34" charset="0"/>
                        <a:buChar char="•"/>
                      </a:pPr>
                      <a:r>
                        <a:rPr lang="en-GB" sz="800" b="1" kern="1200">
                          <a:solidFill>
                            <a:schemeClr val="bg1"/>
                          </a:solidFill>
                          <a:effectLst/>
                          <a:latin typeface="Roboto" panose="02000000000000000000" pitchFamily="2" charset="0"/>
                          <a:ea typeface="Roboto" panose="02000000000000000000" pitchFamily="2" charset="0"/>
                          <a:cs typeface="Roboto" panose="02000000000000000000" pitchFamily="2" charset="0"/>
                        </a:rPr>
                        <a:t>Physical processes: </a:t>
                      </a:r>
                      <a:r>
                        <a:rPr lang="en-US" sz="800" b="1" i="0" kern="1200">
                          <a:solidFill>
                            <a:schemeClr val="bg1"/>
                          </a:solidFill>
                          <a:effectLst/>
                          <a:latin typeface="Roboto" panose="02000000000000000000" pitchFamily="2" charset="0"/>
                          <a:ea typeface="Roboto" panose="02000000000000000000" pitchFamily="2" charset="0"/>
                          <a:cs typeface="+mn-cs"/>
                        </a:rPr>
                        <a:t>Coastal</a:t>
                      </a:r>
                      <a:r>
                        <a:rPr lang="en-US" sz="800" b="0" i="0" kern="1200">
                          <a:solidFill>
                            <a:schemeClr val="bg1"/>
                          </a:solidFill>
                          <a:effectLst/>
                          <a:latin typeface="Roboto" panose="02000000000000000000" pitchFamily="2" charset="0"/>
                          <a:ea typeface="Roboto" panose="02000000000000000000" pitchFamily="2" charset="0"/>
                          <a:cs typeface="+mn-cs"/>
                        </a:rPr>
                        <a:t> areas are areas of land that are near the sea. Features in coastal areas include beaches, </a:t>
                      </a:r>
                      <a:r>
                        <a:rPr lang="en-US" sz="800" b="1" i="0" kern="1200">
                          <a:solidFill>
                            <a:schemeClr val="bg1"/>
                          </a:solidFill>
                          <a:effectLst/>
                          <a:latin typeface="Roboto" panose="02000000000000000000" pitchFamily="2" charset="0"/>
                          <a:ea typeface="Roboto" panose="02000000000000000000" pitchFamily="2" charset="0"/>
                          <a:cs typeface="+mn-cs"/>
                        </a:rPr>
                        <a:t>cliffs</a:t>
                      </a:r>
                      <a:r>
                        <a:rPr lang="en-US" sz="800" b="0" i="0" kern="1200">
                          <a:solidFill>
                            <a:schemeClr val="bg1"/>
                          </a:solidFill>
                          <a:effectLst/>
                          <a:latin typeface="Roboto" panose="02000000000000000000" pitchFamily="2" charset="0"/>
                          <a:ea typeface="Roboto" panose="02000000000000000000" pitchFamily="2" charset="0"/>
                          <a:cs typeface="+mn-cs"/>
                        </a:rPr>
                        <a:t> and the sea or the </a:t>
                      </a:r>
                      <a:r>
                        <a:rPr lang="en-US" sz="800" b="1" i="0" kern="1200">
                          <a:solidFill>
                            <a:schemeClr val="bg1"/>
                          </a:solidFill>
                          <a:effectLst/>
                          <a:latin typeface="Roboto" panose="02000000000000000000" pitchFamily="2" charset="0"/>
                          <a:ea typeface="Roboto" panose="02000000000000000000" pitchFamily="2" charset="0"/>
                          <a:cs typeface="+mn-cs"/>
                        </a:rPr>
                        <a:t>ocean</a:t>
                      </a:r>
                      <a:endParaRPr lang="en-US" sz="800" b="0" i="0" kern="1200">
                        <a:solidFill>
                          <a:schemeClr val="bg1"/>
                        </a:solidFill>
                        <a:effectLst/>
                        <a:latin typeface="Roboto" panose="02000000000000000000" pitchFamily="2" charset="0"/>
                        <a:ea typeface="Roboto" panose="02000000000000000000" pitchFamily="2" charset="0"/>
                        <a:cs typeface="+mn-cs"/>
                      </a:endParaRPr>
                    </a:p>
                    <a:p>
                      <a:pPr marL="72000" indent="-72000">
                        <a:lnSpc>
                          <a:spcPct val="100000"/>
                        </a:lnSpc>
                        <a:spcBef>
                          <a:spcPts val="0"/>
                        </a:spcBef>
                        <a:spcAft>
                          <a:spcPts val="200"/>
                        </a:spcAft>
                        <a:buFont typeface="Arial" panose="020B0604020202020204" pitchFamily="34" charset="0"/>
                        <a:buChar char="•"/>
                      </a:pPr>
                      <a:r>
                        <a:rPr lang="en-GB" sz="800" b="1" kern="1200">
                          <a:solidFill>
                            <a:schemeClr val="bg1"/>
                          </a:solidFill>
                          <a:effectLst/>
                          <a:latin typeface="Roboto" panose="02000000000000000000" pitchFamily="2" charset="0"/>
                          <a:ea typeface="Roboto" panose="02000000000000000000" pitchFamily="2" charset="0"/>
                          <a:cs typeface="Roboto" panose="02000000000000000000" pitchFamily="2" charset="0"/>
                        </a:rPr>
                        <a:t>Human processes: </a:t>
                      </a:r>
                      <a:r>
                        <a:rPr lang="en-US" sz="800" b="0">
                          <a:solidFill>
                            <a:schemeClr val="bg1"/>
                          </a:solidFill>
                          <a:latin typeface="Roboto" panose="02000000000000000000" pitchFamily="2" charset="0"/>
                          <a:ea typeface="Roboto" panose="02000000000000000000" pitchFamily="2" charset="0"/>
                        </a:rPr>
                        <a:t>Rural means countryside, and urban means towns and cities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1" kern="1200">
                          <a:solidFill>
                            <a:schemeClr val="bg1"/>
                          </a:solidFill>
                          <a:effectLst/>
                          <a:latin typeface="Roboto" panose="02000000000000000000" pitchFamily="2" charset="0"/>
                          <a:ea typeface="Roboto" panose="02000000000000000000" pitchFamily="2" charset="0"/>
                          <a:cs typeface="Roboto" panose="02000000000000000000" pitchFamily="2" charset="0"/>
                        </a:rPr>
                        <a:t>Human processes: </a:t>
                      </a:r>
                      <a:r>
                        <a:rPr lang="en-GB" sz="800">
                          <a:solidFill>
                            <a:schemeClr val="bg1"/>
                          </a:solidFill>
                          <a:latin typeface="Roboto" panose="02000000000000000000" pitchFamily="2" charset="0"/>
                          <a:ea typeface="Roboto" panose="02000000000000000000" pitchFamily="2" charset="0"/>
                          <a:cs typeface="Roboto" panose="02000000000000000000" pitchFamily="2" charset="0"/>
                        </a:rPr>
                        <a:t>The population of rural areas is smaller than that of urban areas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1" kern="1200">
                          <a:solidFill>
                            <a:schemeClr val="bg1"/>
                          </a:solidFill>
                          <a:effectLst/>
                          <a:latin typeface="Roboto" panose="02000000000000000000" pitchFamily="2" charset="0"/>
                          <a:ea typeface="Roboto" panose="02000000000000000000" pitchFamily="2" charset="0"/>
                          <a:cs typeface="Roboto" panose="02000000000000000000" pitchFamily="2" charset="0"/>
                        </a:rPr>
                        <a:t>Human processes: </a:t>
                      </a:r>
                      <a:r>
                        <a:rPr lang="en-US" sz="800" b="0">
                          <a:solidFill>
                            <a:schemeClr val="bg1"/>
                          </a:solidFill>
                          <a:latin typeface="Roboto" panose="02000000000000000000" pitchFamily="2" charset="0"/>
                          <a:ea typeface="Roboto" panose="02000000000000000000" pitchFamily="2" charset="0"/>
                        </a:rPr>
                        <a:t>Rural areas include farmland. This can be for either pastoral or arable farming</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Human processes: </a:t>
                      </a:r>
                      <a:r>
                        <a:rPr lang="en-US" sz="800" b="0" dirty="0">
                          <a:solidFill>
                            <a:schemeClr val="bg1"/>
                          </a:solidFill>
                          <a:latin typeface="Roboto" panose="02000000000000000000" pitchFamily="2" charset="0"/>
                          <a:ea typeface="Roboto" panose="02000000000000000000" pitchFamily="2" charset="0"/>
                        </a:rPr>
                        <a:t>Humans use seas and oceans for economic and leisure uses. The main economic use is trade </a:t>
                      </a:r>
                    </a:p>
                    <a:p>
                      <a:pPr marL="72000" indent="-72000">
                        <a:spcAft>
                          <a:spcPts val="200"/>
                        </a:spcAft>
                        <a:buFont typeface="Arial" panose="020B0604020202020204" pitchFamily="34" charset="0"/>
                        <a:buChar char="•"/>
                      </a:pPr>
                      <a:endParaRPr lang="en-US" sz="800" b="0"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2131541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dirty="0"/>
              <a:t>Year 1/2B: Summer</a:t>
            </a:r>
            <a:endParaRPr lang="en-GB" dirty="0"/>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3413760"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solidFill>
                    <a:schemeClr val="accent1"/>
                  </a:solidFill>
                </a:ln>
                <a:solidFill>
                  <a:schemeClr val="accent1"/>
                </a:solidFill>
                <a:latin typeface="United Curriculum" pitchFamily="2" charset="0"/>
              </a:rPr>
              <a:t>Rivers, Seas and Oceans</a:t>
            </a:r>
            <a:endParaRPr lang="en-GB" sz="1600">
              <a:ln w="12700">
                <a:solidFill>
                  <a:schemeClr val="accent1"/>
                </a:solidFill>
              </a:ln>
              <a:solidFill>
                <a:schemeClr val="accent1"/>
              </a:solidFill>
              <a:latin typeface="United Curriculum" pitchFamily="2" charset="0"/>
            </a:endParaRPr>
          </a:p>
        </p:txBody>
      </p:sp>
      <p:graphicFrame>
        <p:nvGraphicFramePr>
          <p:cNvPr id="2" name="Table 25">
            <a:extLst>
              <a:ext uri="{FF2B5EF4-FFF2-40B4-BE49-F238E27FC236}">
                <a16:creationId xmlns:a16="http://schemas.microsoft.com/office/drawing/2014/main" id="{55AACFED-8B53-9F76-4A46-47581F564627}"/>
              </a:ext>
            </a:extLst>
          </p:cNvPr>
          <p:cNvGraphicFramePr>
            <a:graphicFrameLocks noGrp="1"/>
          </p:cNvGraphicFramePr>
          <p:nvPr>
            <p:extLst>
              <p:ext uri="{D42A27DB-BD31-4B8C-83A1-F6EECF244321}">
                <p14:modId xmlns:p14="http://schemas.microsoft.com/office/powerpoint/2010/main" val="450639435"/>
              </p:ext>
            </p:extLst>
          </p:nvPr>
        </p:nvGraphicFramePr>
        <p:xfrm>
          <a:off x="213834" y="812727"/>
          <a:ext cx="9179999" cy="5425949"/>
        </p:xfrm>
        <a:graphic>
          <a:graphicData uri="http://schemas.openxmlformats.org/drawingml/2006/table">
            <a:tbl>
              <a:tblPr firstRow="1" bandRow="1">
                <a:tableStyleId>{5940675A-B579-460E-94D1-54222C63F5DA}</a:tableStyleId>
              </a:tblPr>
              <a:tblGrid>
                <a:gridCol w="211034">
                  <a:extLst>
                    <a:ext uri="{9D8B030D-6E8A-4147-A177-3AD203B41FA5}">
                      <a16:colId xmlns:a16="http://schemas.microsoft.com/office/drawing/2014/main" val="1014669821"/>
                    </a:ext>
                  </a:extLst>
                </a:gridCol>
                <a:gridCol w="211034">
                  <a:extLst>
                    <a:ext uri="{9D8B030D-6E8A-4147-A177-3AD203B41FA5}">
                      <a16:colId xmlns:a16="http://schemas.microsoft.com/office/drawing/2014/main" val="1749978381"/>
                    </a:ext>
                  </a:extLst>
                </a:gridCol>
                <a:gridCol w="2969232">
                  <a:extLst>
                    <a:ext uri="{9D8B030D-6E8A-4147-A177-3AD203B41FA5}">
                      <a16:colId xmlns:a16="http://schemas.microsoft.com/office/drawing/2014/main" val="247776695"/>
                    </a:ext>
                  </a:extLst>
                </a:gridCol>
                <a:gridCol w="3934918">
                  <a:extLst>
                    <a:ext uri="{9D8B030D-6E8A-4147-A177-3AD203B41FA5}">
                      <a16:colId xmlns:a16="http://schemas.microsoft.com/office/drawing/2014/main" val="3380293508"/>
                    </a:ext>
                  </a:extLst>
                </a:gridCol>
                <a:gridCol w="1853781">
                  <a:extLst>
                    <a:ext uri="{9D8B030D-6E8A-4147-A177-3AD203B41FA5}">
                      <a16:colId xmlns:a16="http://schemas.microsoft.com/office/drawing/2014/main" val="2902844172"/>
                    </a:ext>
                  </a:extLst>
                </a:gridCol>
              </a:tblGrid>
              <a:tr h="148294">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1931232">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Conceptual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lnSpc>
                          <a:spcPct val="100000"/>
                        </a:lnSpc>
                        <a:spcBef>
                          <a:spcPts val="0"/>
                        </a:spcBef>
                        <a:spcAft>
                          <a:spcPts val="100"/>
                        </a:spcAft>
                        <a:buFont typeface="Arial" panose="020B0604020202020204" pitchFamily="34" charset="0"/>
                        <a:buChar char="•"/>
                      </a:pPr>
                      <a:r>
                        <a:rPr lang="en-US" sz="700" b="1" dirty="0">
                          <a:solidFill>
                            <a:schemeClr val="bg1"/>
                          </a:solidFill>
                          <a:latin typeface="Roboto" panose="02000000000000000000" pitchFamily="2" charset="0"/>
                          <a:ea typeface="Roboto" panose="02000000000000000000" pitchFamily="2" charset="0"/>
                        </a:rPr>
                        <a:t>Human</a:t>
                      </a:r>
                      <a:r>
                        <a:rPr lang="en-US" sz="700" dirty="0">
                          <a:solidFill>
                            <a:schemeClr val="bg1"/>
                          </a:solidFill>
                          <a:latin typeface="Roboto" panose="02000000000000000000" pitchFamily="2" charset="0"/>
                          <a:ea typeface="Roboto" panose="02000000000000000000" pitchFamily="2" charset="0"/>
                        </a:rPr>
                        <a:t> features are man-made, and </a:t>
                      </a:r>
                      <a:r>
                        <a:rPr lang="en-US" sz="700" b="1" dirty="0">
                          <a:solidFill>
                            <a:schemeClr val="bg1"/>
                          </a:solidFill>
                          <a:latin typeface="Roboto" panose="02000000000000000000" pitchFamily="2" charset="0"/>
                          <a:ea typeface="Roboto" panose="02000000000000000000" pitchFamily="2" charset="0"/>
                        </a:rPr>
                        <a:t>physical</a:t>
                      </a:r>
                      <a:r>
                        <a:rPr lang="en-US" sz="700" dirty="0">
                          <a:solidFill>
                            <a:schemeClr val="bg1"/>
                          </a:solidFill>
                          <a:latin typeface="Roboto" panose="02000000000000000000" pitchFamily="2" charset="0"/>
                          <a:ea typeface="Roboto" panose="02000000000000000000" pitchFamily="2" charset="0"/>
                        </a:rPr>
                        <a:t> features are those that would be there without humans </a:t>
                      </a:r>
                    </a:p>
                    <a:p>
                      <a:pPr marL="72000" indent="-72000">
                        <a:lnSpc>
                          <a:spcPct val="100000"/>
                        </a:lnSpc>
                        <a:spcBef>
                          <a:spcPts val="0"/>
                        </a:spcBef>
                        <a:spcAft>
                          <a:spcPts val="100"/>
                        </a:spcAft>
                        <a:buFont typeface="Arial" panose="020B0604020202020204" pitchFamily="34" charset="0"/>
                        <a:buChar char="•"/>
                      </a:pPr>
                      <a:r>
                        <a:rPr lang="en-US" sz="700" dirty="0">
                          <a:solidFill>
                            <a:schemeClr val="bg1"/>
                          </a:solidFill>
                          <a:latin typeface="Roboto" panose="02000000000000000000" pitchFamily="2" charset="0"/>
                          <a:ea typeface="Roboto" panose="02000000000000000000" pitchFamily="2" charset="0"/>
                        </a:rPr>
                        <a:t>Key words: river, forest, soil, hill, shop, house and office </a:t>
                      </a:r>
                    </a:p>
                    <a:p>
                      <a:pPr marL="72000" indent="-72000">
                        <a:lnSpc>
                          <a:spcPct val="100000"/>
                        </a:lnSpc>
                        <a:spcBef>
                          <a:spcPts val="0"/>
                        </a:spcBef>
                        <a:spcAft>
                          <a:spcPts val="100"/>
                        </a:spcAft>
                        <a:buFont typeface="Arial" panose="020B0604020202020204" pitchFamily="34" charset="0"/>
                        <a:buChar char="•"/>
                      </a:pPr>
                      <a:r>
                        <a:rPr lang="en-US" sz="700" dirty="0">
                          <a:solidFill>
                            <a:schemeClr val="bg1"/>
                          </a:solidFill>
                          <a:latin typeface="Roboto" panose="02000000000000000000" pitchFamily="2" charset="0"/>
                          <a:ea typeface="Roboto" panose="02000000000000000000" pitchFamily="2" charset="0"/>
                        </a:rPr>
                        <a:t>The UK is made up of four countries: England, Scotland, Wales and N Ireland, with capital cities London, Edinburgh, Cardiff and Belfast </a:t>
                      </a:r>
                    </a:p>
                    <a:p>
                      <a:pPr marL="72000" indent="-72000">
                        <a:lnSpc>
                          <a:spcPct val="100000"/>
                        </a:lnSpc>
                        <a:spcBef>
                          <a:spcPts val="0"/>
                        </a:spcBef>
                        <a:spcAft>
                          <a:spcPts val="100"/>
                        </a:spcAft>
                        <a:buFont typeface="Arial" panose="020B0604020202020204" pitchFamily="34" charset="0"/>
                        <a:buChar char="•"/>
                      </a:pPr>
                      <a:r>
                        <a:rPr lang="en-US" sz="700" b="1" dirty="0">
                          <a:solidFill>
                            <a:schemeClr val="bg1"/>
                          </a:solidFill>
                          <a:latin typeface="Roboto" panose="02000000000000000000" pitchFamily="2" charset="0"/>
                          <a:ea typeface="Roboto" panose="02000000000000000000" pitchFamily="2" charset="0"/>
                        </a:rPr>
                        <a:t>Rural</a:t>
                      </a:r>
                      <a:r>
                        <a:rPr lang="en-US" sz="700" dirty="0">
                          <a:solidFill>
                            <a:schemeClr val="bg1"/>
                          </a:solidFill>
                          <a:latin typeface="Roboto" panose="02000000000000000000" pitchFamily="2" charset="0"/>
                          <a:ea typeface="Roboto" panose="02000000000000000000" pitchFamily="2" charset="0"/>
                        </a:rPr>
                        <a:t> means countryside; </a:t>
                      </a:r>
                      <a:r>
                        <a:rPr lang="en-US" sz="700" b="1" dirty="0">
                          <a:solidFill>
                            <a:schemeClr val="bg1"/>
                          </a:solidFill>
                          <a:latin typeface="Roboto" panose="02000000000000000000" pitchFamily="2" charset="0"/>
                          <a:ea typeface="Roboto" panose="02000000000000000000" pitchFamily="2" charset="0"/>
                        </a:rPr>
                        <a:t>urban</a:t>
                      </a:r>
                      <a:r>
                        <a:rPr lang="en-US" sz="700" dirty="0">
                          <a:solidFill>
                            <a:schemeClr val="bg1"/>
                          </a:solidFill>
                          <a:latin typeface="Roboto" panose="02000000000000000000" pitchFamily="2" charset="0"/>
                          <a:ea typeface="Roboto" panose="02000000000000000000" pitchFamily="2" charset="0"/>
                        </a:rPr>
                        <a:t> means towns and cities </a:t>
                      </a:r>
                    </a:p>
                    <a:p>
                      <a:pPr marL="72000" indent="-72000">
                        <a:lnSpc>
                          <a:spcPct val="100000"/>
                        </a:lnSpc>
                        <a:spcBef>
                          <a:spcPts val="0"/>
                        </a:spcBef>
                        <a:spcAft>
                          <a:spcPts val="100"/>
                        </a:spcAft>
                        <a:buFont typeface="Arial" panose="020B0604020202020204" pitchFamily="34" charset="0"/>
                        <a:buChar char="•"/>
                      </a:pPr>
                      <a:r>
                        <a:rPr lang="en-US" sz="700" b="0" dirty="0">
                          <a:solidFill>
                            <a:schemeClr val="bg1"/>
                          </a:solidFill>
                          <a:latin typeface="Roboto" panose="02000000000000000000" pitchFamily="2" charset="0"/>
                          <a:ea typeface="Roboto" panose="02000000000000000000" pitchFamily="2" charset="0"/>
                        </a:rPr>
                        <a:t>Rural areas include farmland. This can be for either </a:t>
                      </a:r>
                      <a:r>
                        <a:rPr lang="en-US" sz="700" b="1" dirty="0">
                          <a:solidFill>
                            <a:schemeClr val="bg1"/>
                          </a:solidFill>
                          <a:latin typeface="Roboto" panose="02000000000000000000" pitchFamily="2" charset="0"/>
                          <a:ea typeface="Roboto" panose="02000000000000000000" pitchFamily="2" charset="0"/>
                        </a:rPr>
                        <a:t>pastoral</a:t>
                      </a:r>
                      <a:r>
                        <a:rPr lang="en-US" sz="700" b="0" dirty="0">
                          <a:solidFill>
                            <a:schemeClr val="bg1"/>
                          </a:solidFill>
                          <a:latin typeface="Roboto" panose="02000000000000000000" pitchFamily="2" charset="0"/>
                          <a:ea typeface="Roboto" panose="02000000000000000000" pitchFamily="2" charset="0"/>
                        </a:rPr>
                        <a:t> or </a:t>
                      </a:r>
                      <a:r>
                        <a:rPr lang="en-US" sz="700" b="1" dirty="0">
                          <a:solidFill>
                            <a:schemeClr val="bg1"/>
                          </a:solidFill>
                          <a:latin typeface="Roboto" panose="02000000000000000000" pitchFamily="2" charset="0"/>
                          <a:ea typeface="Roboto" panose="02000000000000000000" pitchFamily="2" charset="0"/>
                        </a:rPr>
                        <a:t>arable</a:t>
                      </a:r>
                      <a:r>
                        <a:rPr lang="en-US" sz="700" b="0" dirty="0">
                          <a:solidFill>
                            <a:schemeClr val="bg1"/>
                          </a:solidFill>
                          <a:latin typeface="Roboto" panose="02000000000000000000" pitchFamily="2" charset="0"/>
                          <a:ea typeface="Roboto" panose="02000000000000000000" pitchFamily="2" charset="0"/>
                        </a:rPr>
                        <a:t> farming </a:t>
                      </a:r>
                    </a:p>
                    <a:p>
                      <a:pPr marL="72000" indent="-72000">
                        <a:lnSpc>
                          <a:spcPct val="100000"/>
                        </a:lnSpc>
                        <a:spcBef>
                          <a:spcPts val="0"/>
                        </a:spcBef>
                        <a:spcAft>
                          <a:spcPts val="100"/>
                        </a:spcAft>
                        <a:buFont typeface="Arial" panose="020B0604020202020204" pitchFamily="34" charset="0"/>
                        <a:buChar char="•"/>
                      </a:pPr>
                      <a:r>
                        <a:rPr lang="en-US" sz="700" b="1" dirty="0">
                          <a:solidFill>
                            <a:schemeClr val="bg1"/>
                          </a:solidFill>
                          <a:latin typeface="Roboto" panose="02000000000000000000" pitchFamily="2" charset="0"/>
                          <a:ea typeface="Roboto" panose="02000000000000000000" pitchFamily="2" charset="0"/>
                        </a:rPr>
                        <a:t>Coastal</a:t>
                      </a:r>
                      <a:r>
                        <a:rPr lang="en-US" sz="700" dirty="0">
                          <a:solidFill>
                            <a:schemeClr val="bg1"/>
                          </a:solidFill>
                          <a:latin typeface="Roboto" panose="02000000000000000000" pitchFamily="2" charset="0"/>
                          <a:ea typeface="Roboto" panose="02000000000000000000" pitchFamily="2" charset="0"/>
                        </a:rPr>
                        <a:t> areas are areas of land that are near to the sea. They can be rural or urban </a:t>
                      </a:r>
                    </a:p>
                    <a:p>
                      <a:pPr marL="72000" indent="-72000">
                        <a:lnSpc>
                          <a:spcPct val="100000"/>
                        </a:lnSpc>
                        <a:spcBef>
                          <a:spcPts val="0"/>
                        </a:spcBef>
                        <a:spcAft>
                          <a:spcPts val="100"/>
                        </a:spcAft>
                        <a:buFont typeface="Arial" panose="020B0604020202020204" pitchFamily="34" charset="0"/>
                        <a:buChar char="•"/>
                      </a:pPr>
                      <a:r>
                        <a:rPr lang="en-US" sz="700" dirty="0">
                          <a:solidFill>
                            <a:schemeClr val="bg1"/>
                          </a:solidFill>
                          <a:latin typeface="Roboto" panose="02000000000000000000" pitchFamily="2" charset="0"/>
                          <a:ea typeface="Roboto" panose="02000000000000000000" pitchFamily="2" charset="0"/>
                        </a:rPr>
                        <a:t>Features in coastal areas include </a:t>
                      </a:r>
                      <a:r>
                        <a:rPr lang="en-US" sz="700" b="1" dirty="0">
                          <a:solidFill>
                            <a:schemeClr val="bg1"/>
                          </a:solidFill>
                          <a:latin typeface="Roboto" panose="02000000000000000000" pitchFamily="2" charset="0"/>
                          <a:ea typeface="Roboto" panose="02000000000000000000" pitchFamily="2" charset="0"/>
                        </a:rPr>
                        <a:t>beaches</a:t>
                      </a:r>
                      <a:r>
                        <a:rPr lang="en-US" sz="700" dirty="0">
                          <a:solidFill>
                            <a:schemeClr val="bg1"/>
                          </a:solidFill>
                          <a:latin typeface="Roboto" panose="02000000000000000000" pitchFamily="2" charset="0"/>
                          <a:ea typeface="Roboto" panose="02000000000000000000" pitchFamily="2" charset="0"/>
                        </a:rPr>
                        <a:t>, </a:t>
                      </a:r>
                      <a:r>
                        <a:rPr lang="en-US" sz="700" b="1" dirty="0">
                          <a:solidFill>
                            <a:schemeClr val="bg1"/>
                          </a:solidFill>
                          <a:latin typeface="Roboto" panose="02000000000000000000" pitchFamily="2" charset="0"/>
                          <a:ea typeface="Roboto" panose="02000000000000000000" pitchFamily="2" charset="0"/>
                        </a:rPr>
                        <a:t>cliffs</a:t>
                      </a:r>
                      <a:r>
                        <a:rPr lang="en-US" sz="700" dirty="0">
                          <a:solidFill>
                            <a:schemeClr val="bg1"/>
                          </a:solidFill>
                          <a:latin typeface="Roboto" panose="02000000000000000000" pitchFamily="2" charset="0"/>
                          <a:ea typeface="Roboto" panose="02000000000000000000" pitchFamily="2" charset="0"/>
                        </a:rPr>
                        <a:t> and the </a:t>
                      </a:r>
                      <a:r>
                        <a:rPr lang="en-US" sz="700" b="1" dirty="0">
                          <a:solidFill>
                            <a:schemeClr val="bg1"/>
                          </a:solidFill>
                          <a:latin typeface="Roboto" panose="02000000000000000000" pitchFamily="2" charset="0"/>
                          <a:ea typeface="Roboto" panose="02000000000000000000" pitchFamily="2" charset="0"/>
                        </a:rPr>
                        <a:t>sea</a:t>
                      </a:r>
                      <a:r>
                        <a:rPr lang="en-US" sz="700" dirty="0">
                          <a:solidFill>
                            <a:schemeClr val="bg1"/>
                          </a:solidFill>
                          <a:latin typeface="Roboto" panose="02000000000000000000" pitchFamily="2" charset="0"/>
                          <a:ea typeface="Roboto" panose="02000000000000000000" pitchFamily="2" charset="0"/>
                        </a:rPr>
                        <a:t> or the </a:t>
                      </a:r>
                      <a:r>
                        <a:rPr lang="en-US" sz="700" b="1" dirty="0">
                          <a:solidFill>
                            <a:schemeClr val="bg1"/>
                          </a:solidFill>
                          <a:latin typeface="Roboto" panose="02000000000000000000" pitchFamily="2" charset="0"/>
                          <a:ea typeface="Roboto" panose="02000000000000000000" pitchFamily="2" charset="0"/>
                        </a:rPr>
                        <a:t>ocean</a:t>
                      </a:r>
                      <a:r>
                        <a:rPr lang="en-US" sz="700" dirty="0">
                          <a:solidFill>
                            <a:schemeClr val="bg1"/>
                          </a:solidFill>
                          <a:latin typeface="Roboto" panose="02000000000000000000" pitchFamily="2" charset="0"/>
                          <a:ea typeface="Roboto" panose="02000000000000000000" pitchFamily="2" charset="0"/>
                        </a:rPr>
                        <a:t> </a:t>
                      </a:r>
                    </a:p>
                    <a:p>
                      <a:pPr marL="72000" indent="-72000">
                        <a:lnSpc>
                          <a:spcPct val="100000"/>
                        </a:lnSpc>
                        <a:spcBef>
                          <a:spcPts val="0"/>
                        </a:spcBef>
                        <a:spcAft>
                          <a:spcPts val="100"/>
                        </a:spcAft>
                        <a:buFont typeface="Arial" panose="020B0604020202020204" pitchFamily="34" charset="0"/>
                        <a:buChar char="•"/>
                      </a:pPr>
                      <a:r>
                        <a:rPr lang="en-US" sz="700" b="1" dirty="0">
                          <a:solidFill>
                            <a:schemeClr val="accent2"/>
                          </a:solidFill>
                          <a:latin typeface="Roboto" panose="02000000000000000000" pitchFamily="2" charset="0"/>
                          <a:ea typeface="Roboto" panose="02000000000000000000" pitchFamily="2" charset="0"/>
                        </a:rPr>
                        <a:t>Science</a:t>
                      </a:r>
                      <a:r>
                        <a:rPr lang="en-US" sz="700" b="1" dirty="0">
                          <a:solidFill>
                            <a:schemeClr val="bg1"/>
                          </a:solidFill>
                          <a:latin typeface="Roboto" panose="02000000000000000000" pitchFamily="2" charset="0"/>
                          <a:ea typeface="Roboto" panose="02000000000000000000" pitchFamily="2" charset="0"/>
                        </a:rPr>
                        <a:t>: Sustainability</a:t>
                      </a:r>
                      <a:r>
                        <a:rPr lang="en-US" sz="700" b="0" dirty="0">
                          <a:solidFill>
                            <a:schemeClr val="bg1"/>
                          </a:solidFill>
                          <a:latin typeface="Roboto" panose="02000000000000000000" pitchFamily="2" charset="0"/>
                          <a:ea typeface="Roboto" panose="02000000000000000000" pitchFamily="2" charset="0"/>
                        </a:rPr>
                        <a:t> means meeting the needs of the people today, whilst meeting the needs of people of the future </a:t>
                      </a:r>
                      <a:endParaRPr lang="en-US" sz="700" b="1" dirty="0">
                        <a:solidFill>
                          <a:schemeClr val="bg1"/>
                        </a:solidFill>
                        <a:latin typeface="Roboto" panose="02000000000000000000" pitchFamily="2" charset="0"/>
                        <a:ea typeface="Roboto" panose="02000000000000000000" pitchFamily="2" charset="0"/>
                      </a:endParaRPr>
                    </a:p>
                    <a:p>
                      <a:pPr marL="72000" indent="-72000">
                        <a:lnSpc>
                          <a:spcPct val="100000"/>
                        </a:lnSpc>
                        <a:spcBef>
                          <a:spcPts val="0"/>
                        </a:spcBef>
                        <a:spcAft>
                          <a:spcPts val="100"/>
                        </a:spcAft>
                        <a:buFont typeface="Arial" panose="020B0604020202020204" pitchFamily="34" charset="0"/>
                        <a:buChar char="•"/>
                      </a:pPr>
                      <a:r>
                        <a:rPr lang="en-US" sz="700" b="1" dirty="0">
                          <a:solidFill>
                            <a:schemeClr val="accent2"/>
                          </a:solidFill>
                          <a:latin typeface="Roboto" panose="02000000000000000000" pitchFamily="2" charset="0"/>
                          <a:ea typeface="Roboto" panose="02000000000000000000" pitchFamily="2" charset="0"/>
                        </a:rPr>
                        <a:t>Science</a:t>
                      </a:r>
                      <a:r>
                        <a:rPr lang="en-US" sz="700" b="1" dirty="0">
                          <a:solidFill>
                            <a:schemeClr val="bg1"/>
                          </a:solidFill>
                          <a:latin typeface="Roboto" panose="02000000000000000000" pitchFamily="2" charset="0"/>
                          <a:ea typeface="Roboto" panose="02000000000000000000" pitchFamily="2" charset="0"/>
                        </a:rPr>
                        <a:t>: </a:t>
                      </a:r>
                      <a:r>
                        <a:rPr lang="en-US" sz="700" dirty="0">
                          <a:solidFill>
                            <a:schemeClr val="bg1"/>
                          </a:solidFill>
                          <a:latin typeface="Roboto" panose="02000000000000000000" pitchFamily="2" charset="0"/>
                          <a:ea typeface="Roboto" panose="02000000000000000000" pitchFamily="2" charset="0"/>
                        </a:rPr>
                        <a:t>Biodiversity is all the different living things in an area </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b="1">
                          <a:solidFill>
                            <a:schemeClr val="bg1"/>
                          </a:solidFill>
                          <a:latin typeface="Roboto" panose="02000000000000000000" pitchFamily="2" charset="0"/>
                          <a:ea typeface="Roboto" panose="02000000000000000000" pitchFamily="2" charset="0"/>
                        </a:rPr>
                        <a:t>Rivers</a:t>
                      </a:r>
                      <a:r>
                        <a:rPr lang="en-US" sz="700">
                          <a:solidFill>
                            <a:schemeClr val="bg1"/>
                          </a:solidFill>
                          <a:latin typeface="Roboto" panose="02000000000000000000" pitchFamily="2" charset="0"/>
                          <a:ea typeface="Roboto" panose="02000000000000000000" pitchFamily="2" charset="0"/>
                        </a:rPr>
                        <a:t>, </a:t>
                      </a:r>
                      <a:r>
                        <a:rPr lang="en-US" sz="700" b="1">
                          <a:solidFill>
                            <a:schemeClr val="bg1"/>
                          </a:solidFill>
                          <a:latin typeface="Roboto" panose="02000000000000000000" pitchFamily="2" charset="0"/>
                          <a:ea typeface="Roboto" panose="02000000000000000000" pitchFamily="2" charset="0"/>
                        </a:rPr>
                        <a:t>lakes</a:t>
                      </a:r>
                      <a:r>
                        <a:rPr lang="en-US" sz="700">
                          <a:solidFill>
                            <a:schemeClr val="bg1"/>
                          </a:solidFill>
                          <a:latin typeface="Roboto" panose="02000000000000000000" pitchFamily="2" charset="0"/>
                          <a:ea typeface="Roboto" panose="02000000000000000000" pitchFamily="2" charset="0"/>
                        </a:rPr>
                        <a:t>, </a:t>
                      </a:r>
                      <a:r>
                        <a:rPr lang="en-US" sz="700" b="1">
                          <a:solidFill>
                            <a:schemeClr val="bg1"/>
                          </a:solidFill>
                          <a:latin typeface="Roboto" panose="02000000000000000000" pitchFamily="2" charset="0"/>
                          <a:ea typeface="Roboto" panose="02000000000000000000" pitchFamily="2" charset="0"/>
                        </a:rPr>
                        <a:t>seas</a:t>
                      </a:r>
                      <a:r>
                        <a:rPr lang="en-US" sz="700">
                          <a:solidFill>
                            <a:schemeClr val="bg1"/>
                          </a:solidFill>
                          <a:latin typeface="Roboto" panose="02000000000000000000" pitchFamily="2" charset="0"/>
                          <a:ea typeface="Roboto" panose="02000000000000000000" pitchFamily="2" charset="0"/>
                        </a:rPr>
                        <a:t> and </a:t>
                      </a:r>
                      <a:r>
                        <a:rPr lang="en-US" sz="700" b="1">
                          <a:solidFill>
                            <a:schemeClr val="bg1"/>
                          </a:solidFill>
                          <a:latin typeface="Roboto" panose="02000000000000000000" pitchFamily="2" charset="0"/>
                          <a:ea typeface="Roboto" panose="02000000000000000000" pitchFamily="2" charset="0"/>
                        </a:rPr>
                        <a:t>oceans</a:t>
                      </a:r>
                      <a:r>
                        <a:rPr lang="en-US" sz="700">
                          <a:solidFill>
                            <a:schemeClr val="bg1"/>
                          </a:solidFill>
                          <a:latin typeface="Roboto" panose="02000000000000000000" pitchFamily="2" charset="0"/>
                          <a:ea typeface="Roboto" panose="02000000000000000000" pitchFamily="2" charset="0"/>
                        </a:rPr>
                        <a:t> are all bodies of water. Rivers flow into lakes and seas; seas connect to oceans</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a:solidFill>
                            <a:schemeClr val="bg1"/>
                          </a:solidFill>
                          <a:latin typeface="Roboto" panose="02000000000000000000" pitchFamily="2" charset="0"/>
                          <a:ea typeface="Roboto" panose="02000000000000000000" pitchFamily="2" charset="0"/>
                        </a:rPr>
                        <a:t>Rivers travel from </a:t>
                      </a:r>
                      <a:r>
                        <a:rPr lang="en-US" sz="700" b="1">
                          <a:solidFill>
                            <a:schemeClr val="bg1"/>
                          </a:solidFill>
                          <a:latin typeface="Roboto" panose="02000000000000000000" pitchFamily="2" charset="0"/>
                          <a:ea typeface="Roboto" panose="02000000000000000000" pitchFamily="2" charset="0"/>
                        </a:rPr>
                        <a:t>highland</a:t>
                      </a:r>
                      <a:r>
                        <a:rPr lang="en-US" sz="700">
                          <a:solidFill>
                            <a:schemeClr val="bg1"/>
                          </a:solidFill>
                          <a:latin typeface="Roboto" panose="02000000000000000000" pitchFamily="2" charset="0"/>
                          <a:ea typeface="Roboto" panose="02000000000000000000" pitchFamily="2" charset="0"/>
                        </a:rPr>
                        <a:t> areas (the </a:t>
                      </a:r>
                      <a:r>
                        <a:rPr lang="en-US" sz="700" b="1">
                          <a:solidFill>
                            <a:schemeClr val="bg1"/>
                          </a:solidFill>
                          <a:latin typeface="Roboto" panose="02000000000000000000" pitchFamily="2" charset="0"/>
                          <a:ea typeface="Roboto" panose="02000000000000000000" pitchFamily="2" charset="0"/>
                        </a:rPr>
                        <a:t>source</a:t>
                      </a:r>
                      <a:r>
                        <a:rPr lang="en-US" sz="700">
                          <a:solidFill>
                            <a:schemeClr val="bg1"/>
                          </a:solidFill>
                          <a:latin typeface="Roboto" panose="02000000000000000000" pitchFamily="2" charset="0"/>
                          <a:ea typeface="Roboto" panose="02000000000000000000" pitchFamily="2" charset="0"/>
                        </a:rPr>
                        <a:t>) to </a:t>
                      </a:r>
                      <a:r>
                        <a:rPr lang="en-US" sz="700" b="1">
                          <a:solidFill>
                            <a:schemeClr val="bg1"/>
                          </a:solidFill>
                          <a:latin typeface="Roboto" panose="02000000000000000000" pitchFamily="2" charset="0"/>
                          <a:ea typeface="Roboto" panose="02000000000000000000" pitchFamily="2" charset="0"/>
                        </a:rPr>
                        <a:t>lowland</a:t>
                      </a:r>
                      <a:r>
                        <a:rPr lang="en-US" sz="700">
                          <a:solidFill>
                            <a:schemeClr val="bg1"/>
                          </a:solidFill>
                          <a:latin typeface="Roboto" panose="02000000000000000000" pitchFamily="2" charset="0"/>
                          <a:ea typeface="Roboto" panose="02000000000000000000" pitchFamily="2" charset="0"/>
                        </a:rPr>
                        <a:t> areas (the </a:t>
                      </a:r>
                      <a:r>
                        <a:rPr lang="en-US" sz="700" b="1">
                          <a:solidFill>
                            <a:schemeClr val="bg1"/>
                          </a:solidFill>
                          <a:latin typeface="Roboto" panose="02000000000000000000" pitchFamily="2" charset="0"/>
                          <a:ea typeface="Roboto" panose="02000000000000000000" pitchFamily="2" charset="0"/>
                        </a:rPr>
                        <a:t>mouth</a:t>
                      </a:r>
                      <a:r>
                        <a:rPr lang="en-US" sz="700">
                          <a:solidFill>
                            <a:schemeClr val="bg1"/>
                          </a:solidFill>
                          <a:latin typeface="Roboto" panose="02000000000000000000" pitchFamily="2" charset="0"/>
                          <a:ea typeface="Roboto" panose="02000000000000000000" pitchFamily="2" charset="0"/>
                        </a:rPr>
                        <a:t>)</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a:solidFill>
                            <a:schemeClr val="bg1"/>
                          </a:solidFill>
                          <a:latin typeface="Roboto" panose="02000000000000000000" pitchFamily="2" charset="0"/>
                          <a:ea typeface="Roboto" panose="02000000000000000000" pitchFamily="2" charset="0"/>
                        </a:rPr>
                        <a:t>Physical features around rivers include </a:t>
                      </a:r>
                      <a:r>
                        <a:rPr lang="en-US" sz="700" b="1">
                          <a:solidFill>
                            <a:schemeClr val="bg1"/>
                          </a:solidFill>
                          <a:latin typeface="Roboto" panose="02000000000000000000" pitchFamily="2" charset="0"/>
                          <a:ea typeface="Roboto" panose="02000000000000000000" pitchFamily="2" charset="0"/>
                        </a:rPr>
                        <a:t>valleys</a:t>
                      </a:r>
                      <a:r>
                        <a:rPr lang="en-US" sz="700">
                          <a:solidFill>
                            <a:schemeClr val="bg1"/>
                          </a:solidFill>
                          <a:latin typeface="Roboto" panose="02000000000000000000" pitchFamily="2" charset="0"/>
                          <a:ea typeface="Roboto" panose="02000000000000000000" pitchFamily="2" charset="0"/>
                        </a:rPr>
                        <a:t>, </a:t>
                      </a:r>
                      <a:r>
                        <a:rPr lang="en-US" sz="700" b="1">
                          <a:solidFill>
                            <a:schemeClr val="bg1"/>
                          </a:solidFill>
                          <a:latin typeface="Roboto" panose="02000000000000000000" pitchFamily="2" charset="0"/>
                          <a:ea typeface="Roboto" panose="02000000000000000000" pitchFamily="2" charset="0"/>
                        </a:rPr>
                        <a:t>mountains</a:t>
                      </a:r>
                      <a:r>
                        <a:rPr lang="en-US" sz="700">
                          <a:solidFill>
                            <a:schemeClr val="bg1"/>
                          </a:solidFill>
                          <a:latin typeface="Roboto" panose="02000000000000000000" pitchFamily="2" charset="0"/>
                          <a:ea typeface="Roboto" panose="02000000000000000000" pitchFamily="2" charset="0"/>
                        </a:rPr>
                        <a:t>, </a:t>
                      </a:r>
                      <a:r>
                        <a:rPr lang="en-US" sz="700" b="1">
                          <a:solidFill>
                            <a:schemeClr val="bg1"/>
                          </a:solidFill>
                          <a:latin typeface="Roboto" panose="02000000000000000000" pitchFamily="2" charset="0"/>
                          <a:ea typeface="Roboto" panose="02000000000000000000" pitchFamily="2" charset="0"/>
                        </a:rPr>
                        <a:t>hills</a:t>
                      </a:r>
                      <a:r>
                        <a:rPr lang="en-US" sz="700">
                          <a:solidFill>
                            <a:schemeClr val="bg1"/>
                          </a:solidFill>
                          <a:latin typeface="Roboto" panose="02000000000000000000" pitchFamily="2" charset="0"/>
                          <a:ea typeface="Roboto" panose="02000000000000000000" pitchFamily="2" charset="0"/>
                        </a:rPr>
                        <a:t> and </a:t>
                      </a:r>
                      <a:r>
                        <a:rPr lang="en-US" sz="700" b="1">
                          <a:solidFill>
                            <a:schemeClr val="bg1"/>
                          </a:solidFill>
                          <a:latin typeface="Roboto" panose="02000000000000000000" pitchFamily="2" charset="0"/>
                          <a:ea typeface="Roboto" panose="02000000000000000000" pitchFamily="2" charset="0"/>
                        </a:rPr>
                        <a:t>vegetation</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b="1">
                          <a:solidFill>
                            <a:schemeClr val="bg1"/>
                          </a:solidFill>
                          <a:latin typeface="Roboto" panose="02000000000000000000" pitchFamily="2" charset="0"/>
                          <a:ea typeface="Roboto" panose="02000000000000000000" pitchFamily="2" charset="0"/>
                        </a:rPr>
                        <a:t>Land use </a:t>
                      </a:r>
                      <a:r>
                        <a:rPr lang="en-US" sz="700" b="0">
                          <a:solidFill>
                            <a:schemeClr val="bg1"/>
                          </a:solidFill>
                          <a:latin typeface="Roboto" panose="02000000000000000000" pitchFamily="2" charset="0"/>
                          <a:ea typeface="Roboto" panose="02000000000000000000" pitchFamily="2" charset="0"/>
                        </a:rPr>
                        <a:t>is how land is used by humans</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b="0">
                          <a:solidFill>
                            <a:schemeClr val="bg1"/>
                          </a:solidFill>
                          <a:latin typeface="Roboto" panose="02000000000000000000" pitchFamily="2" charset="0"/>
                          <a:ea typeface="Roboto" panose="02000000000000000000" pitchFamily="2" charset="0"/>
                        </a:rPr>
                        <a:t>Land use can be for </a:t>
                      </a:r>
                      <a:r>
                        <a:rPr lang="en-US" sz="700" b="1">
                          <a:solidFill>
                            <a:schemeClr val="bg1"/>
                          </a:solidFill>
                          <a:latin typeface="Roboto" panose="02000000000000000000" pitchFamily="2" charset="0"/>
                          <a:ea typeface="Roboto" panose="02000000000000000000" pitchFamily="2" charset="0"/>
                        </a:rPr>
                        <a:t>economic </a:t>
                      </a:r>
                      <a:r>
                        <a:rPr lang="en-US" sz="700" b="0">
                          <a:solidFill>
                            <a:schemeClr val="bg1"/>
                          </a:solidFill>
                          <a:latin typeface="Roboto" panose="02000000000000000000" pitchFamily="2" charset="0"/>
                          <a:ea typeface="Roboto" panose="02000000000000000000" pitchFamily="2" charset="0"/>
                        </a:rPr>
                        <a:t>uses, including </a:t>
                      </a:r>
                      <a:r>
                        <a:rPr lang="en-US" sz="700" b="1">
                          <a:solidFill>
                            <a:schemeClr val="bg1"/>
                          </a:solidFill>
                          <a:latin typeface="Roboto" panose="02000000000000000000" pitchFamily="2" charset="0"/>
                          <a:ea typeface="Roboto" panose="02000000000000000000" pitchFamily="2" charset="0"/>
                        </a:rPr>
                        <a:t>farms, factories </a:t>
                      </a:r>
                      <a:r>
                        <a:rPr lang="en-US" sz="700" b="0">
                          <a:solidFill>
                            <a:schemeClr val="bg1"/>
                          </a:solidFill>
                          <a:latin typeface="Roboto" panose="02000000000000000000" pitchFamily="2" charset="0"/>
                          <a:ea typeface="Roboto" panose="02000000000000000000" pitchFamily="2" charset="0"/>
                        </a:rPr>
                        <a:t>and </a:t>
                      </a:r>
                      <a:r>
                        <a:rPr lang="en-US" sz="700" b="1">
                          <a:solidFill>
                            <a:schemeClr val="bg1"/>
                          </a:solidFill>
                          <a:latin typeface="Roboto" panose="02000000000000000000" pitchFamily="2" charset="0"/>
                          <a:ea typeface="Roboto" panose="02000000000000000000" pitchFamily="2" charset="0"/>
                        </a:rPr>
                        <a:t>leisure</a:t>
                      </a:r>
                      <a:r>
                        <a:rPr lang="en-US" sz="700" b="0">
                          <a:solidFill>
                            <a:schemeClr val="bg1"/>
                          </a:solidFill>
                          <a:latin typeface="Roboto" panose="02000000000000000000" pitchFamily="2" charset="0"/>
                          <a:ea typeface="Roboto" panose="02000000000000000000" pitchFamily="2" charset="0"/>
                        </a:rPr>
                        <a:t>, or </a:t>
                      </a:r>
                      <a:r>
                        <a:rPr lang="en-US" sz="700" b="1">
                          <a:solidFill>
                            <a:schemeClr val="bg1"/>
                          </a:solidFill>
                          <a:latin typeface="Roboto" panose="02000000000000000000" pitchFamily="2" charset="0"/>
                          <a:ea typeface="Roboto" panose="02000000000000000000" pitchFamily="2" charset="0"/>
                        </a:rPr>
                        <a:t>settlements</a:t>
                      </a:r>
                      <a:endParaRPr lang="en-US" sz="700" b="0">
                        <a:solidFill>
                          <a:schemeClr val="bg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b="1">
                          <a:solidFill>
                            <a:schemeClr val="bg1"/>
                          </a:solidFill>
                          <a:latin typeface="Roboto" panose="02000000000000000000" pitchFamily="2" charset="0"/>
                          <a:ea typeface="Roboto" panose="02000000000000000000" pitchFamily="2" charset="0"/>
                        </a:rPr>
                        <a:t>Agriculture</a:t>
                      </a:r>
                      <a:r>
                        <a:rPr lang="en-US" sz="700" b="0">
                          <a:solidFill>
                            <a:schemeClr val="bg1"/>
                          </a:solidFill>
                          <a:latin typeface="Roboto" panose="02000000000000000000" pitchFamily="2" charset="0"/>
                          <a:ea typeface="Roboto" panose="02000000000000000000" pitchFamily="2" charset="0"/>
                        </a:rPr>
                        <a:t> is the word used to describe the practice of farming</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a:solidFill>
                            <a:schemeClr val="bg1"/>
                          </a:solidFill>
                          <a:latin typeface="Roboto" panose="02000000000000000000" pitchFamily="2" charset="0"/>
                          <a:ea typeface="Roboto" panose="02000000000000000000" pitchFamily="2" charset="0"/>
                        </a:rPr>
                        <a:t>The seas that surround the UK are the </a:t>
                      </a:r>
                      <a:r>
                        <a:rPr lang="en-US" sz="700" b="1">
                          <a:solidFill>
                            <a:schemeClr val="bg1"/>
                          </a:solidFill>
                          <a:latin typeface="Roboto" panose="02000000000000000000" pitchFamily="2" charset="0"/>
                          <a:ea typeface="Roboto" panose="02000000000000000000" pitchFamily="2" charset="0"/>
                        </a:rPr>
                        <a:t>North Sea</a:t>
                      </a:r>
                      <a:r>
                        <a:rPr lang="en-US" sz="700">
                          <a:solidFill>
                            <a:schemeClr val="bg1"/>
                          </a:solidFill>
                          <a:latin typeface="Roboto" panose="02000000000000000000" pitchFamily="2" charset="0"/>
                          <a:ea typeface="Roboto" panose="02000000000000000000" pitchFamily="2" charset="0"/>
                        </a:rPr>
                        <a:t>, the </a:t>
                      </a:r>
                      <a:r>
                        <a:rPr lang="en-US" sz="700" b="1">
                          <a:solidFill>
                            <a:schemeClr val="bg1"/>
                          </a:solidFill>
                          <a:latin typeface="Roboto" panose="02000000000000000000" pitchFamily="2" charset="0"/>
                          <a:ea typeface="Roboto" panose="02000000000000000000" pitchFamily="2" charset="0"/>
                        </a:rPr>
                        <a:t>Irish</a:t>
                      </a:r>
                      <a:r>
                        <a:rPr lang="en-US" sz="700">
                          <a:solidFill>
                            <a:schemeClr val="bg1"/>
                          </a:solidFill>
                          <a:latin typeface="Roboto" panose="02000000000000000000" pitchFamily="2" charset="0"/>
                          <a:ea typeface="Roboto" panose="02000000000000000000" pitchFamily="2" charset="0"/>
                        </a:rPr>
                        <a:t> </a:t>
                      </a:r>
                      <a:r>
                        <a:rPr lang="en-US" sz="700" b="1">
                          <a:solidFill>
                            <a:schemeClr val="bg1"/>
                          </a:solidFill>
                          <a:latin typeface="Roboto" panose="02000000000000000000" pitchFamily="2" charset="0"/>
                          <a:ea typeface="Roboto" panose="02000000000000000000" pitchFamily="2" charset="0"/>
                        </a:rPr>
                        <a:t>Sea</a:t>
                      </a:r>
                      <a:r>
                        <a:rPr lang="en-US" sz="700">
                          <a:solidFill>
                            <a:schemeClr val="bg1"/>
                          </a:solidFill>
                          <a:latin typeface="Roboto" panose="02000000000000000000" pitchFamily="2" charset="0"/>
                          <a:ea typeface="Roboto" panose="02000000000000000000" pitchFamily="2" charset="0"/>
                        </a:rPr>
                        <a:t> and the </a:t>
                      </a:r>
                      <a:r>
                        <a:rPr lang="en-US" sz="700" b="1">
                          <a:solidFill>
                            <a:schemeClr val="bg1"/>
                          </a:solidFill>
                          <a:latin typeface="Roboto" panose="02000000000000000000" pitchFamily="2" charset="0"/>
                          <a:ea typeface="Roboto" panose="02000000000000000000" pitchFamily="2" charset="0"/>
                        </a:rPr>
                        <a:t>English</a:t>
                      </a:r>
                      <a:r>
                        <a:rPr lang="en-US" sz="700">
                          <a:solidFill>
                            <a:schemeClr val="bg1"/>
                          </a:solidFill>
                          <a:latin typeface="Roboto" panose="02000000000000000000" pitchFamily="2" charset="0"/>
                          <a:ea typeface="Roboto" panose="02000000000000000000" pitchFamily="2" charset="0"/>
                        </a:rPr>
                        <a:t> </a:t>
                      </a:r>
                      <a:r>
                        <a:rPr lang="en-US" sz="700" b="1">
                          <a:solidFill>
                            <a:schemeClr val="bg1"/>
                          </a:solidFill>
                          <a:latin typeface="Roboto" panose="02000000000000000000" pitchFamily="2" charset="0"/>
                          <a:ea typeface="Roboto" panose="02000000000000000000" pitchFamily="2" charset="0"/>
                        </a:rPr>
                        <a:t>Channel</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a:solidFill>
                            <a:schemeClr val="bg1"/>
                          </a:solidFill>
                          <a:latin typeface="Roboto" panose="02000000000000000000" pitchFamily="2" charset="0"/>
                          <a:ea typeface="Roboto" panose="02000000000000000000" pitchFamily="2" charset="0"/>
                        </a:rPr>
                        <a:t>There are five </a:t>
                      </a:r>
                      <a:r>
                        <a:rPr lang="en-US" sz="700" b="1">
                          <a:solidFill>
                            <a:schemeClr val="bg1"/>
                          </a:solidFill>
                          <a:latin typeface="Roboto" panose="02000000000000000000" pitchFamily="2" charset="0"/>
                          <a:ea typeface="Roboto" panose="02000000000000000000" pitchFamily="2" charset="0"/>
                        </a:rPr>
                        <a:t>oceans</a:t>
                      </a:r>
                      <a:r>
                        <a:rPr lang="en-US" sz="700">
                          <a:solidFill>
                            <a:schemeClr val="bg1"/>
                          </a:solidFill>
                          <a:latin typeface="Roboto" panose="02000000000000000000" pitchFamily="2" charset="0"/>
                          <a:ea typeface="Roboto" panose="02000000000000000000" pitchFamily="2" charset="0"/>
                        </a:rPr>
                        <a:t> in the world. These are larger than seas</a:t>
                      </a:r>
                    </a:p>
                    <a:p>
                      <a:pPr marL="72000" indent="-72000">
                        <a:lnSpc>
                          <a:spcPct val="100000"/>
                        </a:lnSpc>
                        <a:spcBef>
                          <a:spcPts val="0"/>
                        </a:spcBef>
                        <a:spcAft>
                          <a:spcPts val="100"/>
                        </a:spcAft>
                        <a:buFont typeface="Arial" panose="020B0604020202020204" pitchFamily="34" charset="0"/>
                        <a:buChar char="•"/>
                      </a:pPr>
                      <a:r>
                        <a:rPr lang="en-US" sz="700">
                          <a:solidFill>
                            <a:schemeClr val="bg1"/>
                          </a:solidFill>
                          <a:latin typeface="Roboto" panose="02000000000000000000" pitchFamily="2" charset="0"/>
                          <a:ea typeface="Roboto" panose="02000000000000000000" pitchFamily="2" charset="0"/>
                        </a:rPr>
                        <a:t>The seas around the UK flow into the </a:t>
                      </a:r>
                      <a:r>
                        <a:rPr lang="en-US" sz="700" b="1">
                          <a:solidFill>
                            <a:schemeClr val="bg1"/>
                          </a:solidFill>
                          <a:latin typeface="Roboto" panose="02000000000000000000" pitchFamily="2" charset="0"/>
                          <a:ea typeface="Roboto" panose="02000000000000000000" pitchFamily="2" charset="0"/>
                        </a:rPr>
                        <a:t>Atlantic</a:t>
                      </a:r>
                      <a:r>
                        <a:rPr lang="en-US" sz="700">
                          <a:solidFill>
                            <a:schemeClr val="bg1"/>
                          </a:solidFill>
                          <a:latin typeface="Roboto" panose="02000000000000000000" pitchFamily="2" charset="0"/>
                          <a:ea typeface="Roboto" panose="02000000000000000000" pitchFamily="2" charset="0"/>
                        </a:rPr>
                        <a:t> </a:t>
                      </a:r>
                      <a:r>
                        <a:rPr lang="en-US" sz="700" b="1">
                          <a:solidFill>
                            <a:schemeClr val="bg1"/>
                          </a:solidFill>
                          <a:latin typeface="Roboto" panose="02000000000000000000" pitchFamily="2" charset="0"/>
                          <a:ea typeface="Roboto" panose="02000000000000000000" pitchFamily="2" charset="0"/>
                        </a:rPr>
                        <a:t>Ocean</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b="1" err="1">
                          <a:solidFill>
                            <a:schemeClr val="bg1"/>
                          </a:solidFill>
                          <a:latin typeface="Roboto" panose="02000000000000000000" pitchFamily="2" charset="0"/>
                          <a:ea typeface="Roboto" panose="02000000000000000000" pitchFamily="2" charset="0"/>
                        </a:rPr>
                        <a:t>Harbours</a:t>
                      </a:r>
                      <a:r>
                        <a:rPr lang="en-US" sz="700" b="0">
                          <a:solidFill>
                            <a:schemeClr val="bg1"/>
                          </a:solidFill>
                          <a:latin typeface="Roboto" panose="02000000000000000000" pitchFamily="2" charset="0"/>
                          <a:ea typeface="Roboto" panose="02000000000000000000" pitchFamily="2" charset="0"/>
                        </a:rPr>
                        <a:t> are found (and </a:t>
                      </a:r>
                      <a:r>
                        <a:rPr lang="en-US" sz="700" b="1">
                          <a:solidFill>
                            <a:schemeClr val="bg1"/>
                          </a:solidFill>
                          <a:latin typeface="Roboto" panose="02000000000000000000" pitchFamily="2" charset="0"/>
                          <a:ea typeface="Roboto" panose="02000000000000000000" pitchFamily="2" charset="0"/>
                        </a:rPr>
                        <a:t>ports</a:t>
                      </a:r>
                      <a:r>
                        <a:rPr lang="en-US" sz="700" b="0">
                          <a:solidFill>
                            <a:schemeClr val="bg1"/>
                          </a:solidFill>
                          <a:latin typeface="Roboto" panose="02000000000000000000" pitchFamily="2" charset="0"/>
                          <a:ea typeface="Roboto" panose="02000000000000000000" pitchFamily="2" charset="0"/>
                        </a:rPr>
                        <a:t> can be found) where the land meets the sea</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b="0">
                          <a:solidFill>
                            <a:schemeClr val="bg1"/>
                          </a:solidFill>
                          <a:latin typeface="Roboto" panose="02000000000000000000" pitchFamily="2" charset="0"/>
                          <a:ea typeface="Roboto" panose="02000000000000000000" pitchFamily="2" charset="0"/>
                        </a:rPr>
                        <a:t>Humans use seas and oceans for </a:t>
                      </a:r>
                      <a:r>
                        <a:rPr lang="en-US" sz="700" b="1">
                          <a:solidFill>
                            <a:schemeClr val="bg1"/>
                          </a:solidFill>
                          <a:latin typeface="Roboto" panose="02000000000000000000" pitchFamily="2" charset="0"/>
                          <a:ea typeface="Roboto" panose="02000000000000000000" pitchFamily="2" charset="0"/>
                        </a:rPr>
                        <a:t>economic</a:t>
                      </a:r>
                      <a:r>
                        <a:rPr lang="en-US" sz="700" b="0">
                          <a:solidFill>
                            <a:schemeClr val="bg1"/>
                          </a:solidFill>
                          <a:latin typeface="Roboto" panose="02000000000000000000" pitchFamily="2" charset="0"/>
                          <a:ea typeface="Roboto" panose="02000000000000000000" pitchFamily="2" charset="0"/>
                        </a:rPr>
                        <a:t> and </a:t>
                      </a:r>
                      <a:r>
                        <a:rPr lang="en-US" sz="700" b="1">
                          <a:solidFill>
                            <a:schemeClr val="bg1"/>
                          </a:solidFill>
                          <a:latin typeface="Roboto" panose="02000000000000000000" pitchFamily="2" charset="0"/>
                          <a:ea typeface="Roboto" panose="02000000000000000000" pitchFamily="2" charset="0"/>
                        </a:rPr>
                        <a:t>leisure</a:t>
                      </a:r>
                      <a:r>
                        <a:rPr lang="en-US" sz="700" b="0">
                          <a:solidFill>
                            <a:schemeClr val="bg1"/>
                          </a:solidFill>
                          <a:latin typeface="Roboto" panose="02000000000000000000" pitchFamily="2" charset="0"/>
                          <a:ea typeface="Roboto" panose="02000000000000000000" pitchFamily="2" charset="0"/>
                        </a:rPr>
                        <a:t> uses; the main economic use is</a:t>
                      </a:r>
                      <a:r>
                        <a:rPr lang="en-US" sz="700" b="1">
                          <a:solidFill>
                            <a:schemeClr val="bg1"/>
                          </a:solidFill>
                          <a:latin typeface="Roboto" panose="02000000000000000000" pitchFamily="2" charset="0"/>
                          <a:ea typeface="Roboto" panose="02000000000000000000" pitchFamily="2" charset="0"/>
                        </a:rPr>
                        <a:t> trade</a:t>
                      </a:r>
                      <a:endParaRPr lang="en-US" sz="700" b="0">
                        <a:solidFill>
                          <a:schemeClr val="bg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b="0">
                          <a:solidFill>
                            <a:schemeClr val="bg1"/>
                          </a:solidFill>
                          <a:latin typeface="Roboto" panose="02000000000000000000" pitchFamily="2" charset="0"/>
                          <a:ea typeface="Roboto" panose="02000000000000000000" pitchFamily="2" charset="0"/>
                        </a:rPr>
                        <a:t>Overfishing is damaging</a:t>
                      </a:r>
                      <a:r>
                        <a:rPr lang="en-US" sz="700" b="1">
                          <a:solidFill>
                            <a:schemeClr val="bg1"/>
                          </a:solidFill>
                          <a:latin typeface="Roboto" panose="02000000000000000000" pitchFamily="2" charset="0"/>
                          <a:ea typeface="Roboto" panose="02000000000000000000" pitchFamily="2" charset="0"/>
                        </a:rPr>
                        <a:t> biodiversity </a:t>
                      </a:r>
                      <a:r>
                        <a:rPr lang="en-US" sz="700" b="0">
                          <a:solidFill>
                            <a:schemeClr val="bg1"/>
                          </a:solidFill>
                          <a:latin typeface="Roboto" panose="02000000000000000000" pitchFamily="2" charset="0"/>
                          <a:ea typeface="Roboto" panose="02000000000000000000" pitchFamily="2" charset="0"/>
                        </a:rPr>
                        <a:t>in the oceans</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b="1">
                          <a:solidFill>
                            <a:schemeClr val="bg1"/>
                          </a:solidFill>
                          <a:latin typeface="Roboto" panose="02000000000000000000" pitchFamily="2" charset="0"/>
                          <a:ea typeface="Roboto" panose="02000000000000000000" pitchFamily="2" charset="0"/>
                        </a:rPr>
                        <a:t>Sustainable management </a:t>
                      </a:r>
                      <a:r>
                        <a:rPr lang="en-US" sz="700" b="0">
                          <a:solidFill>
                            <a:schemeClr val="bg1"/>
                          </a:solidFill>
                          <a:latin typeface="Roboto" panose="02000000000000000000" pitchFamily="2" charset="0"/>
                          <a:ea typeface="Roboto" panose="02000000000000000000" pitchFamily="2" charset="0"/>
                        </a:rPr>
                        <a:t>of fishing is needed to protect species</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dirty="0">
                          <a:solidFill>
                            <a:schemeClr val="bg1"/>
                          </a:solidFill>
                          <a:latin typeface="Roboto" panose="02000000000000000000" pitchFamily="2" charset="0"/>
                          <a:ea typeface="Roboto" panose="02000000000000000000" pitchFamily="2" charset="0"/>
                        </a:rPr>
                        <a:t>The three longest rivers in the UK are the Severn, Thames and Trent </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dirty="0">
                          <a:solidFill>
                            <a:schemeClr val="bg1"/>
                          </a:solidFill>
                          <a:latin typeface="Roboto" panose="02000000000000000000" pitchFamily="2" charset="0"/>
                          <a:ea typeface="Roboto" panose="02000000000000000000" pitchFamily="2" charset="0"/>
                        </a:rPr>
                        <a:t>A river has three courses: upper, middle and lower </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dirty="0">
                          <a:solidFill>
                            <a:schemeClr val="bg1"/>
                          </a:solidFill>
                          <a:latin typeface="Roboto" panose="02000000000000000000" pitchFamily="2" charset="0"/>
                          <a:ea typeface="Roboto" panose="02000000000000000000" pitchFamily="2" charset="0"/>
                        </a:rPr>
                        <a:t>Comparing human and physical features around the rivers Severn, Mississippi and Danube </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dirty="0">
                          <a:solidFill>
                            <a:schemeClr val="bg1"/>
                          </a:solidFill>
                          <a:latin typeface="Roboto" panose="02000000000000000000" pitchFamily="2" charset="0"/>
                          <a:ea typeface="Roboto" panose="02000000000000000000" pitchFamily="2" charset="0"/>
                        </a:rPr>
                        <a:t>The water cycle </a:t>
                      </a:r>
                      <a:endParaRPr lang="en-US" sz="700" b="0" dirty="0">
                        <a:solidFill>
                          <a:schemeClr val="bg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b="0" dirty="0">
                          <a:solidFill>
                            <a:schemeClr val="bg1"/>
                          </a:solidFill>
                          <a:latin typeface="Roboto" panose="02000000000000000000" pitchFamily="2" charset="0"/>
                          <a:ea typeface="Roboto" panose="02000000000000000000" pitchFamily="2" charset="0"/>
                        </a:rPr>
                        <a:t>Improving the environment </a:t>
                      </a:r>
                      <a:endParaRPr lang="en-US" sz="700" dirty="0">
                        <a:solidFill>
                          <a:schemeClr val="bg1"/>
                        </a:solidFill>
                        <a:latin typeface="Roboto" panose="02000000000000000000" pitchFamily="2" charset="0"/>
                        <a:ea typeface="Roboto" panose="02000000000000000000" pitchFamily="2" charset="0"/>
                      </a:endParaRPr>
                    </a:p>
                    <a:p>
                      <a:pPr marL="72000" indent="-72000">
                        <a:spcAft>
                          <a:spcPts val="200"/>
                        </a:spcAft>
                        <a:buFont typeface="Arial" panose="020B0604020202020204" pitchFamily="34" charset="0"/>
                        <a:buChar char="•"/>
                      </a:pPr>
                      <a:endParaRPr lang="en-US" sz="700"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957157">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85725" marR="0" lvl="0" indent="-85725"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b="1" strike="noStrike">
                          <a:solidFill>
                            <a:schemeClr val="accent2"/>
                          </a:solidFill>
                          <a:latin typeface="Roboto" panose="02000000000000000000" pitchFamily="2" charset="0"/>
                          <a:ea typeface="Roboto" panose="02000000000000000000" pitchFamily="2" charset="0"/>
                        </a:rPr>
                        <a:t>Science</a:t>
                      </a:r>
                      <a:r>
                        <a:rPr lang="en-US" sz="700" b="1" strike="noStrike">
                          <a:solidFill>
                            <a:schemeClr val="bg1"/>
                          </a:solidFill>
                          <a:latin typeface="Roboto" panose="02000000000000000000" pitchFamily="2" charset="0"/>
                          <a:ea typeface="Roboto" panose="02000000000000000000" pitchFamily="2" charset="0"/>
                        </a:rPr>
                        <a:t>: </a:t>
                      </a:r>
                      <a:r>
                        <a:rPr lang="en-US" sz="700" b="0" i="0" kern="1200">
                          <a:solidFill>
                            <a:schemeClr val="bg1"/>
                          </a:solidFill>
                          <a:effectLst/>
                          <a:latin typeface="Roboto" panose="02000000000000000000" pitchFamily="2" charset="0"/>
                          <a:ea typeface="Roboto" panose="02000000000000000000" pitchFamily="2" charset="0"/>
                          <a:cs typeface="+mn-cs"/>
                        </a:rPr>
                        <a:t>Use a Venn diagram to classify items into two or three sets based on their properties (Y1)</a:t>
                      </a:r>
                      <a:endParaRPr lang="en-US" sz="700" b="1" strike="noStrike">
                        <a:solidFill>
                          <a:schemeClr val="bg1"/>
                        </a:solidFill>
                        <a:latin typeface="Roboto" panose="02000000000000000000" pitchFamily="2" charset="0"/>
                        <a:ea typeface="Roboto" panose="02000000000000000000" pitchFamily="2" charset="0"/>
                      </a:endParaRPr>
                    </a:p>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700" b="1" i="0" u="none" strike="noStrike">
                          <a:solidFill>
                            <a:schemeClr val="accent1"/>
                          </a:solidFill>
                          <a:latin typeface="Roboto" panose="02000000000000000000" pitchFamily="2" charset="0"/>
                          <a:ea typeface="Roboto" panose="02000000000000000000" pitchFamily="2" charset="0"/>
                        </a:rPr>
                        <a:t>Map skills: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00" b="0" i="0" strike="noStrike">
                          <a:solidFill>
                            <a:schemeClr val="accent1"/>
                          </a:solidFill>
                          <a:latin typeface="Roboto" panose="02000000000000000000" pitchFamily="2" charset="0"/>
                          <a:ea typeface="Roboto" panose="02000000000000000000" pitchFamily="2" charset="0"/>
                        </a:rPr>
                        <a:t>Globe (EYFS)</a:t>
                      </a:r>
                      <a:endParaRPr lang="en-US" sz="700" b="0" i="0">
                        <a:solidFill>
                          <a:schemeClr val="accent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00" b="0" i="0" strike="noStrike">
                          <a:solidFill>
                            <a:schemeClr val="accent1"/>
                          </a:solidFill>
                          <a:latin typeface="Roboto" panose="02000000000000000000" pitchFamily="2" charset="0"/>
                          <a:ea typeface="Roboto" panose="02000000000000000000" pitchFamily="2" charset="0"/>
                        </a:rPr>
                        <a:t>Simple map (Google Maps) (Y1)</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00" b="0" i="0" strike="noStrike">
                          <a:solidFill>
                            <a:schemeClr val="accent1"/>
                          </a:solidFill>
                          <a:latin typeface="Roboto" panose="02000000000000000000" pitchFamily="2" charset="0"/>
                          <a:ea typeface="Roboto" panose="02000000000000000000" pitchFamily="2" charset="0"/>
                        </a:rPr>
                        <a:t>Photographs of areas in an oblique view (Y1)</a:t>
                      </a:r>
                    </a:p>
                    <a:p>
                      <a:pPr marL="72000" marR="0" lvl="0" indent="-72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b="0" i="0" strike="noStrike">
                          <a:solidFill>
                            <a:schemeClr val="accent1"/>
                          </a:solidFill>
                          <a:latin typeface="Roboto" panose="02000000000000000000" pitchFamily="2" charset="0"/>
                          <a:ea typeface="Roboto" panose="02000000000000000000" pitchFamily="2" charset="0"/>
                        </a:rPr>
                        <a:t>Simple map (Google Maps) in a plan view (Y1)</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700" b="1" i="0" u="none" strike="noStrike">
                          <a:solidFill>
                            <a:schemeClr val="accent1"/>
                          </a:solidFill>
                          <a:latin typeface="Roboto" panose="02000000000000000000" pitchFamily="2" charset="0"/>
                          <a:ea typeface="Roboto" panose="02000000000000000000" pitchFamily="2" charset="0"/>
                        </a:rPr>
                        <a:t>Map skills:</a:t>
                      </a:r>
                    </a:p>
                    <a:p>
                      <a:pPr marL="36000" indent="-36000">
                        <a:buFont typeface="Arial" panose="020B0604020202020204" pitchFamily="34" charset="0"/>
                        <a:buChar char="•"/>
                      </a:pPr>
                      <a:r>
                        <a:rPr lang="en-US" sz="700">
                          <a:solidFill>
                            <a:schemeClr val="accent1"/>
                          </a:solidFill>
                          <a:latin typeface="Roboto" panose="02000000000000000000" pitchFamily="2" charset="0"/>
                          <a:ea typeface="Roboto" panose="02000000000000000000" pitchFamily="2" charset="0"/>
                          <a:cs typeface="Roboto" panose="02000000000000000000" pitchFamily="2" charset="0"/>
                        </a:rPr>
                        <a:t> Use aerial photographs of places in a plan view</a:t>
                      </a:r>
                    </a:p>
                    <a:p>
                      <a:pPr marL="72000" indent="-72000">
                        <a:spcAft>
                          <a:spcPts val="200"/>
                        </a:spcAft>
                        <a:buFont typeface="Arial" panose="020B0604020202020204" pitchFamily="34" charset="0"/>
                        <a:buChar char="•"/>
                      </a:pPr>
                      <a:endParaRPr lang="en-US" sz="700" b="1">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100"/>
                        </a:spcAft>
                        <a:buClrTx/>
                        <a:buSzTx/>
                        <a:buFont typeface="Arial" panose="020B0604020202020204" pitchFamily="34" charset="0"/>
                        <a:buNone/>
                        <a:tabLst/>
                        <a:defRPr/>
                      </a:pPr>
                      <a:r>
                        <a:rPr lang="en-US" sz="700" b="1" i="0" u="none" strike="noStrike" dirty="0">
                          <a:solidFill>
                            <a:schemeClr val="accent1"/>
                          </a:solidFill>
                          <a:latin typeface="Roboto" panose="02000000000000000000" pitchFamily="2" charset="0"/>
                          <a:ea typeface="Roboto" panose="02000000000000000000" pitchFamily="2" charset="0"/>
                        </a:rPr>
                        <a:t>Using map types:</a:t>
                      </a:r>
                    </a:p>
                    <a:p>
                      <a:pPr marL="36000" marR="0" lvl="0" indent="-36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700" b="0" dirty="0">
                          <a:solidFill>
                            <a:schemeClr val="accent1"/>
                          </a:solidFill>
                          <a:latin typeface="Roboto" panose="02000000000000000000" pitchFamily="2" charset="0"/>
                          <a:ea typeface="Roboto" panose="02000000000000000000" pitchFamily="2" charset="0"/>
                          <a:cs typeface="Roboto" panose="02000000000000000000" pitchFamily="2" charset="0"/>
                        </a:rPr>
                        <a:t> Use OS maps </a:t>
                      </a:r>
                    </a:p>
                    <a:p>
                      <a:pPr marL="36000" marR="0" lvl="0" indent="-36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700" b="0" dirty="0">
                          <a:solidFill>
                            <a:schemeClr val="accent1"/>
                          </a:solidFill>
                          <a:latin typeface="Roboto" panose="02000000000000000000" pitchFamily="2" charset="0"/>
                          <a:ea typeface="Roboto" panose="02000000000000000000" pitchFamily="2" charset="0"/>
                          <a:cs typeface="Roboto" panose="02000000000000000000" pitchFamily="2" charset="0"/>
                        </a:rPr>
                        <a:t> Use physical maps </a:t>
                      </a:r>
                      <a:endParaRPr lang="en-US" sz="700" b="0" i="0" strike="noStrike" dirty="0">
                        <a:solidFill>
                          <a:schemeClr val="accent1"/>
                        </a:solidFill>
                        <a:latin typeface="Roboto" panose="02000000000000000000" pitchFamily="2" charset="0"/>
                        <a:ea typeface="Roboto" panose="02000000000000000000" pitchFamily="2" charset="0"/>
                      </a:endParaRPr>
                    </a:p>
                    <a:p>
                      <a:pPr marL="36000" indent="-36000">
                        <a:buFont typeface="Arial" panose="020B0604020202020204" pitchFamily="34" charset="0"/>
                        <a:buChar char="•"/>
                      </a:pPr>
                      <a:endParaRPr lang="en-GB" sz="700" b="1" dirty="0">
                        <a:solidFill>
                          <a:schemeClr val="accent1"/>
                        </a:solidFill>
                        <a:highlight>
                          <a:srgbClr val="00FFFF"/>
                        </a:highlight>
                        <a:latin typeface="Roboto" panose="02000000000000000000" pitchFamily="2" charset="0"/>
                        <a:ea typeface="Roboto" panose="02000000000000000000" pitchFamily="2" charset="0"/>
                        <a:cs typeface="Roboto" panose="02000000000000000000" pitchFamily="2" charset="0"/>
                      </a:endParaRPr>
                    </a:p>
                    <a:p>
                      <a:pPr marL="72000" indent="-72000">
                        <a:spcAft>
                          <a:spcPts val="200"/>
                        </a:spcAft>
                        <a:buFont typeface="Arial" panose="020B0604020202020204" pitchFamily="34" charset="0"/>
                        <a:buChar char="•"/>
                      </a:pPr>
                      <a:endParaRPr lang="en-US" sz="700"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420391967"/>
                  </a:ext>
                </a:extLst>
              </a:tr>
              <a:tr h="297697">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Disciplinary</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00" b="1">
                          <a:solidFill>
                            <a:schemeClr val="bg1"/>
                          </a:solidFill>
                          <a:latin typeface="Roboto" panose="02000000000000000000" pitchFamily="2" charset="0"/>
                          <a:ea typeface="Roboto" panose="02000000000000000000" pitchFamily="2" charset="0"/>
                          <a:cs typeface="Roboto" panose="02000000000000000000" pitchFamily="2" charset="0"/>
                        </a:rPr>
                        <a:t>Comparisons: </a:t>
                      </a:r>
                      <a:r>
                        <a:rPr lang="en-US" sz="700" b="0">
                          <a:solidFill>
                            <a:schemeClr val="bg1"/>
                          </a:solidFill>
                          <a:latin typeface="Roboto" panose="02000000000000000000" pitchFamily="2" charset="0"/>
                          <a:ea typeface="Roboto" panose="02000000000000000000" pitchFamily="2" charset="0"/>
                          <a:cs typeface="Roboto" panose="02000000000000000000" pitchFamily="2" charset="0"/>
                        </a:rPr>
                        <a:t>Compare features of urban, rural and coastal areas</a:t>
                      </a:r>
                      <a:r>
                        <a:rPr lang="en-US" sz="700" b="0" i="0" strike="noStrike">
                          <a:solidFill>
                            <a:schemeClr val="bg1"/>
                          </a:solidFill>
                          <a:latin typeface="Roboto" panose="02000000000000000000" pitchFamily="2" charset="0"/>
                          <a:ea typeface="Roboto" panose="02000000000000000000" pitchFamily="2" charset="0"/>
                          <a:cs typeface="Roboto" panose="02000000000000000000" pitchFamily="2" charset="0"/>
                        </a:rPr>
                        <a:t> (Y1)</a:t>
                      </a:r>
                      <a:endParaRPr lang="en-US" sz="700" b="0">
                        <a:solidFill>
                          <a:schemeClr val="bg1"/>
                        </a:solidFill>
                        <a:latin typeface="Roboto" panose="02000000000000000000" pitchFamily="2" charset="0"/>
                        <a:ea typeface="Roboto" panose="02000000000000000000" pitchFamily="2" charset="0"/>
                        <a:cs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700" b="1" kern="1200">
                          <a:solidFill>
                            <a:schemeClr val="bg1"/>
                          </a:solidFill>
                          <a:effectLst/>
                          <a:latin typeface="Roboto" panose="02000000000000000000" pitchFamily="2" charset="0"/>
                          <a:ea typeface="Roboto" panose="02000000000000000000" pitchFamily="2" charset="0"/>
                          <a:cs typeface="Roboto" panose="02000000000000000000" pitchFamily="2" charset="0"/>
                        </a:rPr>
                        <a:t>Interconnections &amp; change: </a:t>
                      </a:r>
                      <a:r>
                        <a:rPr lang="en-US" sz="700" b="0">
                          <a:solidFill>
                            <a:schemeClr val="bg1"/>
                          </a:solidFill>
                          <a:latin typeface="Roboto" panose="02000000000000000000" pitchFamily="2" charset="0"/>
                          <a:ea typeface="Roboto" panose="02000000000000000000" pitchFamily="2" charset="0"/>
                        </a:rPr>
                        <a:t>Overfishing is damaging</a:t>
                      </a:r>
                      <a:r>
                        <a:rPr lang="en-US" sz="700" b="1">
                          <a:solidFill>
                            <a:schemeClr val="bg1"/>
                          </a:solidFill>
                          <a:latin typeface="Roboto" panose="02000000000000000000" pitchFamily="2" charset="0"/>
                          <a:ea typeface="Roboto" panose="02000000000000000000" pitchFamily="2" charset="0"/>
                        </a:rPr>
                        <a:t> biodiversity </a:t>
                      </a:r>
                      <a:r>
                        <a:rPr lang="en-US" sz="700" b="0">
                          <a:solidFill>
                            <a:schemeClr val="bg1"/>
                          </a:solidFill>
                          <a:latin typeface="Roboto" panose="02000000000000000000" pitchFamily="2" charset="0"/>
                          <a:ea typeface="Roboto" panose="02000000000000000000" pitchFamily="2" charset="0"/>
                        </a:rPr>
                        <a:t>in the oceans.</a:t>
                      </a:r>
                      <a:r>
                        <a:rPr lang="en-US" sz="700" b="1">
                          <a:solidFill>
                            <a:schemeClr val="bg1"/>
                          </a:solidFill>
                          <a:latin typeface="Roboto" panose="02000000000000000000" pitchFamily="2" charset="0"/>
                          <a:ea typeface="Roboto" panose="02000000000000000000" pitchFamily="2" charset="0"/>
                        </a:rPr>
                        <a:t> Sustainable management </a:t>
                      </a:r>
                      <a:r>
                        <a:rPr lang="en-US" sz="700" b="0">
                          <a:solidFill>
                            <a:schemeClr val="bg1"/>
                          </a:solidFill>
                          <a:latin typeface="Roboto" panose="02000000000000000000" pitchFamily="2" charset="0"/>
                          <a:ea typeface="Roboto" panose="02000000000000000000" pitchFamily="2" charset="0"/>
                        </a:rPr>
                        <a:t>of fishing is needed to protect species</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00" b="1" dirty="0">
                          <a:solidFill>
                            <a:schemeClr val="bg1"/>
                          </a:solidFill>
                          <a:latin typeface="Roboto" panose="02000000000000000000" pitchFamily="2" charset="0"/>
                          <a:ea typeface="Roboto" panose="02000000000000000000" pitchFamily="2" charset="0"/>
                          <a:cs typeface="Roboto" panose="02000000000000000000" pitchFamily="2" charset="0"/>
                        </a:rPr>
                        <a:t>Forming judgements: </a:t>
                      </a:r>
                      <a:r>
                        <a:rPr lang="en-US" sz="700" dirty="0" err="1">
                          <a:solidFill>
                            <a:schemeClr val="bg1"/>
                          </a:solidFill>
                          <a:latin typeface="Roboto" panose="02000000000000000000" pitchFamily="2" charset="0"/>
                          <a:ea typeface="Roboto" panose="02000000000000000000" pitchFamily="2" charset="0"/>
                          <a:cs typeface="Roboto" panose="02000000000000000000" pitchFamily="2" charset="0"/>
                        </a:rPr>
                        <a:t>Recognise</a:t>
                      </a:r>
                      <a:r>
                        <a:rPr lang="en-US" sz="700" dirty="0">
                          <a:solidFill>
                            <a:schemeClr val="bg1"/>
                          </a:solidFill>
                          <a:latin typeface="Roboto" panose="02000000000000000000" pitchFamily="2" charset="0"/>
                          <a:ea typeface="Roboto" panose="02000000000000000000" pitchFamily="2" charset="0"/>
                          <a:cs typeface="Roboto" panose="02000000000000000000" pitchFamily="2" charset="0"/>
                        </a:rPr>
                        <a:t> that people have differing opinions about environmental issues (the issue of deforestation in the Amazon Rainforest)</a:t>
                      </a:r>
                      <a:r>
                        <a:rPr lang="en-GB" sz="700" dirty="0">
                          <a:solidFill>
                            <a:schemeClr val="bg1"/>
                          </a:solidFill>
                          <a:latin typeface="Roboto" panose="02000000000000000000" pitchFamily="2" charset="0"/>
                          <a:ea typeface="Roboto" panose="02000000000000000000" pitchFamily="2" charset="0"/>
                          <a:cs typeface="Roboto" panose="02000000000000000000" pitchFamily="2" charset="0"/>
                        </a:rPr>
                        <a:t> </a:t>
                      </a:r>
                      <a:endParaRPr lang="en-US" sz="700" b="0"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1711433">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85725" indent="-85725">
                        <a:lnSpc>
                          <a:spcPct val="100000"/>
                        </a:lnSpc>
                        <a:spcBef>
                          <a:spcPts val="0"/>
                        </a:spcBef>
                        <a:spcAft>
                          <a:spcPts val="0"/>
                        </a:spcAft>
                        <a:buFont typeface="Arial" panose="020B0604020202020204" pitchFamily="34" charset="0"/>
                        <a:buChar char="•"/>
                      </a:pPr>
                      <a:r>
                        <a:rPr lang="en-GB" sz="700" b="1" kern="1200" dirty="0">
                          <a:solidFill>
                            <a:schemeClr val="bg1"/>
                          </a:solidFill>
                          <a:effectLst/>
                          <a:latin typeface="Roboto" panose="02000000000000000000" pitchFamily="2" charset="0"/>
                          <a:ea typeface="Roboto" panose="02000000000000000000" pitchFamily="2" charset="0"/>
                          <a:cs typeface="Roboto" panose="02000000000000000000" pitchFamily="2" charset="0"/>
                        </a:rPr>
                        <a:t>Space </a:t>
                      </a:r>
                      <a:r>
                        <a:rPr lang="en-US" sz="700" b="1" dirty="0">
                          <a:solidFill>
                            <a:schemeClr val="bg1"/>
                          </a:solidFill>
                          <a:latin typeface="Roboto" panose="02000000000000000000" pitchFamily="2" charset="0"/>
                          <a:ea typeface="Roboto" panose="02000000000000000000" pitchFamily="2" charset="0"/>
                        </a:rPr>
                        <a:t>&amp;</a:t>
                      </a:r>
                      <a:r>
                        <a:rPr lang="en-GB" sz="700" b="1" kern="1200" dirty="0">
                          <a:solidFill>
                            <a:schemeClr val="bg1"/>
                          </a:solidFill>
                          <a:effectLst/>
                          <a:latin typeface="Roboto" panose="02000000000000000000" pitchFamily="2" charset="0"/>
                          <a:ea typeface="Roboto" panose="02000000000000000000" pitchFamily="2" charset="0"/>
                          <a:cs typeface="Roboto" panose="02000000000000000000" pitchFamily="2" charset="0"/>
                        </a:rPr>
                        <a:t> place: </a:t>
                      </a:r>
                      <a:r>
                        <a:rPr lang="en-US" sz="700" dirty="0">
                          <a:solidFill>
                            <a:schemeClr val="bg1"/>
                          </a:solidFill>
                          <a:latin typeface="Roboto" panose="02000000000000000000" pitchFamily="2" charset="0"/>
                          <a:ea typeface="Roboto" panose="02000000000000000000" pitchFamily="2" charset="0"/>
                        </a:rPr>
                        <a:t>The UK is </a:t>
                      </a:r>
                      <a:r>
                        <a:rPr lang="en-US" sz="700" b="0" dirty="0">
                          <a:solidFill>
                            <a:schemeClr val="bg1"/>
                          </a:solidFill>
                          <a:latin typeface="Roboto" panose="02000000000000000000" pitchFamily="2" charset="0"/>
                          <a:ea typeface="Roboto" panose="02000000000000000000" pitchFamily="2" charset="0"/>
                        </a:rPr>
                        <a:t>made up of four countries: England, Scotland, Wales and Northern Ireland </a:t>
                      </a:r>
                    </a:p>
                    <a:p>
                      <a:pPr marL="85725" marR="0" lvl="0" indent="-857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700" b="1" kern="1200" dirty="0">
                          <a:solidFill>
                            <a:schemeClr val="bg1"/>
                          </a:solidFill>
                          <a:effectLst/>
                          <a:latin typeface="Roboto" panose="02000000000000000000" pitchFamily="2" charset="0"/>
                          <a:ea typeface="Roboto" panose="02000000000000000000" pitchFamily="2" charset="0"/>
                          <a:cs typeface="Roboto" panose="02000000000000000000" pitchFamily="2" charset="0"/>
                        </a:rPr>
                        <a:t>Space </a:t>
                      </a:r>
                      <a:r>
                        <a:rPr lang="en-US" sz="700" b="1" dirty="0">
                          <a:solidFill>
                            <a:schemeClr val="bg1"/>
                          </a:solidFill>
                          <a:latin typeface="Roboto" panose="02000000000000000000" pitchFamily="2" charset="0"/>
                          <a:ea typeface="Roboto" panose="02000000000000000000" pitchFamily="2" charset="0"/>
                        </a:rPr>
                        <a:t>&amp;</a:t>
                      </a:r>
                      <a:r>
                        <a:rPr lang="en-GB" sz="700" b="1" kern="1200" dirty="0">
                          <a:solidFill>
                            <a:schemeClr val="bg1"/>
                          </a:solidFill>
                          <a:effectLst/>
                          <a:latin typeface="Roboto" panose="02000000000000000000" pitchFamily="2" charset="0"/>
                          <a:ea typeface="Roboto" panose="02000000000000000000" pitchFamily="2" charset="0"/>
                          <a:cs typeface="Roboto" panose="02000000000000000000" pitchFamily="2" charset="0"/>
                        </a:rPr>
                        <a:t> place: </a:t>
                      </a:r>
                      <a:r>
                        <a:rPr lang="en-US" sz="700" b="0" dirty="0">
                          <a:solidFill>
                            <a:schemeClr val="bg1"/>
                          </a:solidFill>
                          <a:latin typeface="Roboto" panose="02000000000000000000" pitchFamily="2" charset="0"/>
                          <a:ea typeface="Roboto" panose="02000000000000000000" pitchFamily="2" charset="0"/>
                        </a:rPr>
                        <a:t>The capital cities of the four countries in the UK are London (England), Edinburgh (Scotland), Cardiff (Wales) and Belfast (Northern Ireland</a:t>
                      </a:r>
                      <a:r>
                        <a:rPr lang="en-US" sz="700" dirty="0">
                          <a:solidFill>
                            <a:schemeClr val="bg1"/>
                          </a:solidFill>
                          <a:latin typeface="Roboto" panose="02000000000000000000" pitchFamily="2" charset="0"/>
                          <a:ea typeface="Roboto" panose="02000000000000000000" pitchFamily="2" charset="0"/>
                        </a:rPr>
                        <a:t>)</a:t>
                      </a:r>
                      <a:r>
                        <a:rPr lang="en-US" sz="700" b="0" dirty="0">
                          <a:solidFill>
                            <a:schemeClr val="bg1"/>
                          </a:solidFill>
                          <a:latin typeface="Roboto" panose="02000000000000000000" pitchFamily="2" charset="0"/>
                          <a:ea typeface="Roboto" panose="02000000000000000000" pitchFamily="2" charset="0"/>
                        </a:rPr>
                        <a:t> </a:t>
                      </a:r>
                      <a:endParaRPr lang="en-US" sz="700" dirty="0">
                        <a:solidFill>
                          <a:schemeClr val="bg1"/>
                        </a:solidFill>
                        <a:latin typeface="Roboto" panose="02000000000000000000" pitchFamily="2" charset="0"/>
                        <a:ea typeface="Roboto" panose="02000000000000000000" pitchFamily="2" charset="0"/>
                      </a:endParaRPr>
                    </a:p>
                    <a:p>
                      <a:pPr marL="85725" marR="0" lvl="0" indent="-85725"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GB" sz="700" b="1" kern="1200" dirty="0">
                          <a:solidFill>
                            <a:schemeClr val="bg1"/>
                          </a:solidFill>
                          <a:effectLst/>
                          <a:latin typeface="Roboto" panose="02000000000000000000" pitchFamily="2" charset="0"/>
                          <a:ea typeface="Roboto" panose="02000000000000000000" pitchFamily="2" charset="0"/>
                          <a:cs typeface="Roboto" panose="02000000000000000000" pitchFamily="2" charset="0"/>
                        </a:rPr>
                        <a:t>Space &amp; place: </a:t>
                      </a:r>
                      <a:r>
                        <a:rPr lang="en-US" sz="700" dirty="0">
                          <a:solidFill>
                            <a:schemeClr val="bg1"/>
                          </a:solidFill>
                          <a:latin typeface="Roboto" panose="02000000000000000000" pitchFamily="2" charset="0"/>
                          <a:ea typeface="Roboto" panose="02000000000000000000" pitchFamily="2" charset="0"/>
                          <a:cs typeface="Roboto" panose="02000000000000000000" pitchFamily="2" charset="0"/>
                        </a:rPr>
                        <a:t>There are seven continents in the world, six of which people live on. There are countries within each continent (except Antarctica) </a:t>
                      </a:r>
                      <a:endParaRPr lang="en-GB" sz="700" kern="1200" dirty="0">
                        <a:solidFill>
                          <a:schemeClr val="bg1"/>
                        </a:solidFill>
                        <a:effectLst/>
                        <a:latin typeface="Roboto" panose="02000000000000000000" pitchFamily="2" charset="0"/>
                        <a:ea typeface="Roboto" panose="02000000000000000000" pitchFamily="2" charset="0"/>
                        <a:cs typeface="Roboto" panose="02000000000000000000" pitchFamily="2" charset="0"/>
                      </a:endParaRPr>
                    </a:p>
                    <a:p>
                      <a:pPr marL="85725" marR="0" lvl="0" indent="-85725"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700" b="1" dirty="0">
                          <a:solidFill>
                            <a:schemeClr val="bg1"/>
                          </a:solidFill>
                          <a:latin typeface="Roboto" panose="02000000000000000000" pitchFamily="2" charset="0"/>
                          <a:ea typeface="Roboto" panose="02000000000000000000" pitchFamily="2" charset="0"/>
                        </a:rPr>
                        <a:t>Space &amp; place: </a:t>
                      </a:r>
                      <a:r>
                        <a:rPr lang="en-US" sz="700" dirty="0">
                          <a:solidFill>
                            <a:schemeClr val="bg1"/>
                          </a:solidFill>
                          <a:latin typeface="Roboto" panose="02000000000000000000" pitchFamily="2" charset="0"/>
                          <a:ea typeface="Roboto" panose="02000000000000000000" pitchFamily="2" charset="0"/>
                          <a:cs typeface="Roboto" panose="02000000000000000000" pitchFamily="2" charset="0"/>
                        </a:rPr>
                        <a:t>Place is the emotional attachment to a location, developed through character and identity </a:t>
                      </a:r>
                    </a:p>
                    <a:p>
                      <a:pPr marL="85725" marR="0" lvl="0" indent="-85725"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endParaRPr lang="en-GB" sz="700" kern="1200" dirty="0">
                        <a:solidFill>
                          <a:schemeClr val="bg1"/>
                        </a:solidFill>
                        <a:effectLst/>
                        <a:highlight>
                          <a:srgbClr val="00FFFF"/>
                        </a:highlight>
                        <a:latin typeface="Roboto" panose="02000000000000000000" pitchFamily="2" charset="0"/>
                        <a:ea typeface="Roboto" panose="02000000000000000000" pitchFamily="2" charset="0"/>
                        <a:cs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84138" marR="0" lvl="0" indent="-841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00" b="1">
                          <a:solidFill>
                            <a:schemeClr val="bg1"/>
                          </a:solidFill>
                          <a:latin typeface="Roboto" panose="02000000000000000000" pitchFamily="2" charset="0"/>
                          <a:ea typeface="Roboto" panose="02000000000000000000" pitchFamily="2" charset="0"/>
                        </a:rPr>
                        <a:t>Space &amp; place: </a:t>
                      </a:r>
                      <a:r>
                        <a:rPr lang="en-US" sz="700">
                          <a:solidFill>
                            <a:schemeClr val="bg1"/>
                          </a:solidFill>
                          <a:latin typeface="Roboto" panose="02000000000000000000" pitchFamily="2" charset="0"/>
                          <a:ea typeface="Roboto" panose="02000000000000000000" pitchFamily="2" charset="0"/>
                          <a:cs typeface="Roboto" panose="02000000000000000000" pitchFamily="2" charset="0"/>
                        </a:rPr>
                        <a:t>There are five oceans in the world</a:t>
                      </a:r>
                    </a:p>
                    <a:p>
                      <a:pPr marL="84138" marR="0" lvl="0" indent="-841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00" b="1">
                          <a:solidFill>
                            <a:schemeClr val="bg1"/>
                          </a:solidFill>
                          <a:latin typeface="Roboto" panose="02000000000000000000" pitchFamily="2" charset="0"/>
                          <a:ea typeface="Roboto" panose="02000000000000000000" pitchFamily="2" charset="0"/>
                        </a:rPr>
                        <a:t>Space &amp; place: </a:t>
                      </a:r>
                      <a:r>
                        <a:rPr lang="en-US" sz="700">
                          <a:solidFill>
                            <a:schemeClr val="bg1"/>
                          </a:solidFill>
                          <a:latin typeface="Roboto" panose="02000000000000000000" pitchFamily="2" charset="0"/>
                          <a:ea typeface="Roboto" panose="02000000000000000000" pitchFamily="2" charset="0"/>
                          <a:cs typeface="Roboto" panose="02000000000000000000" pitchFamily="2" charset="0"/>
                        </a:rPr>
                        <a:t>The seas that surround the UK are the North Sea, the Irish Sea and the English Channel. The seas around the UK flow into the Atlantic Ocean</a:t>
                      </a:r>
                    </a:p>
                    <a:p>
                      <a:pPr marL="84138" marR="0" lvl="0" indent="-84138"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b="1">
                          <a:solidFill>
                            <a:schemeClr val="bg1"/>
                          </a:solidFill>
                          <a:latin typeface="Roboto" panose="02000000000000000000" pitchFamily="2" charset="0"/>
                          <a:ea typeface="Roboto" panose="02000000000000000000" pitchFamily="2" charset="0"/>
                        </a:rPr>
                        <a:t>Physical processes: </a:t>
                      </a:r>
                      <a:r>
                        <a:rPr lang="en-US" sz="700" b="0" i="0">
                          <a:solidFill>
                            <a:schemeClr val="bg1"/>
                          </a:solidFill>
                          <a:effectLst/>
                          <a:latin typeface="Roboto" panose="02000000000000000000" pitchFamily="2" charset="0"/>
                          <a:ea typeface="Roboto" panose="02000000000000000000" pitchFamily="2" charset="0"/>
                        </a:rPr>
                        <a:t>Rivers travel from highland areas to lowland areas. Physical features around rivers include </a:t>
                      </a:r>
                      <a:r>
                        <a:rPr lang="en-US" sz="700" b="1" i="0">
                          <a:solidFill>
                            <a:schemeClr val="bg1"/>
                          </a:solidFill>
                          <a:effectLst/>
                          <a:latin typeface="Roboto" panose="02000000000000000000" pitchFamily="2" charset="0"/>
                          <a:ea typeface="Roboto" panose="02000000000000000000" pitchFamily="2" charset="0"/>
                        </a:rPr>
                        <a:t>valleys</a:t>
                      </a:r>
                      <a:r>
                        <a:rPr lang="en-US" sz="700" b="0" i="0">
                          <a:solidFill>
                            <a:schemeClr val="bg1"/>
                          </a:solidFill>
                          <a:effectLst/>
                          <a:latin typeface="Roboto" panose="02000000000000000000" pitchFamily="2" charset="0"/>
                          <a:ea typeface="Roboto" panose="02000000000000000000" pitchFamily="2" charset="0"/>
                        </a:rPr>
                        <a:t>, mountains, hills and </a:t>
                      </a:r>
                      <a:r>
                        <a:rPr lang="en-US" sz="700" b="1" i="0">
                          <a:solidFill>
                            <a:schemeClr val="bg1"/>
                          </a:solidFill>
                          <a:effectLst/>
                          <a:latin typeface="Roboto" panose="02000000000000000000" pitchFamily="2" charset="0"/>
                          <a:ea typeface="Roboto" panose="02000000000000000000" pitchFamily="2" charset="0"/>
                        </a:rPr>
                        <a:t>vegetation</a:t>
                      </a:r>
                      <a:endParaRPr lang="en-US" sz="700" b="0" i="0">
                        <a:solidFill>
                          <a:schemeClr val="bg1"/>
                        </a:solidFill>
                        <a:effectLst/>
                        <a:latin typeface="Roboto" panose="02000000000000000000" pitchFamily="2" charset="0"/>
                        <a:ea typeface="Roboto" panose="02000000000000000000" pitchFamily="2" charset="0"/>
                      </a:endParaRPr>
                    </a:p>
                    <a:p>
                      <a:pPr marL="84138" marR="0" lvl="0" indent="-84138"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lang="en-US" sz="700" b="1">
                          <a:solidFill>
                            <a:schemeClr val="bg1"/>
                          </a:solidFill>
                          <a:latin typeface="Roboto" panose="02000000000000000000" pitchFamily="2" charset="0"/>
                          <a:ea typeface="Roboto" panose="02000000000000000000" pitchFamily="2" charset="0"/>
                        </a:rPr>
                        <a:t>Human processes: </a:t>
                      </a:r>
                      <a:r>
                        <a:rPr lang="en-US" sz="700" b="0">
                          <a:solidFill>
                            <a:schemeClr val="bg1"/>
                          </a:solidFill>
                          <a:latin typeface="Roboto" panose="02000000000000000000" pitchFamily="2" charset="0"/>
                          <a:ea typeface="Roboto" panose="02000000000000000000" pitchFamily="2" charset="0"/>
                        </a:rPr>
                        <a:t>Land use is how land is used by humans</a:t>
                      </a:r>
                    </a:p>
                    <a:p>
                      <a:pPr marL="84138" marR="0" lvl="0" indent="-841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00" b="1">
                          <a:solidFill>
                            <a:schemeClr val="bg1"/>
                          </a:solidFill>
                          <a:latin typeface="Roboto" panose="02000000000000000000" pitchFamily="2" charset="0"/>
                          <a:ea typeface="Roboto" panose="02000000000000000000" pitchFamily="2" charset="0"/>
                        </a:rPr>
                        <a:t>Human processes: </a:t>
                      </a:r>
                      <a:r>
                        <a:rPr lang="en-US" sz="700" b="0">
                          <a:solidFill>
                            <a:schemeClr val="bg1"/>
                          </a:solidFill>
                          <a:latin typeface="Roboto" panose="02000000000000000000" pitchFamily="2" charset="0"/>
                          <a:ea typeface="Roboto" panose="02000000000000000000" pitchFamily="2" charset="0"/>
                        </a:rPr>
                        <a:t>Overfishing is damaging biodiversity in the oceans</a:t>
                      </a:r>
                    </a:p>
                    <a:p>
                      <a:pPr marL="84138" marR="0" lvl="0" indent="-841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00" b="1">
                          <a:solidFill>
                            <a:schemeClr val="bg1"/>
                          </a:solidFill>
                          <a:latin typeface="Roboto" panose="02000000000000000000" pitchFamily="2" charset="0"/>
                          <a:ea typeface="Roboto" panose="02000000000000000000" pitchFamily="2" charset="0"/>
                        </a:rPr>
                        <a:t>Human processes: </a:t>
                      </a:r>
                      <a:r>
                        <a:rPr lang="en-US" sz="700" b="0" err="1">
                          <a:solidFill>
                            <a:schemeClr val="bg1"/>
                          </a:solidFill>
                          <a:latin typeface="Roboto" panose="02000000000000000000" pitchFamily="2" charset="0"/>
                          <a:ea typeface="Roboto" panose="02000000000000000000" pitchFamily="2" charset="0"/>
                        </a:rPr>
                        <a:t>Harbours</a:t>
                      </a:r>
                      <a:r>
                        <a:rPr lang="en-US" sz="700" b="0">
                          <a:solidFill>
                            <a:schemeClr val="bg1"/>
                          </a:solidFill>
                          <a:latin typeface="Roboto" panose="02000000000000000000" pitchFamily="2" charset="0"/>
                          <a:ea typeface="Roboto" panose="02000000000000000000" pitchFamily="2" charset="0"/>
                        </a:rPr>
                        <a:t> are found (and ports can be found) where the land meets the sea</a:t>
                      </a:r>
                    </a:p>
                    <a:p>
                      <a:pPr marL="84138" marR="0" lvl="0" indent="-841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00" b="1">
                          <a:solidFill>
                            <a:schemeClr val="bg1"/>
                          </a:solidFill>
                          <a:latin typeface="Roboto" panose="02000000000000000000" pitchFamily="2" charset="0"/>
                          <a:ea typeface="Roboto" panose="02000000000000000000" pitchFamily="2" charset="0"/>
                        </a:rPr>
                        <a:t>Human processes: </a:t>
                      </a:r>
                      <a:r>
                        <a:rPr lang="en-US" sz="700" b="0">
                          <a:solidFill>
                            <a:schemeClr val="bg1"/>
                          </a:solidFill>
                          <a:latin typeface="Roboto" panose="02000000000000000000" pitchFamily="2" charset="0"/>
                          <a:ea typeface="Roboto" panose="02000000000000000000" pitchFamily="2" charset="0"/>
                        </a:rPr>
                        <a:t>Agriculture is the word used to describe the practice of farming</a:t>
                      </a:r>
                    </a:p>
                    <a:p>
                      <a:pPr marL="84138" marR="0" lvl="0" indent="-841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00" b="1">
                          <a:solidFill>
                            <a:schemeClr val="bg1"/>
                          </a:solidFill>
                          <a:latin typeface="Roboto" panose="02000000000000000000" pitchFamily="2" charset="0"/>
                          <a:ea typeface="Roboto" panose="02000000000000000000" pitchFamily="2" charset="0"/>
                        </a:rPr>
                        <a:t>Human processes: </a:t>
                      </a:r>
                      <a:r>
                        <a:rPr lang="en-US" sz="700" b="0">
                          <a:solidFill>
                            <a:schemeClr val="bg1"/>
                          </a:solidFill>
                          <a:latin typeface="Roboto" panose="02000000000000000000" pitchFamily="2" charset="0"/>
                          <a:ea typeface="Roboto" panose="02000000000000000000" pitchFamily="2" charset="0"/>
                        </a:rPr>
                        <a:t>Land use can be for economic uses, including agriculture, factories and leisure</a:t>
                      </a:r>
                    </a:p>
                    <a:p>
                      <a:pPr marL="84138" marR="0" lvl="0" indent="-841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00" b="1">
                          <a:solidFill>
                            <a:schemeClr val="bg1"/>
                          </a:solidFill>
                          <a:latin typeface="Roboto" panose="02000000000000000000" pitchFamily="2" charset="0"/>
                          <a:ea typeface="Roboto" panose="02000000000000000000" pitchFamily="2" charset="0"/>
                        </a:rPr>
                        <a:t>Human processes: </a:t>
                      </a:r>
                      <a:r>
                        <a:rPr lang="en-US" sz="700" b="0">
                          <a:solidFill>
                            <a:schemeClr val="bg1"/>
                          </a:solidFill>
                          <a:latin typeface="Roboto" panose="02000000000000000000" pitchFamily="2" charset="0"/>
                          <a:ea typeface="Roboto" panose="02000000000000000000" pitchFamily="2" charset="0"/>
                        </a:rPr>
                        <a:t>Ports are places where goods to be traded are unloaded and loaded</a:t>
                      </a:r>
                    </a:p>
                    <a:p>
                      <a:pPr marL="84138" marR="0" lvl="0" indent="-841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00" b="1">
                          <a:solidFill>
                            <a:schemeClr val="bg1"/>
                          </a:solidFill>
                          <a:latin typeface="Roboto" panose="02000000000000000000" pitchFamily="2" charset="0"/>
                          <a:ea typeface="Roboto" panose="02000000000000000000" pitchFamily="2" charset="0"/>
                        </a:rPr>
                        <a:t>Human processes: </a:t>
                      </a:r>
                      <a:r>
                        <a:rPr lang="en-US" sz="700" b="0">
                          <a:solidFill>
                            <a:schemeClr val="bg1"/>
                          </a:solidFill>
                          <a:latin typeface="Roboto" panose="02000000000000000000" pitchFamily="2" charset="0"/>
                          <a:ea typeface="Roboto" panose="02000000000000000000" pitchFamily="2" charset="0"/>
                        </a:rPr>
                        <a:t>Humans use seas and oceans for economic and leisure uses. The main economic use is trade</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00" b="1" dirty="0">
                          <a:solidFill>
                            <a:schemeClr val="bg1"/>
                          </a:solidFill>
                          <a:latin typeface="Roboto" panose="02000000000000000000" pitchFamily="2" charset="0"/>
                          <a:ea typeface="Roboto" panose="02000000000000000000" pitchFamily="2" charset="0"/>
                        </a:rPr>
                        <a:t>Space &amp; place: </a:t>
                      </a:r>
                      <a:r>
                        <a:rPr lang="en-US" sz="700" dirty="0">
                          <a:solidFill>
                            <a:schemeClr val="bg1"/>
                          </a:solidFill>
                          <a:latin typeface="Roboto" panose="02000000000000000000" pitchFamily="2" charset="0"/>
                          <a:ea typeface="Roboto" panose="02000000000000000000" pitchFamily="2" charset="0"/>
                          <a:cs typeface="Roboto" panose="02000000000000000000" pitchFamily="2" charset="0"/>
                        </a:rPr>
                        <a:t>The three longest rivers in the UK are the Severn, Thames and Trent </a:t>
                      </a:r>
                      <a:endParaRPr lang="en-US" sz="700" b="0" dirty="0">
                        <a:solidFill>
                          <a:schemeClr val="bg1"/>
                        </a:solidFill>
                        <a:latin typeface="Roboto" panose="02000000000000000000" pitchFamily="2" charset="0"/>
                        <a:ea typeface="Roboto" panose="02000000000000000000" pitchFamily="2" charset="0"/>
                      </a:endParaRPr>
                    </a:p>
                    <a:p>
                      <a:pPr marL="84138" marR="0" lvl="0" indent="-84138"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00" b="1" i="0" dirty="0">
                          <a:solidFill>
                            <a:schemeClr val="bg1"/>
                          </a:solidFill>
                          <a:effectLst/>
                          <a:latin typeface="Roboto" panose="02000000000000000000" pitchFamily="2" charset="0"/>
                          <a:ea typeface="Roboto" panose="02000000000000000000" pitchFamily="2" charset="0"/>
                        </a:rPr>
                        <a:t>Physical processes</a:t>
                      </a:r>
                      <a:r>
                        <a:rPr lang="en-US" sz="700" b="1" i="0" dirty="0">
                          <a:solidFill>
                            <a:schemeClr val="accent1"/>
                          </a:solidFill>
                          <a:effectLst/>
                          <a:latin typeface="Roboto" panose="02000000000000000000" pitchFamily="2" charset="0"/>
                          <a:ea typeface="Roboto" panose="02000000000000000000" pitchFamily="2" charset="0"/>
                        </a:rPr>
                        <a:t>: </a:t>
                      </a:r>
                      <a:r>
                        <a:rPr lang="en-US" sz="700" b="0" i="0" kern="1200" dirty="0">
                          <a:solidFill>
                            <a:schemeClr val="bg1"/>
                          </a:solidFill>
                          <a:effectLst/>
                          <a:latin typeface="Roboto" panose="02000000000000000000" pitchFamily="2" charset="0"/>
                          <a:ea typeface="Roboto" panose="02000000000000000000" pitchFamily="2" charset="0"/>
                          <a:cs typeface="+mn-cs"/>
                        </a:rPr>
                        <a:t>Water cycle: Evaporation from the air and </a:t>
                      </a:r>
                      <a:r>
                        <a:rPr lang="en-US" sz="700" b="1" i="0" kern="1200" dirty="0">
                          <a:solidFill>
                            <a:schemeClr val="bg1"/>
                          </a:solidFill>
                          <a:effectLst/>
                          <a:latin typeface="Roboto" panose="02000000000000000000" pitchFamily="2" charset="0"/>
                          <a:ea typeface="Roboto" panose="02000000000000000000" pitchFamily="2" charset="0"/>
                          <a:cs typeface="+mn-cs"/>
                        </a:rPr>
                        <a:t>transpiration</a:t>
                      </a:r>
                      <a:r>
                        <a:rPr lang="en-US" sz="700" b="0" i="0" kern="1200" dirty="0">
                          <a:solidFill>
                            <a:schemeClr val="bg1"/>
                          </a:solidFill>
                          <a:effectLst/>
                          <a:latin typeface="Roboto" panose="02000000000000000000" pitchFamily="2" charset="0"/>
                          <a:ea typeface="Roboto" panose="02000000000000000000" pitchFamily="2" charset="0"/>
                          <a:cs typeface="+mn-cs"/>
                        </a:rPr>
                        <a:t> from trees mean that water </a:t>
                      </a:r>
                      <a:r>
                        <a:rPr lang="en-US" sz="700" b="0" i="0" kern="1200" dirty="0" err="1">
                          <a:solidFill>
                            <a:schemeClr val="bg1"/>
                          </a:solidFill>
                          <a:effectLst/>
                          <a:latin typeface="Roboto" panose="02000000000000000000" pitchFamily="2" charset="0"/>
                          <a:ea typeface="Roboto" panose="02000000000000000000" pitchFamily="2" charset="0"/>
                          <a:cs typeface="+mn-cs"/>
                        </a:rPr>
                        <a:t>vapour</a:t>
                      </a:r>
                      <a:r>
                        <a:rPr lang="en-US" sz="700" b="0" i="0" kern="1200" dirty="0">
                          <a:solidFill>
                            <a:schemeClr val="bg1"/>
                          </a:solidFill>
                          <a:effectLst/>
                          <a:latin typeface="Roboto" panose="02000000000000000000" pitchFamily="2" charset="0"/>
                          <a:ea typeface="Roboto" panose="02000000000000000000" pitchFamily="2" charset="0"/>
                          <a:cs typeface="+mn-cs"/>
                        </a:rPr>
                        <a:t> rises in the air. It condenses to form clouds, and precipitation occurs when the clouds get heavy. </a:t>
                      </a:r>
                      <a:r>
                        <a:rPr lang="en-US" sz="700" b="1" i="0" kern="1200" dirty="0">
                          <a:solidFill>
                            <a:schemeClr val="bg1"/>
                          </a:solidFill>
                          <a:effectLst/>
                          <a:latin typeface="Roboto" panose="02000000000000000000" pitchFamily="2" charset="0"/>
                          <a:ea typeface="Roboto" panose="02000000000000000000" pitchFamily="2" charset="0"/>
                          <a:cs typeface="+mn-cs"/>
                        </a:rPr>
                        <a:t>Surface runoff </a:t>
                      </a:r>
                      <a:r>
                        <a:rPr lang="en-US" sz="700" b="0" i="0" kern="1200" dirty="0">
                          <a:solidFill>
                            <a:schemeClr val="bg1"/>
                          </a:solidFill>
                          <a:effectLst/>
                          <a:latin typeface="Roboto" panose="02000000000000000000" pitchFamily="2" charset="0"/>
                          <a:ea typeface="Roboto" panose="02000000000000000000" pitchFamily="2" charset="0"/>
                          <a:cs typeface="+mn-cs"/>
                        </a:rPr>
                        <a:t>is the flow of water overground; </a:t>
                      </a:r>
                      <a:r>
                        <a:rPr lang="en-US" sz="700" b="1" i="0" kern="1200" dirty="0">
                          <a:solidFill>
                            <a:schemeClr val="bg1"/>
                          </a:solidFill>
                          <a:effectLst/>
                          <a:latin typeface="Roboto" panose="02000000000000000000" pitchFamily="2" charset="0"/>
                          <a:ea typeface="Roboto" panose="02000000000000000000" pitchFamily="2" charset="0"/>
                          <a:cs typeface="+mn-cs"/>
                        </a:rPr>
                        <a:t>throughflow</a:t>
                      </a:r>
                      <a:r>
                        <a:rPr lang="en-US" sz="700" b="0" i="0" kern="1200" dirty="0">
                          <a:solidFill>
                            <a:schemeClr val="bg1"/>
                          </a:solidFill>
                          <a:effectLst/>
                          <a:latin typeface="Roboto" panose="02000000000000000000" pitchFamily="2" charset="0"/>
                          <a:ea typeface="Roboto" panose="02000000000000000000" pitchFamily="2" charset="0"/>
                          <a:cs typeface="+mn-cs"/>
                        </a:rPr>
                        <a:t> is the flow of water underground </a:t>
                      </a:r>
                      <a:endParaRPr lang="en-US" sz="700" b="0" i="0" dirty="0">
                        <a:solidFill>
                          <a:schemeClr val="bg1"/>
                        </a:solidFill>
                        <a:effectLst/>
                        <a:latin typeface="Roboto" panose="02000000000000000000" pitchFamily="2" charset="0"/>
                        <a:ea typeface="Roboto" panose="02000000000000000000" pitchFamily="2" charset="0"/>
                      </a:endParaRPr>
                    </a:p>
                    <a:p>
                      <a:pPr marL="84138" marR="0" lvl="0" indent="-84138"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700" b="1" i="0" dirty="0">
                          <a:solidFill>
                            <a:schemeClr val="bg1"/>
                          </a:solidFill>
                          <a:effectLst/>
                          <a:latin typeface="Roboto" panose="02000000000000000000" pitchFamily="2" charset="0"/>
                          <a:ea typeface="Roboto" panose="02000000000000000000" pitchFamily="2" charset="0"/>
                          <a:cs typeface="Roboto" panose="02000000000000000000" pitchFamily="2" charset="0"/>
                        </a:rPr>
                        <a:t>Human processes: </a:t>
                      </a:r>
                      <a:r>
                        <a:rPr lang="en-GB" sz="700" dirty="0">
                          <a:solidFill>
                            <a:schemeClr val="bg1"/>
                          </a:solidFill>
                          <a:latin typeface="Roboto" panose="02000000000000000000" pitchFamily="2" charset="0"/>
                          <a:ea typeface="Roboto" panose="02000000000000000000" pitchFamily="2" charset="0"/>
                          <a:cs typeface="Roboto" panose="02000000000000000000" pitchFamily="2" charset="0"/>
                        </a:rPr>
                        <a:t>Land use around a river changes from the upper course to the lower course, because of how flat the land is and the features around it </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13889383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a:xfrm>
            <a:off x="203201" y="234234"/>
            <a:ext cx="4140199" cy="458089"/>
          </a:xfrm>
        </p:spPr>
        <p:txBody>
          <a:bodyPr/>
          <a:lstStyle/>
          <a:p>
            <a:r>
              <a:rPr lang="en-US" altLang="en-US" dirty="0"/>
              <a:t>Year 3/4A: Autumn</a:t>
            </a:r>
            <a:endParaRPr lang="en-GB" dirty="0"/>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3413760"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solidFill>
                    <a:schemeClr val="accent1"/>
                  </a:solidFill>
                </a:ln>
                <a:solidFill>
                  <a:schemeClr val="accent1"/>
                </a:solidFill>
                <a:latin typeface="United Curriculum" pitchFamily="2" charset="0"/>
              </a:rPr>
              <a:t>The United Kingdom</a:t>
            </a:r>
            <a:endParaRPr lang="en-GB" sz="1600">
              <a:ln w="12700">
                <a:solidFill>
                  <a:schemeClr val="accent1"/>
                </a:solidFill>
              </a:ln>
              <a:solidFill>
                <a:schemeClr val="accent1"/>
              </a:solidFill>
              <a:latin typeface="United Curriculum" pitchFamily="2" charset="0"/>
            </a:endParaRPr>
          </a:p>
        </p:txBody>
      </p:sp>
      <p:graphicFrame>
        <p:nvGraphicFramePr>
          <p:cNvPr id="2" name="Table 25">
            <a:extLst>
              <a:ext uri="{FF2B5EF4-FFF2-40B4-BE49-F238E27FC236}">
                <a16:creationId xmlns:a16="http://schemas.microsoft.com/office/drawing/2014/main" id="{A0942398-8EDC-6896-06F6-02AE77149066}"/>
              </a:ext>
            </a:extLst>
          </p:cNvPr>
          <p:cNvGraphicFramePr>
            <a:graphicFrameLocks noGrp="1"/>
          </p:cNvGraphicFramePr>
          <p:nvPr>
            <p:extLst>
              <p:ext uri="{D42A27DB-BD31-4B8C-83A1-F6EECF244321}">
                <p14:modId xmlns:p14="http://schemas.microsoft.com/office/powerpoint/2010/main" val="3705062854"/>
              </p:ext>
            </p:extLst>
          </p:nvPr>
        </p:nvGraphicFramePr>
        <p:xfrm>
          <a:off x="203201" y="848235"/>
          <a:ext cx="9179999" cy="5439120"/>
        </p:xfrm>
        <a:graphic>
          <a:graphicData uri="http://schemas.openxmlformats.org/drawingml/2006/table">
            <a:tbl>
              <a:tblPr firstRow="1" bandRow="1">
                <a:tableStyleId>{5940675A-B579-460E-94D1-54222C63F5DA}</a:tableStyleId>
              </a:tblPr>
              <a:tblGrid>
                <a:gridCol w="211034">
                  <a:extLst>
                    <a:ext uri="{9D8B030D-6E8A-4147-A177-3AD203B41FA5}">
                      <a16:colId xmlns:a16="http://schemas.microsoft.com/office/drawing/2014/main" val="1014669821"/>
                    </a:ext>
                  </a:extLst>
                </a:gridCol>
                <a:gridCol w="211034">
                  <a:extLst>
                    <a:ext uri="{9D8B030D-6E8A-4147-A177-3AD203B41FA5}">
                      <a16:colId xmlns:a16="http://schemas.microsoft.com/office/drawing/2014/main" val="1749978381"/>
                    </a:ext>
                  </a:extLst>
                </a:gridCol>
                <a:gridCol w="2851578">
                  <a:extLst>
                    <a:ext uri="{9D8B030D-6E8A-4147-A177-3AD203B41FA5}">
                      <a16:colId xmlns:a16="http://schemas.microsoft.com/office/drawing/2014/main" val="247776695"/>
                    </a:ext>
                  </a:extLst>
                </a:gridCol>
                <a:gridCol w="4136065">
                  <a:extLst>
                    <a:ext uri="{9D8B030D-6E8A-4147-A177-3AD203B41FA5}">
                      <a16:colId xmlns:a16="http://schemas.microsoft.com/office/drawing/2014/main" val="3380293508"/>
                    </a:ext>
                  </a:extLst>
                </a:gridCol>
                <a:gridCol w="1770288">
                  <a:extLst>
                    <a:ext uri="{9D8B030D-6E8A-4147-A177-3AD203B41FA5}">
                      <a16:colId xmlns:a16="http://schemas.microsoft.com/office/drawing/2014/main" val="2902844172"/>
                    </a:ext>
                  </a:extLst>
                </a:gridCol>
              </a:tblGrid>
              <a:tr h="310269">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dirty="0">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4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rgbClr val="323232"/>
                          </a:solidFill>
                          <a:latin typeface="Roboto" panose="02000000000000000000" pitchFamily="2" charset="0"/>
                          <a:ea typeface="Roboto" panose="02000000000000000000" pitchFamily="2" charset="0"/>
                          <a:cs typeface="Roboto" panose="02000000000000000000" pitchFamily="2" charset="0"/>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2442502">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Conceptual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spcAft>
                          <a:spcPts val="2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Human settlements can be a city, town or village, depending on their size </a:t>
                      </a:r>
                    </a:p>
                    <a:p>
                      <a:pPr marL="72000" indent="-72000">
                        <a:spcAft>
                          <a:spcPts val="2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Human features are man-made, and physical features would be there without humans </a:t>
                      </a:r>
                    </a:p>
                    <a:p>
                      <a:pPr marL="72000" indent="-72000">
                        <a:spcAft>
                          <a:spcPts val="2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The UK is made up of four countries: England, Scotland, Wales and N Ireland; their capital cities are London, Edinburgh, Cardiff and Belfast </a:t>
                      </a:r>
                    </a:p>
                    <a:p>
                      <a:pPr marL="72000" indent="-72000">
                        <a:spcAft>
                          <a:spcPts val="2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Rural means countryside; urban means towns and cities </a:t>
                      </a:r>
                    </a:p>
                    <a:p>
                      <a:pPr marL="72000" indent="-72000">
                        <a:spcAft>
                          <a:spcPts val="2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Features in rural areas include farms, hills, mountains, forests and rivers </a:t>
                      </a:r>
                    </a:p>
                    <a:p>
                      <a:pPr marL="72000" indent="-72000">
                        <a:spcAft>
                          <a:spcPts val="2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Features in urban areas include offices, shops, houses and factories </a:t>
                      </a:r>
                    </a:p>
                    <a:p>
                      <a:pPr marL="72000" indent="-72000">
                        <a:spcAft>
                          <a:spcPts val="2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Features in coastal areas include beaches and cliffs</a:t>
                      </a:r>
                      <a:r>
                        <a:rPr lang="en-US" sz="750" b="0" dirty="0">
                          <a:solidFill>
                            <a:schemeClr val="bg1"/>
                          </a:solidFill>
                          <a:latin typeface="Roboto" panose="02000000000000000000" pitchFamily="2" charset="0"/>
                          <a:ea typeface="Roboto" panose="02000000000000000000" pitchFamily="2" charset="0"/>
                        </a:rPr>
                        <a:t> </a:t>
                      </a:r>
                    </a:p>
                    <a:p>
                      <a:pPr marL="72000" indent="-72000">
                        <a:spcAft>
                          <a:spcPts val="200"/>
                        </a:spcAft>
                        <a:buFont typeface="Arial" panose="020B0604020202020204" pitchFamily="34" charset="0"/>
                        <a:buChar char="•"/>
                      </a:pPr>
                      <a:r>
                        <a:rPr lang="en-US" sz="750" b="0" dirty="0">
                          <a:solidFill>
                            <a:schemeClr val="bg1"/>
                          </a:solidFill>
                          <a:latin typeface="Roboto" panose="02000000000000000000" pitchFamily="2" charset="0"/>
                          <a:ea typeface="Roboto" panose="02000000000000000000" pitchFamily="2" charset="0"/>
                        </a:rPr>
                        <a:t>Rivers, lakes, seas and oceans are all bodies of water. Rivers flow into lakes and seas; seas connect to oceans </a:t>
                      </a:r>
                    </a:p>
                    <a:p>
                      <a:pPr marL="72000" indent="-72000">
                        <a:spcAft>
                          <a:spcPts val="200"/>
                        </a:spcAft>
                        <a:buFont typeface="Arial" panose="020B0604020202020204" pitchFamily="34" charset="0"/>
                        <a:buChar char="•"/>
                      </a:pPr>
                      <a:r>
                        <a:rPr lang="en-US" sz="750" b="0" dirty="0">
                          <a:solidFill>
                            <a:schemeClr val="bg1"/>
                          </a:solidFill>
                          <a:latin typeface="Roboto" panose="02000000000000000000" pitchFamily="2" charset="0"/>
                          <a:ea typeface="Roboto" panose="02000000000000000000" pitchFamily="2" charset="0"/>
                        </a:rPr>
                        <a:t>Features around rivers include valleys, mountains, hills and vegetation </a:t>
                      </a:r>
                    </a:p>
                    <a:p>
                      <a:pPr marL="72000" indent="-72000">
                        <a:spcAft>
                          <a:spcPts val="200"/>
                        </a:spcAft>
                        <a:buFont typeface="Arial" panose="020B0604020202020204" pitchFamily="34" charset="0"/>
                        <a:buChar char="•"/>
                      </a:pPr>
                      <a:r>
                        <a:rPr lang="en-US" sz="750" b="0" dirty="0">
                          <a:solidFill>
                            <a:schemeClr val="bg1"/>
                          </a:solidFill>
                          <a:latin typeface="Roboto" panose="02000000000000000000" pitchFamily="2" charset="0"/>
                          <a:ea typeface="Roboto" panose="02000000000000000000" pitchFamily="2" charset="0"/>
                        </a:rPr>
                        <a:t>The seas that surround the UK are the North Sea, the Irish Sea and the English Channel </a:t>
                      </a:r>
                    </a:p>
                    <a:p>
                      <a:pPr marL="72000" indent="-72000">
                        <a:spcAft>
                          <a:spcPts val="200"/>
                        </a:spcAft>
                        <a:buFont typeface="Arial" panose="020B0604020202020204" pitchFamily="34" charset="0"/>
                        <a:buChar char="•"/>
                      </a:pPr>
                      <a:r>
                        <a:rPr lang="en-US" sz="750" b="0" dirty="0">
                          <a:solidFill>
                            <a:schemeClr val="bg1"/>
                          </a:solidFill>
                          <a:latin typeface="Roboto" panose="02000000000000000000" pitchFamily="2" charset="0"/>
                          <a:ea typeface="Roboto" panose="02000000000000000000" pitchFamily="2" charset="0"/>
                        </a:rPr>
                        <a:t>Land use is how land is used by humans </a:t>
                      </a:r>
                      <a:endParaRPr lang="en-US" sz="750"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The </a:t>
                      </a:r>
                      <a:r>
                        <a:rPr lang="en-US" sz="750" b="1" dirty="0">
                          <a:solidFill>
                            <a:schemeClr val="bg1"/>
                          </a:solidFill>
                          <a:latin typeface="Roboto" panose="02000000000000000000" pitchFamily="2" charset="0"/>
                          <a:ea typeface="Roboto" panose="02000000000000000000" pitchFamily="2" charset="0"/>
                        </a:rPr>
                        <a:t>UK</a:t>
                      </a:r>
                      <a:r>
                        <a:rPr lang="en-US" sz="750" dirty="0">
                          <a:solidFill>
                            <a:schemeClr val="bg1"/>
                          </a:solidFill>
                          <a:latin typeface="Roboto" panose="02000000000000000000" pitchFamily="2" charset="0"/>
                          <a:ea typeface="Roboto" panose="02000000000000000000" pitchFamily="2" charset="0"/>
                        </a:rPr>
                        <a:t> is made up of four countries: England, Scotland, Wales and N Ireland; </a:t>
                      </a:r>
                      <a:r>
                        <a:rPr lang="en-US" sz="750" b="1" dirty="0">
                          <a:solidFill>
                            <a:schemeClr val="bg1"/>
                          </a:solidFill>
                          <a:latin typeface="Roboto" panose="02000000000000000000" pitchFamily="2" charset="0"/>
                          <a:ea typeface="Roboto" panose="02000000000000000000" pitchFamily="2" charset="0"/>
                        </a:rPr>
                        <a:t>Great</a:t>
                      </a:r>
                      <a:r>
                        <a:rPr lang="en-US" sz="750" dirty="0">
                          <a:solidFill>
                            <a:schemeClr val="bg1"/>
                          </a:solidFill>
                          <a:latin typeface="Roboto" panose="02000000000000000000" pitchFamily="2" charset="0"/>
                          <a:ea typeface="Roboto" panose="02000000000000000000" pitchFamily="2" charset="0"/>
                        </a:rPr>
                        <a:t> </a:t>
                      </a:r>
                      <a:r>
                        <a:rPr lang="en-US" sz="750" b="1" dirty="0">
                          <a:solidFill>
                            <a:schemeClr val="bg1"/>
                          </a:solidFill>
                          <a:latin typeface="Roboto" panose="02000000000000000000" pitchFamily="2" charset="0"/>
                          <a:ea typeface="Roboto" panose="02000000000000000000" pitchFamily="2" charset="0"/>
                        </a:rPr>
                        <a:t>Britain</a:t>
                      </a:r>
                      <a:r>
                        <a:rPr lang="en-US" sz="750" dirty="0">
                          <a:solidFill>
                            <a:schemeClr val="bg1"/>
                          </a:solidFill>
                          <a:latin typeface="Roboto" panose="02000000000000000000" pitchFamily="2" charset="0"/>
                          <a:ea typeface="Roboto" panose="02000000000000000000" pitchFamily="2" charset="0"/>
                        </a:rPr>
                        <a:t> is made up of England, Scotland and Wales; the </a:t>
                      </a:r>
                      <a:r>
                        <a:rPr lang="en-US" sz="750" b="1" dirty="0">
                          <a:solidFill>
                            <a:schemeClr val="bg1"/>
                          </a:solidFill>
                          <a:latin typeface="Roboto" panose="02000000000000000000" pitchFamily="2" charset="0"/>
                          <a:ea typeface="Roboto" panose="02000000000000000000" pitchFamily="2" charset="0"/>
                        </a:rPr>
                        <a:t>British</a:t>
                      </a:r>
                      <a:r>
                        <a:rPr lang="en-US" sz="750" dirty="0">
                          <a:solidFill>
                            <a:schemeClr val="bg1"/>
                          </a:solidFill>
                          <a:latin typeface="Roboto" panose="02000000000000000000" pitchFamily="2" charset="0"/>
                          <a:ea typeface="Roboto" panose="02000000000000000000" pitchFamily="2" charset="0"/>
                        </a:rPr>
                        <a:t> </a:t>
                      </a:r>
                      <a:r>
                        <a:rPr lang="en-US" sz="750" b="1" dirty="0">
                          <a:solidFill>
                            <a:schemeClr val="bg1"/>
                          </a:solidFill>
                          <a:latin typeface="Roboto" panose="02000000000000000000" pitchFamily="2" charset="0"/>
                          <a:ea typeface="Roboto" panose="02000000000000000000" pitchFamily="2" charset="0"/>
                        </a:rPr>
                        <a:t>Isles</a:t>
                      </a:r>
                      <a:r>
                        <a:rPr lang="en-US" sz="750" dirty="0">
                          <a:solidFill>
                            <a:schemeClr val="bg1"/>
                          </a:solidFill>
                          <a:latin typeface="Roboto" panose="02000000000000000000" pitchFamily="2" charset="0"/>
                          <a:ea typeface="Roboto" panose="02000000000000000000" pitchFamily="2" charset="0"/>
                        </a:rPr>
                        <a:t> are made up of England, Scotland, Wales, Northern Ireland and Ireland</a:t>
                      </a:r>
                    </a:p>
                    <a:p>
                      <a:pPr marL="72000" indent="-72000">
                        <a:spcAft>
                          <a:spcPts val="2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England and the UK are split into </a:t>
                      </a:r>
                      <a:r>
                        <a:rPr lang="en-US" sz="750" b="1" dirty="0">
                          <a:solidFill>
                            <a:schemeClr val="bg1"/>
                          </a:solidFill>
                          <a:latin typeface="Roboto" panose="02000000000000000000" pitchFamily="2" charset="0"/>
                          <a:ea typeface="Roboto" panose="02000000000000000000" pitchFamily="2" charset="0"/>
                        </a:rPr>
                        <a:t>regions</a:t>
                      </a:r>
                    </a:p>
                    <a:p>
                      <a:pPr marL="72000" indent="-72000">
                        <a:spcAft>
                          <a:spcPts val="2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Regions in England and the UK are split into </a:t>
                      </a:r>
                      <a:r>
                        <a:rPr lang="en-US" sz="750" b="1" dirty="0">
                          <a:solidFill>
                            <a:schemeClr val="bg1"/>
                          </a:solidFill>
                          <a:latin typeface="Roboto" panose="02000000000000000000" pitchFamily="2" charset="0"/>
                          <a:ea typeface="Roboto" panose="02000000000000000000" pitchFamily="2" charset="0"/>
                        </a:rPr>
                        <a:t>counties</a:t>
                      </a:r>
                    </a:p>
                    <a:p>
                      <a:pPr marL="72000" indent="-72000">
                        <a:spcAft>
                          <a:spcPts val="2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There are several </a:t>
                      </a:r>
                      <a:r>
                        <a:rPr lang="en-US" sz="750" b="1" dirty="0">
                          <a:solidFill>
                            <a:schemeClr val="bg1"/>
                          </a:solidFill>
                          <a:latin typeface="Roboto" panose="02000000000000000000" pitchFamily="2" charset="0"/>
                          <a:ea typeface="Roboto" panose="02000000000000000000" pitchFamily="2" charset="0"/>
                        </a:rPr>
                        <a:t>mountain ranges </a:t>
                      </a:r>
                      <a:r>
                        <a:rPr lang="en-US" sz="750" dirty="0">
                          <a:solidFill>
                            <a:schemeClr val="bg1"/>
                          </a:solidFill>
                          <a:latin typeface="Roboto" panose="02000000000000000000" pitchFamily="2" charset="0"/>
                          <a:ea typeface="Roboto" panose="02000000000000000000" pitchFamily="2" charset="0"/>
                        </a:rPr>
                        <a:t>in the UK, including the Grampian Mountains (Scotland), Pennines (England) and Cambrian Mountains (Wales)</a:t>
                      </a:r>
                    </a:p>
                    <a:p>
                      <a:pPr marL="72000" indent="-72000">
                        <a:spcAft>
                          <a:spcPts val="2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The three longest rivers in the UK are the Severn, Thames and Trent</a:t>
                      </a:r>
                    </a:p>
                    <a:p>
                      <a:pPr marL="72000" indent="-72000">
                        <a:spcAft>
                          <a:spcPts val="2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Settlements can be </a:t>
                      </a:r>
                      <a:r>
                        <a:rPr lang="en-US" sz="750" b="1" dirty="0">
                          <a:solidFill>
                            <a:schemeClr val="bg1"/>
                          </a:solidFill>
                          <a:latin typeface="Roboto" panose="02000000000000000000" pitchFamily="2" charset="0"/>
                          <a:ea typeface="Roboto" panose="02000000000000000000" pitchFamily="2" charset="0"/>
                        </a:rPr>
                        <a:t>hamlets</a:t>
                      </a:r>
                      <a:r>
                        <a:rPr lang="en-US" sz="750" dirty="0">
                          <a:solidFill>
                            <a:schemeClr val="bg1"/>
                          </a:solidFill>
                          <a:latin typeface="Roboto" panose="02000000000000000000" pitchFamily="2" charset="0"/>
                          <a:ea typeface="Roboto" panose="02000000000000000000" pitchFamily="2" charset="0"/>
                        </a:rPr>
                        <a:t>, </a:t>
                      </a:r>
                      <a:r>
                        <a:rPr lang="en-US" sz="750" b="1" dirty="0">
                          <a:solidFill>
                            <a:schemeClr val="bg1"/>
                          </a:solidFill>
                          <a:latin typeface="Roboto" panose="02000000000000000000" pitchFamily="2" charset="0"/>
                          <a:ea typeface="Roboto" panose="02000000000000000000" pitchFamily="2" charset="0"/>
                        </a:rPr>
                        <a:t>villages</a:t>
                      </a:r>
                      <a:r>
                        <a:rPr lang="en-US" sz="750" dirty="0">
                          <a:solidFill>
                            <a:schemeClr val="bg1"/>
                          </a:solidFill>
                          <a:latin typeface="Roboto" panose="02000000000000000000" pitchFamily="2" charset="0"/>
                          <a:ea typeface="Roboto" panose="02000000000000000000" pitchFamily="2" charset="0"/>
                        </a:rPr>
                        <a:t>, </a:t>
                      </a:r>
                      <a:r>
                        <a:rPr lang="en-US" sz="750" b="1" dirty="0">
                          <a:solidFill>
                            <a:schemeClr val="bg1"/>
                          </a:solidFill>
                          <a:latin typeface="Roboto" panose="02000000000000000000" pitchFamily="2" charset="0"/>
                          <a:ea typeface="Roboto" panose="02000000000000000000" pitchFamily="2" charset="0"/>
                        </a:rPr>
                        <a:t>towns</a:t>
                      </a:r>
                      <a:r>
                        <a:rPr lang="en-US" sz="750" dirty="0">
                          <a:solidFill>
                            <a:schemeClr val="bg1"/>
                          </a:solidFill>
                          <a:latin typeface="Roboto" panose="02000000000000000000" pitchFamily="2" charset="0"/>
                          <a:ea typeface="Roboto" panose="02000000000000000000" pitchFamily="2" charset="0"/>
                        </a:rPr>
                        <a:t> and </a:t>
                      </a:r>
                      <a:r>
                        <a:rPr lang="en-US" sz="750" b="1" dirty="0">
                          <a:solidFill>
                            <a:schemeClr val="bg1"/>
                          </a:solidFill>
                          <a:latin typeface="Roboto" panose="02000000000000000000" pitchFamily="2" charset="0"/>
                          <a:ea typeface="Roboto" panose="02000000000000000000" pitchFamily="2" charset="0"/>
                        </a:rPr>
                        <a:t>cities</a:t>
                      </a:r>
                      <a:r>
                        <a:rPr lang="en-US" sz="750" dirty="0">
                          <a:solidFill>
                            <a:schemeClr val="bg1"/>
                          </a:solidFill>
                          <a:latin typeface="Roboto" panose="02000000000000000000" pitchFamily="2" charset="0"/>
                          <a:ea typeface="Roboto" panose="02000000000000000000" pitchFamily="2" charset="0"/>
                        </a:rPr>
                        <a:t>, depending on their size</a:t>
                      </a:r>
                    </a:p>
                    <a:p>
                      <a:pPr marL="72000" indent="-72000">
                        <a:spcAft>
                          <a:spcPts val="2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Physical features of the Northwest (or the region that your school is in) include </a:t>
                      </a:r>
                      <a:r>
                        <a:rPr lang="en-US" sz="750" b="1" dirty="0">
                          <a:solidFill>
                            <a:schemeClr val="bg1"/>
                          </a:solidFill>
                          <a:latin typeface="Roboto" panose="02000000000000000000" pitchFamily="2" charset="0"/>
                          <a:ea typeface="Roboto" panose="02000000000000000000" pitchFamily="2" charset="0"/>
                        </a:rPr>
                        <a:t>mountains</a:t>
                      </a:r>
                      <a:r>
                        <a:rPr lang="en-US" sz="750" dirty="0">
                          <a:solidFill>
                            <a:schemeClr val="bg1"/>
                          </a:solidFill>
                          <a:latin typeface="Roboto" panose="02000000000000000000" pitchFamily="2" charset="0"/>
                          <a:ea typeface="Roboto" panose="02000000000000000000" pitchFamily="2" charset="0"/>
                        </a:rPr>
                        <a:t>, </a:t>
                      </a:r>
                      <a:r>
                        <a:rPr lang="en-US" sz="750" b="1" dirty="0">
                          <a:solidFill>
                            <a:schemeClr val="bg1"/>
                          </a:solidFill>
                          <a:latin typeface="Roboto" panose="02000000000000000000" pitchFamily="2" charset="0"/>
                          <a:ea typeface="Roboto" panose="02000000000000000000" pitchFamily="2" charset="0"/>
                        </a:rPr>
                        <a:t>hills</a:t>
                      </a:r>
                      <a:r>
                        <a:rPr lang="en-US" sz="750" dirty="0">
                          <a:solidFill>
                            <a:schemeClr val="bg1"/>
                          </a:solidFill>
                          <a:latin typeface="Roboto" panose="02000000000000000000" pitchFamily="2" charset="0"/>
                          <a:ea typeface="Roboto" panose="02000000000000000000" pitchFamily="2" charset="0"/>
                        </a:rPr>
                        <a:t>, </a:t>
                      </a:r>
                      <a:r>
                        <a:rPr lang="en-US" sz="750" b="1" dirty="0">
                          <a:solidFill>
                            <a:schemeClr val="bg1"/>
                          </a:solidFill>
                          <a:latin typeface="Roboto" panose="02000000000000000000" pitchFamily="2" charset="0"/>
                          <a:ea typeface="Roboto" panose="02000000000000000000" pitchFamily="2" charset="0"/>
                        </a:rPr>
                        <a:t>forests</a:t>
                      </a:r>
                      <a:r>
                        <a:rPr lang="en-US" sz="750" dirty="0">
                          <a:solidFill>
                            <a:schemeClr val="bg1"/>
                          </a:solidFill>
                          <a:latin typeface="Roboto" panose="02000000000000000000" pitchFamily="2" charset="0"/>
                          <a:ea typeface="Roboto" panose="02000000000000000000" pitchFamily="2" charset="0"/>
                        </a:rPr>
                        <a:t>, </a:t>
                      </a:r>
                      <a:r>
                        <a:rPr lang="en-US" sz="750" b="1" dirty="0">
                          <a:solidFill>
                            <a:schemeClr val="bg1"/>
                          </a:solidFill>
                          <a:latin typeface="Roboto" panose="02000000000000000000" pitchFamily="2" charset="0"/>
                          <a:ea typeface="Roboto" panose="02000000000000000000" pitchFamily="2" charset="0"/>
                        </a:rPr>
                        <a:t>cliffs</a:t>
                      </a:r>
                      <a:r>
                        <a:rPr lang="en-US" sz="750" dirty="0">
                          <a:solidFill>
                            <a:schemeClr val="bg1"/>
                          </a:solidFill>
                          <a:latin typeface="Roboto" panose="02000000000000000000" pitchFamily="2" charset="0"/>
                          <a:ea typeface="Roboto" panose="02000000000000000000" pitchFamily="2" charset="0"/>
                        </a:rPr>
                        <a:t>, </a:t>
                      </a:r>
                      <a:r>
                        <a:rPr lang="en-US" sz="750" b="1" dirty="0">
                          <a:solidFill>
                            <a:schemeClr val="bg1"/>
                          </a:solidFill>
                          <a:latin typeface="Roboto" panose="02000000000000000000" pitchFamily="2" charset="0"/>
                          <a:ea typeface="Roboto" panose="02000000000000000000" pitchFamily="2" charset="0"/>
                        </a:rPr>
                        <a:t>beaches</a:t>
                      </a:r>
                      <a:r>
                        <a:rPr lang="en-US" sz="750" dirty="0">
                          <a:solidFill>
                            <a:schemeClr val="bg1"/>
                          </a:solidFill>
                          <a:latin typeface="Roboto" panose="02000000000000000000" pitchFamily="2" charset="0"/>
                          <a:ea typeface="Roboto" panose="02000000000000000000" pitchFamily="2" charset="0"/>
                        </a:rPr>
                        <a:t>, </a:t>
                      </a:r>
                      <a:r>
                        <a:rPr lang="en-US" sz="750" b="1" dirty="0">
                          <a:solidFill>
                            <a:schemeClr val="bg1"/>
                          </a:solidFill>
                          <a:latin typeface="Roboto" panose="02000000000000000000" pitchFamily="2" charset="0"/>
                          <a:ea typeface="Roboto" panose="02000000000000000000" pitchFamily="2" charset="0"/>
                        </a:rPr>
                        <a:t>rivers</a:t>
                      </a:r>
                      <a:r>
                        <a:rPr lang="en-US" sz="750" dirty="0">
                          <a:solidFill>
                            <a:schemeClr val="bg1"/>
                          </a:solidFill>
                          <a:latin typeface="Roboto" panose="02000000000000000000" pitchFamily="2" charset="0"/>
                          <a:ea typeface="Roboto" panose="02000000000000000000" pitchFamily="2" charset="0"/>
                        </a:rPr>
                        <a:t> and </a:t>
                      </a:r>
                      <a:r>
                        <a:rPr lang="en-US" sz="750" b="1" dirty="0">
                          <a:solidFill>
                            <a:schemeClr val="bg1"/>
                          </a:solidFill>
                          <a:latin typeface="Roboto" panose="02000000000000000000" pitchFamily="2" charset="0"/>
                          <a:ea typeface="Roboto" panose="02000000000000000000" pitchFamily="2" charset="0"/>
                        </a:rPr>
                        <a:t>valleys</a:t>
                      </a:r>
                    </a:p>
                    <a:p>
                      <a:pPr marL="72000" indent="-72000">
                        <a:spcAft>
                          <a:spcPts val="2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Human features of the Northwest (or the region that your school is in) include </a:t>
                      </a:r>
                      <a:r>
                        <a:rPr lang="en-US" sz="750" b="1" dirty="0">
                          <a:solidFill>
                            <a:schemeClr val="bg1"/>
                          </a:solidFill>
                          <a:latin typeface="Roboto" panose="02000000000000000000" pitchFamily="2" charset="0"/>
                          <a:ea typeface="Roboto" panose="02000000000000000000" pitchFamily="2" charset="0"/>
                        </a:rPr>
                        <a:t>National Parks</a:t>
                      </a:r>
                      <a:r>
                        <a:rPr lang="en-US" sz="750" dirty="0">
                          <a:solidFill>
                            <a:schemeClr val="bg1"/>
                          </a:solidFill>
                          <a:latin typeface="Roboto" panose="02000000000000000000" pitchFamily="2" charset="0"/>
                          <a:ea typeface="Roboto" panose="02000000000000000000" pitchFamily="2" charset="0"/>
                        </a:rPr>
                        <a:t>, </a:t>
                      </a:r>
                      <a:r>
                        <a:rPr lang="en-US" sz="750" b="1" dirty="0">
                          <a:solidFill>
                            <a:schemeClr val="bg1"/>
                          </a:solidFill>
                          <a:latin typeface="Roboto" panose="02000000000000000000" pitchFamily="2" charset="0"/>
                          <a:ea typeface="Roboto" panose="02000000000000000000" pitchFamily="2" charset="0"/>
                        </a:rPr>
                        <a:t>hamlets</a:t>
                      </a:r>
                      <a:r>
                        <a:rPr lang="en-US" sz="750" dirty="0">
                          <a:solidFill>
                            <a:schemeClr val="bg1"/>
                          </a:solidFill>
                          <a:latin typeface="Roboto" panose="02000000000000000000" pitchFamily="2" charset="0"/>
                          <a:ea typeface="Roboto" panose="02000000000000000000" pitchFamily="2" charset="0"/>
                        </a:rPr>
                        <a:t>, </a:t>
                      </a:r>
                      <a:r>
                        <a:rPr lang="en-US" sz="750" b="1" dirty="0">
                          <a:solidFill>
                            <a:schemeClr val="bg1"/>
                          </a:solidFill>
                          <a:latin typeface="Roboto" panose="02000000000000000000" pitchFamily="2" charset="0"/>
                          <a:ea typeface="Roboto" panose="02000000000000000000" pitchFamily="2" charset="0"/>
                        </a:rPr>
                        <a:t>villages</a:t>
                      </a:r>
                      <a:r>
                        <a:rPr lang="en-US" sz="750" dirty="0">
                          <a:solidFill>
                            <a:schemeClr val="bg1"/>
                          </a:solidFill>
                          <a:latin typeface="Roboto" panose="02000000000000000000" pitchFamily="2" charset="0"/>
                          <a:ea typeface="Roboto" panose="02000000000000000000" pitchFamily="2" charset="0"/>
                        </a:rPr>
                        <a:t>, </a:t>
                      </a:r>
                      <a:r>
                        <a:rPr lang="en-US" sz="750" b="1" dirty="0">
                          <a:solidFill>
                            <a:schemeClr val="bg1"/>
                          </a:solidFill>
                          <a:latin typeface="Roboto" panose="02000000000000000000" pitchFamily="2" charset="0"/>
                          <a:ea typeface="Roboto" panose="02000000000000000000" pitchFamily="2" charset="0"/>
                        </a:rPr>
                        <a:t>towns</a:t>
                      </a:r>
                      <a:r>
                        <a:rPr lang="en-US" sz="750" dirty="0">
                          <a:solidFill>
                            <a:schemeClr val="bg1"/>
                          </a:solidFill>
                          <a:latin typeface="Roboto" panose="02000000000000000000" pitchFamily="2" charset="0"/>
                          <a:ea typeface="Roboto" panose="02000000000000000000" pitchFamily="2" charset="0"/>
                        </a:rPr>
                        <a:t> and </a:t>
                      </a:r>
                      <a:r>
                        <a:rPr lang="en-US" sz="750" b="1" dirty="0">
                          <a:solidFill>
                            <a:schemeClr val="bg1"/>
                          </a:solidFill>
                          <a:latin typeface="Roboto" panose="02000000000000000000" pitchFamily="2" charset="0"/>
                          <a:ea typeface="Roboto" panose="02000000000000000000" pitchFamily="2" charset="0"/>
                        </a:rPr>
                        <a:t>cities</a:t>
                      </a:r>
                      <a:r>
                        <a:rPr lang="en-US" sz="750" dirty="0">
                          <a:solidFill>
                            <a:schemeClr val="bg1"/>
                          </a:solidFill>
                          <a:latin typeface="Roboto" panose="02000000000000000000" pitchFamily="2" charset="0"/>
                          <a:ea typeface="Roboto" panose="02000000000000000000" pitchFamily="2" charset="0"/>
                        </a:rPr>
                        <a:t>, </a:t>
                      </a:r>
                      <a:r>
                        <a:rPr lang="en-US" sz="750" b="1" dirty="0">
                          <a:solidFill>
                            <a:schemeClr val="bg1"/>
                          </a:solidFill>
                          <a:latin typeface="Roboto" panose="02000000000000000000" pitchFamily="2" charset="0"/>
                          <a:ea typeface="Roboto" panose="02000000000000000000" pitchFamily="2" charset="0"/>
                        </a:rPr>
                        <a:t>factories</a:t>
                      </a:r>
                      <a:r>
                        <a:rPr lang="en-US" sz="750" b="0" dirty="0">
                          <a:solidFill>
                            <a:schemeClr val="bg1"/>
                          </a:solidFill>
                          <a:latin typeface="Roboto" panose="02000000000000000000" pitchFamily="2" charset="0"/>
                          <a:ea typeface="Roboto" panose="02000000000000000000" pitchFamily="2" charset="0"/>
                        </a:rPr>
                        <a:t> and </a:t>
                      </a:r>
                      <a:r>
                        <a:rPr lang="en-US" sz="750" b="1" dirty="0">
                          <a:solidFill>
                            <a:schemeClr val="bg1"/>
                          </a:solidFill>
                          <a:latin typeface="Roboto" panose="02000000000000000000" pitchFamily="2" charset="0"/>
                          <a:ea typeface="Roboto" panose="02000000000000000000" pitchFamily="2" charset="0"/>
                        </a:rPr>
                        <a:t>offices</a:t>
                      </a:r>
                    </a:p>
                    <a:p>
                      <a:pPr marL="72000" indent="-72000">
                        <a:spcAft>
                          <a:spcPts val="200"/>
                        </a:spcAft>
                        <a:buFont typeface="Arial" panose="020B0604020202020204" pitchFamily="34" charset="0"/>
                        <a:buChar char="•"/>
                      </a:pPr>
                      <a:r>
                        <a:rPr lang="en-US" sz="750" b="1" dirty="0">
                          <a:solidFill>
                            <a:schemeClr val="bg1"/>
                          </a:solidFill>
                          <a:latin typeface="Roboto" panose="02000000000000000000" pitchFamily="2" charset="0"/>
                          <a:ea typeface="Roboto" panose="02000000000000000000" pitchFamily="2" charset="0"/>
                        </a:rPr>
                        <a:t>Land use </a:t>
                      </a:r>
                      <a:r>
                        <a:rPr lang="en-US" sz="750" dirty="0">
                          <a:solidFill>
                            <a:schemeClr val="bg1"/>
                          </a:solidFill>
                          <a:latin typeface="Roboto" panose="02000000000000000000" pitchFamily="2" charset="0"/>
                          <a:ea typeface="Roboto" panose="02000000000000000000" pitchFamily="2" charset="0"/>
                        </a:rPr>
                        <a:t>in the Northwest (or the region that your school is in) has changed over time (green space is filled; towns have become larger)</a:t>
                      </a:r>
                    </a:p>
                    <a:p>
                      <a:pPr marL="72000" indent="-72000">
                        <a:spcAft>
                          <a:spcPts val="200"/>
                        </a:spcAft>
                        <a:buFont typeface="Arial" panose="020B0604020202020204" pitchFamily="34" charset="0"/>
                        <a:buChar char="•"/>
                      </a:pPr>
                      <a:endParaRPr lang="en-US" sz="750" b="1"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The Lake District is a National Park in England </a:t>
                      </a:r>
                    </a:p>
                    <a:p>
                      <a:pPr marL="72000" indent="-72000">
                        <a:spcAft>
                          <a:spcPts val="2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Bournemouth is located on the south coast of England, and there are a variety of human and physical features there </a:t>
                      </a:r>
                    </a:p>
                    <a:p>
                      <a:pPr marL="72000" indent="-72000">
                        <a:spcAft>
                          <a:spcPts val="2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Many people in the Amalfi Coast, the Alps, Bournemouth and the Lake District rely on tourism, and there are ways that it can be managed responsibly </a:t>
                      </a:r>
                    </a:p>
                    <a:p>
                      <a:pPr marL="72000" indent="-72000">
                        <a:spcAft>
                          <a:spcPts val="200"/>
                        </a:spcAft>
                        <a:buFont typeface="Arial" panose="020B0604020202020204" pitchFamily="34" charset="0"/>
                        <a:buChar char="•"/>
                      </a:pPr>
                      <a:r>
                        <a:rPr lang="en-US" sz="750" dirty="0">
                          <a:solidFill>
                            <a:schemeClr val="bg1"/>
                          </a:solidFill>
                          <a:latin typeface="Roboto" panose="02000000000000000000" pitchFamily="2" charset="0"/>
                          <a:ea typeface="Roboto" panose="02000000000000000000" pitchFamily="2" charset="0"/>
                        </a:rPr>
                        <a:t>Compare human and physical features around the River Severn with the Danube and the Mississippi </a:t>
                      </a:r>
                    </a:p>
                    <a:p>
                      <a:pPr marL="72000" indent="-72000">
                        <a:spcAft>
                          <a:spcPts val="200"/>
                        </a:spcAft>
                        <a:buFont typeface="Arial" panose="020B0604020202020204" pitchFamily="34" charset="0"/>
                        <a:buChar char="•"/>
                      </a:pPr>
                      <a:endParaRPr lang="en-US" sz="750" dirty="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804074">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750" b="1" i="0" u="none" strike="noStrike" dirty="0">
                          <a:solidFill>
                            <a:schemeClr val="accent1"/>
                          </a:solidFill>
                          <a:latin typeface="Roboto" panose="02000000000000000000" pitchFamily="2" charset="0"/>
                          <a:ea typeface="Roboto" panose="02000000000000000000" pitchFamily="2" charset="0"/>
                        </a:rPr>
                        <a:t>Map skills: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750" dirty="0">
                          <a:solidFill>
                            <a:schemeClr val="accent1"/>
                          </a:solidFill>
                          <a:latin typeface="Roboto" panose="02000000000000000000" pitchFamily="2" charset="0"/>
                          <a:ea typeface="Roboto" panose="02000000000000000000" pitchFamily="2" charset="0"/>
                          <a:cs typeface="Roboto" panose="02000000000000000000" pitchFamily="2" charset="0"/>
                        </a:rPr>
                        <a:t>Use and interpret four compass points (north, south, east and west) </a:t>
                      </a:r>
                    </a:p>
                    <a:p>
                      <a:pPr marL="36000" marR="0" lvl="0" indent="-36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dirty="0">
                          <a:solidFill>
                            <a:schemeClr val="accent1"/>
                          </a:solidFill>
                          <a:latin typeface="Roboto" panose="02000000000000000000" pitchFamily="2" charset="0"/>
                          <a:ea typeface="Roboto" panose="02000000000000000000" pitchFamily="2" charset="0"/>
                          <a:cs typeface="Roboto" panose="02000000000000000000" pitchFamily="2" charset="0"/>
                        </a:rPr>
                        <a:t> Identify land and water on a map</a:t>
                      </a:r>
                      <a:r>
                        <a:rPr lang="en-GB" sz="750" dirty="0">
                          <a:solidFill>
                            <a:schemeClr val="accent1"/>
                          </a:solidFill>
                          <a:latin typeface="Roboto" panose="02000000000000000000" pitchFamily="2" charset="0"/>
                          <a:ea typeface="Roboto" panose="02000000000000000000" pitchFamily="2" charset="0"/>
                          <a:cs typeface="Roboto" panose="02000000000000000000" pitchFamily="2" charset="0"/>
                        </a:rPr>
                        <a:t> </a:t>
                      </a:r>
                      <a:endParaRPr lang="en-US" sz="750" dirty="0">
                        <a:solidFill>
                          <a:schemeClr val="accent1"/>
                        </a:solidFill>
                        <a:latin typeface="Roboto" panose="02000000000000000000" pitchFamily="2" charset="0"/>
                        <a:ea typeface="Roboto" panose="02000000000000000000" pitchFamily="2" charset="0"/>
                        <a:cs typeface="Roboto" panose="02000000000000000000" pitchFamily="2" charset="0"/>
                      </a:endParaRPr>
                    </a:p>
                    <a:p>
                      <a:pPr marL="36000" marR="0" lvl="0" indent="-36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dirty="0">
                          <a:solidFill>
                            <a:schemeClr val="accent1"/>
                          </a:solidFill>
                          <a:latin typeface="Roboto" panose="02000000000000000000" pitchFamily="2" charset="0"/>
                          <a:ea typeface="Roboto" panose="02000000000000000000" pitchFamily="2" charset="0"/>
                          <a:cs typeface="Roboto" panose="02000000000000000000" pitchFamily="2" charset="0"/>
                        </a:rPr>
                        <a:t> Identify country boundaries on a map</a:t>
                      </a:r>
                      <a:r>
                        <a:rPr lang="en-GB" sz="750" dirty="0">
                          <a:solidFill>
                            <a:schemeClr val="accent1"/>
                          </a:solidFill>
                          <a:latin typeface="Roboto" panose="02000000000000000000" pitchFamily="2" charset="0"/>
                          <a:ea typeface="Roboto" panose="02000000000000000000" pitchFamily="2" charset="0"/>
                          <a:cs typeface="Roboto" panose="02000000000000000000" pitchFamily="2" charset="0"/>
                        </a:rPr>
                        <a:t> </a:t>
                      </a:r>
                      <a:endParaRPr lang="en-US" sz="750" dirty="0">
                        <a:solidFill>
                          <a:schemeClr val="accent1"/>
                        </a:solidFill>
                        <a:latin typeface="Roboto" panose="02000000000000000000" pitchFamily="2" charset="0"/>
                        <a:ea typeface="Roboto" panose="02000000000000000000" pitchFamily="2" charset="0"/>
                        <a:cs typeface="Roboto" panose="02000000000000000000" pitchFamily="2" charset="0"/>
                      </a:endParaRPr>
                    </a:p>
                    <a:p>
                      <a:pPr marL="36000" marR="0" lvl="0" indent="-36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dirty="0">
                          <a:solidFill>
                            <a:schemeClr val="accent1"/>
                          </a:solidFill>
                          <a:latin typeface="Roboto" panose="02000000000000000000" pitchFamily="2" charset="0"/>
                          <a:ea typeface="Roboto" panose="02000000000000000000" pitchFamily="2" charset="0"/>
                          <a:cs typeface="Roboto" panose="02000000000000000000" pitchFamily="2" charset="0"/>
                        </a:rPr>
                        <a:t> Use photographs of places in an oblique view</a:t>
                      </a:r>
                      <a:r>
                        <a:rPr lang="en-GB" sz="750" dirty="0">
                          <a:solidFill>
                            <a:schemeClr val="accent1"/>
                          </a:solidFill>
                          <a:latin typeface="Roboto" panose="02000000000000000000" pitchFamily="2" charset="0"/>
                          <a:ea typeface="Roboto" panose="02000000000000000000" pitchFamily="2" charset="0"/>
                          <a:cs typeface="Roboto" panose="02000000000000000000" pitchFamily="2" charset="0"/>
                        </a:rPr>
                        <a:t> </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750" b="1" i="0" u="none" strike="noStrike">
                          <a:solidFill>
                            <a:schemeClr val="accent1"/>
                          </a:solidFill>
                          <a:latin typeface="Roboto" panose="02000000000000000000" pitchFamily="2" charset="0"/>
                          <a:ea typeface="Roboto" panose="02000000000000000000" pitchFamily="2" charset="0"/>
                        </a:rPr>
                        <a:t>Map skills:</a:t>
                      </a:r>
                    </a:p>
                    <a:p>
                      <a:pPr marL="36000" indent="-36000">
                        <a:buFont typeface="Arial" panose="020B0604020202020204" pitchFamily="34" charset="0"/>
                        <a:buChar char="•"/>
                      </a:pPr>
                      <a:r>
                        <a:rPr lang="en-GB" sz="750">
                          <a:solidFill>
                            <a:schemeClr val="accent1"/>
                          </a:solidFill>
                          <a:latin typeface="Roboto" panose="02000000000000000000" pitchFamily="2" charset="0"/>
                          <a:ea typeface="Roboto" panose="02000000000000000000" pitchFamily="2" charset="0"/>
                          <a:cs typeface="Roboto" panose="02000000000000000000" pitchFamily="2" charset="0"/>
                        </a:rPr>
                        <a:t> Use and interpret eight compass points (N, NE, E, SE, S, SW, W, NW)</a:t>
                      </a:r>
                    </a:p>
                    <a:p>
                      <a:pPr marL="36000" indent="-36000">
                        <a:buFont typeface="Arial" panose="020B0604020202020204" pitchFamily="34" charset="0"/>
                        <a:buChar char="•"/>
                      </a:pPr>
                      <a:r>
                        <a:rPr lang="en-US" sz="750">
                          <a:solidFill>
                            <a:schemeClr val="accent1"/>
                          </a:solidFill>
                          <a:latin typeface="Roboto" panose="02000000000000000000" pitchFamily="2" charset="0"/>
                          <a:ea typeface="Roboto" panose="02000000000000000000" pitchFamily="2" charset="0"/>
                          <a:cs typeface="Roboto" panose="02000000000000000000" pitchFamily="2" charset="0"/>
                        </a:rPr>
                        <a:t> Identify county boundaries on a map</a:t>
                      </a:r>
                    </a:p>
                    <a:p>
                      <a:pPr marL="36000" indent="-36000">
                        <a:buFont typeface="Arial" panose="020B0604020202020204" pitchFamily="34" charset="0"/>
                        <a:buChar char="•"/>
                      </a:pPr>
                      <a:r>
                        <a:rPr lang="en-US" sz="750">
                          <a:solidFill>
                            <a:schemeClr val="accent1"/>
                          </a:solidFill>
                          <a:latin typeface="Roboto" panose="02000000000000000000" pitchFamily="2" charset="0"/>
                          <a:ea typeface="Roboto" panose="02000000000000000000" pitchFamily="2" charset="0"/>
                          <a:cs typeface="Roboto" panose="02000000000000000000" pitchFamily="2" charset="0"/>
                        </a:rPr>
                        <a:t> Political maps show human boundaries and features, and physical maps show physical boundaries and features</a:t>
                      </a:r>
                    </a:p>
                    <a:p>
                      <a:pPr marL="36000" indent="-36000">
                        <a:buFont typeface="Arial" panose="020B0604020202020204" pitchFamily="34" charset="0"/>
                        <a:buChar char="•"/>
                      </a:pPr>
                      <a:r>
                        <a:rPr lang="en-GB" sz="750" b="1">
                          <a:solidFill>
                            <a:schemeClr val="accent1"/>
                          </a:solidFill>
                          <a:latin typeface="Roboto" panose="02000000000000000000" pitchFamily="2" charset="0"/>
                          <a:ea typeface="Roboto" panose="02000000000000000000" pitchFamily="2" charset="0"/>
                          <a:cs typeface="Roboto" panose="02000000000000000000" pitchFamily="2" charset="0"/>
                        </a:rPr>
                        <a:t> Use OS maps</a:t>
                      </a:r>
                    </a:p>
                    <a:p>
                      <a:pPr marL="36000" indent="-36000">
                        <a:buFont typeface="Arial" panose="020B0604020202020204" pitchFamily="34" charset="0"/>
                        <a:buChar char="•"/>
                      </a:pPr>
                      <a:r>
                        <a:rPr lang="en-GB" sz="750" b="1">
                          <a:solidFill>
                            <a:schemeClr val="accent1"/>
                          </a:solidFill>
                          <a:latin typeface="Roboto" panose="02000000000000000000" pitchFamily="2" charset="0"/>
                          <a:ea typeface="Roboto" panose="02000000000000000000" pitchFamily="2" charset="0"/>
                          <a:cs typeface="Roboto" panose="02000000000000000000" pitchFamily="2" charset="0"/>
                        </a:rPr>
                        <a:t> Use physical maps</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750" b="1" i="0" u="none" strike="noStrike" dirty="0">
                          <a:solidFill>
                            <a:schemeClr val="accent1"/>
                          </a:solidFill>
                          <a:latin typeface="Roboto" panose="02000000000000000000" pitchFamily="2" charset="0"/>
                          <a:ea typeface="Roboto" panose="02000000000000000000" pitchFamily="2" charset="0"/>
                        </a:rPr>
                        <a:t>Map skills:</a:t>
                      </a:r>
                    </a:p>
                    <a:p>
                      <a:pPr marL="36000" indent="-36000">
                        <a:buFont typeface="Arial" panose="020B0604020202020204" pitchFamily="34" charset="0"/>
                        <a:buChar char="•"/>
                      </a:pPr>
                      <a:r>
                        <a:rPr lang="en-US" sz="750" dirty="0">
                          <a:solidFill>
                            <a:schemeClr val="accent1"/>
                          </a:solidFill>
                          <a:latin typeface="Roboto" panose="02000000000000000000" pitchFamily="2" charset="0"/>
                          <a:ea typeface="Roboto" panose="02000000000000000000" pitchFamily="2" charset="0"/>
                          <a:cs typeface="Roboto" panose="02000000000000000000" pitchFamily="2" charset="0"/>
                        </a:rPr>
                        <a:t> Locate places and features using letter and number coordinates on a map</a:t>
                      </a:r>
                      <a:r>
                        <a:rPr lang="en-GB" sz="750" dirty="0">
                          <a:solidFill>
                            <a:schemeClr val="accent1"/>
                          </a:solidFill>
                          <a:latin typeface="Roboto" panose="02000000000000000000" pitchFamily="2" charset="0"/>
                          <a:ea typeface="Roboto" panose="02000000000000000000" pitchFamily="2" charset="0"/>
                          <a:cs typeface="Roboto" panose="02000000000000000000" pitchFamily="2" charset="0"/>
                        </a:rPr>
                        <a:t> </a:t>
                      </a:r>
                      <a:endParaRPr lang="en-US" sz="750" dirty="0">
                        <a:solidFill>
                          <a:schemeClr val="accent1"/>
                        </a:solidFill>
                        <a:latin typeface="Roboto" panose="02000000000000000000" pitchFamily="2" charset="0"/>
                        <a:ea typeface="Roboto" panose="02000000000000000000" pitchFamily="2" charset="0"/>
                        <a:cs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dirty="0">
                          <a:solidFill>
                            <a:schemeClr val="accent1"/>
                          </a:solidFill>
                          <a:latin typeface="Roboto" panose="02000000000000000000" pitchFamily="2" charset="0"/>
                          <a:ea typeface="Roboto" panose="02000000000000000000" pitchFamily="2" charset="0"/>
                          <a:cs typeface="Roboto" panose="02000000000000000000" pitchFamily="2" charset="0"/>
                        </a:rPr>
                        <a:t>Use thematic maps </a:t>
                      </a:r>
                      <a:r>
                        <a:rPr lang="en-US" sz="750" dirty="0">
                          <a:solidFill>
                            <a:schemeClr val="accent1"/>
                          </a:solidFill>
                          <a:latin typeface="Roboto" panose="02000000000000000000" pitchFamily="2" charset="0"/>
                          <a:ea typeface="Roboto" panose="02000000000000000000" pitchFamily="2" charset="0"/>
                          <a:cs typeface="Roboto" panose="02000000000000000000" pitchFamily="2" charset="0"/>
                        </a:rPr>
                        <a:t>(showing climate zones and population density) </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420391967"/>
                  </a:ext>
                </a:extLst>
              </a:tr>
              <a:tr h="1418484">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a:solidFill>
                            <a:schemeClr val="bg1"/>
                          </a:solidFill>
                          <a:latin typeface="Roboto" panose="02000000000000000000" pitchFamily="2" charset="0"/>
                          <a:ea typeface="Roboto" panose="02000000000000000000" pitchFamily="2" charset="0"/>
                          <a:cs typeface="Roboto" panose="02000000000000000000" pitchFamily="2" charset="0"/>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1">
                        <a:solidFill>
                          <a:schemeClr val="bg1"/>
                        </a:solidFill>
                        <a:latin typeface="United Curriculum" pitchFamily="2" charset="0"/>
                        <a:ea typeface="Roboto" panose="02000000000000000000" pitchFamily="2" charset="0"/>
                        <a:cs typeface="Rubik" pitchFamily="2" charset="-79"/>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85725" indent="-85725">
                        <a:lnSpc>
                          <a:spcPct val="100000"/>
                        </a:lnSpc>
                        <a:spcBef>
                          <a:spcPts val="0"/>
                        </a:spcBef>
                        <a:spcAft>
                          <a:spcPts val="0"/>
                        </a:spcAft>
                        <a:buFont typeface="Arial" panose="020B0604020202020204" pitchFamily="34" charset="0"/>
                        <a:buChar char="•"/>
                      </a:pPr>
                      <a:r>
                        <a:rPr lang="en-GB" sz="700" b="1" kern="1200" dirty="0">
                          <a:solidFill>
                            <a:schemeClr val="bg1"/>
                          </a:solidFill>
                          <a:effectLst/>
                          <a:latin typeface="Roboto" panose="02000000000000000000" pitchFamily="2" charset="0"/>
                          <a:ea typeface="Roboto" panose="02000000000000000000" pitchFamily="2" charset="0"/>
                          <a:cs typeface="Roboto" panose="02000000000000000000" pitchFamily="2" charset="0"/>
                        </a:rPr>
                        <a:t>Space </a:t>
                      </a:r>
                      <a:r>
                        <a:rPr lang="en-US" sz="700" b="1" dirty="0">
                          <a:solidFill>
                            <a:schemeClr val="bg1"/>
                          </a:solidFill>
                          <a:latin typeface="Roboto" panose="02000000000000000000" pitchFamily="2" charset="0"/>
                          <a:ea typeface="Roboto" panose="02000000000000000000" pitchFamily="2" charset="0"/>
                        </a:rPr>
                        <a:t>&amp;</a:t>
                      </a:r>
                      <a:r>
                        <a:rPr lang="en-GB" sz="700" b="1" kern="1200" dirty="0">
                          <a:solidFill>
                            <a:schemeClr val="bg1"/>
                          </a:solidFill>
                          <a:effectLst/>
                          <a:latin typeface="Roboto" panose="02000000000000000000" pitchFamily="2" charset="0"/>
                          <a:ea typeface="Roboto" panose="02000000000000000000" pitchFamily="2" charset="0"/>
                          <a:cs typeface="Roboto" panose="02000000000000000000" pitchFamily="2" charset="0"/>
                        </a:rPr>
                        <a:t> place: </a:t>
                      </a:r>
                      <a:r>
                        <a:rPr lang="en-US" sz="700" dirty="0">
                          <a:solidFill>
                            <a:schemeClr val="bg1"/>
                          </a:solidFill>
                          <a:latin typeface="Roboto" panose="02000000000000000000" pitchFamily="2" charset="0"/>
                          <a:ea typeface="Roboto" panose="02000000000000000000" pitchFamily="2" charset="0"/>
                        </a:rPr>
                        <a:t>The UK is </a:t>
                      </a:r>
                      <a:r>
                        <a:rPr lang="en-US" sz="700" b="0" dirty="0">
                          <a:solidFill>
                            <a:schemeClr val="bg1"/>
                          </a:solidFill>
                          <a:latin typeface="Roboto" panose="02000000000000000000" pitchFamily="2" charset="0"/>
                          <a:ea typeface="Roboto" panose="02000000000000000000" pitchFamily="2" charset="0"/>
                        </a:rPr>
                        <a:t>made up of four countries: England, Scotland, Wales and Northern Ireland </a:t>
                      </a:r>
                    </a:p>
                    <a:p>
                      <a:pPr marL="85725" marR="0" lvl="0" indent="-857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700" b="1" kern="1200" dirty="0">
                          <a:solidFill>
                            <a:schemeClr val="bg1"/>
                          </a:solidFill>
                          <a:effectLst/>
                          <a:latin typeface="Roboto" panose="02000000000000000000" pitchFamily="2" charset="0"/>
                          <a:ea typeface="Roboto" panose="02000000000000000000" pitchFamily="2" charset="0"/>
                          <a:cs typeface="Roboto" panose="02000000000000000000" pitchFamily="2" charset="0"/>
                        </a:rPr>
                        <a:t>Space </a:t>
                      </a:r>
                      <a:r>
                        <a:rPr lang="en-US" sz="700" b="1" dirty="0">
                          <a:solidFill>
                            <a:schemeClr val="bg1"/>
                          </a:solidFill>
                          <a:latin typeface="Roboto" panose="02000000000000000000" pitchFamily="2" charset="0"/>
                          <a:ea typeface="Roboto" panose="02000000000000000000" pitchFamily="2" charset="0"/>
                        </a:rPr>
                        <a:t>&amp;</a:t>
                      </a:r>
                      <a:r>
                        <a:rPr lang="en-GB" sz="700" b="1" kern="1200" dirty="0">
                          <a:solidFill>
                            <a:schemeClr val="bg1"/>
                          </a:solidFill>
                          <a:effectLst/>
                          <a:latin typeface="Roboto" panose="02000000000000000000" pitchFamily="2" charset="0"/>
                          <a:ea typeface="Roboto" panose="02000000000000000000" pitchFamily="2" charset="0"/>
                          <a:cs typeface="Roboto" panose="02000000000000000000" pitchFamily="2" charset="0"/>
                        </a:rPr>
                        <a:t> place: </a:t>
                      </a:r>
                      <a:r>
                        <a:rPr lang="en-US" sz="700" b="0" dirty="0">
                          <a:solidFill>
                            <a:schemeClr val="bg1"/>
                          </a:solidFill>
                          <a:latin typeface="Roboto" panose="02000000000000000000" pitchFamily="2" charset="0"/>
                          <a:ea typeface="Roboto" panose="02000000000000000000" pitchFamily="2" charset="0"/>
                        </a:rPr>
                        <a:t>The capital cities of the four countries in the UK are London (England), Edinburgh (Scotland), Cardiff (Wales) and Belfast (Northern Ireland</a:t>
                      </a:r>
                      <a:r>
                        <a:rPr lang="en-US" sz="700" dirty="0">
                          <a:solidFill>
                            <a:schemeClr val="bg1"/>
                          </a:solidFill>
                          <a:latin typeface="Roboto" panose="02000000000000000000" pitchFamily="2" charset="0"/>
                          <a:ea typeface="Roboto" panose="02000000000000000000" pitchFamily="2" charset="0"/>
                        </a:rPr>
                        <a:t>) </a:t>
                      </a:r>
                    </a:p>
                    <a:p>
                      <a:pPr marL="85725" marR="0" lvl="0" indent="-85725"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700" b="1" dirty="0">
                          <a:solidFill>
                            <a:schemeClr val="bg1"/>
                          </a:solidFill>
                          <a:latin typeface="Roboto" panose="02000000000000000000" pitchFamily="2" charset="0"/>
                          <a:ea typeface="Roboto" panose="02000000000000000000" pitchFamily="2" charset="0"/>
                        </a:rPr>
                        <a:t>Human processes: </a:t>
                      </a:r>
                      <a:r>
                        <a:rPr lang="en-GB" sz="700" dirty="0">
                          <a:solidFill>
                            <a:schemeClr val="bg1"/>
                          </a:solidFill>
                          <a:latin typeface="Roboto" panose="02000000000000000000" pitchFamily="2" charset="0"/>
                          <a:ea typeface="Roboto" panose="02000000000000000000" pitchFamily="2" charset="0"/>
                          <a:cs typeface="Roboto" panose="02000000000000000000" pitchFamily="2" charset="0"/>
                        </a:rPr>
                        <a:t>Settlements are generally permanent, but some people assume nomadic lifestyles and do not live in a fixed place </a:t>
                      </a:r>
                      <a:endParaRPr lang="en-GB" sz="750" kern="1200" dirty="0">
                        <a:solidFill>
                          <a:schemeClr val="bg1"/>
                        </a:solidFill>
                        <a:effectLst/>
                        <a:latin typeface="Roboto" panose="02000000000000000000" pitchFamily="2" charset="0"/>
                        <a:ea typeface="Roboto" panose="02000000000000000000" pitchFamily="2" charset="0"/>
                        <a:cs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750" b="0" dirty="0">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84138" indent="-84138">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rPr>
                        <a:t>Space &amp; place: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The UK is made up of four countries: England, Scotland, Wales and N Ireland; Great Britain is made up of England, Scotland and Wales; the British Isles are made up of England, Scotland, Wales, Northern Ireland and Ireland</a:t>
                      </a:r>
                    </a:p>
                    <a:p>
                      <a:pPr marL="84138" indent="-84138">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rPr>
                        <a:t>Space &amp; place: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England and the UK are split into regions. Regions in England and the UK are split into counties</a:t>
                      </a:r>
                    </a:p>
                    <a:p>
                      <a:pPr marL="84138" indent="-84138">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rPr>
                        <a:t>Space &amp; place: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There are several mountain ranges in the UK, including the Grampian Mountains (Scotland), Pennines (England) and Cambrian Mountains (Wales)</a:t>
                      </a:r>
                    </a:p>
                    <a:p>
                      <a:pPr marL="84138" indent="-84138">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rPr>
                        <a:t>Space &amp; place: </a:t>
                      </a:r>
                      <a:r>
                        <a:rPr lang="en-US" sz="750">
                          <a:solidFill>
                            <a:schemeClr val="bg1"/>
                          </a:solidFill>
                          <a:latin typeface="Roboto" panose="02000000000000000000" pitchFamily="2" charset="0"/>
                          <a:ea typeface="Roboto" panose="02000000000000000000" pitchFamily="2" charset="0"/>
                          <a:cs typeface="Roboto" panose="02000000000000000000" pitchFamily="2" charset="0"/>
                        </a:rPr>
                        <a:t>The three longest rivers in the UK are the Severn, Thames and Trent</a:t>
                      </a:r>
                    </a:p>
                    <a:p>
                      <a:pPr marL="84138" indent="-84138">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rPr>
                        <a:t>Space &amp; place: </a:t>
                      </a:r>
                      <a:r>
                        <a:rPr lang="en-US" sz="750" b="1">
                          <a:solidFill>
                            <a:schemeClr val="bg1"/>
                          </a:solidFill>
                          <a:latin typeface="Roboto" panose="02000000000000000000" pitchFamily="2" charset="0"/>
                          <a:ea typeface="Roboto" panose="02000000000000000000" pitchFamily="2" charset="0"/>
                          <a:cs typeface="Roboto" panose="02000000000000000000" pitchFamily="2" charset="0"/>
                        </a:rPr>
                        <a:t>Case study: </a:t>
                      </a:r>
                      <a:r>
                        <a:rPr lang="en-US" sz="750" b="0">
                          <a:solidFill>
                            <a:schemeClr val="bg1"/>
                          </a:solidFill>
                          <a:latin typeface="Roboto" panose="02000000000000000000" pitchFamily="2" charset="0"/>
                          <a:ea typeface="Roboto" panose="02000000000000000000" pitchFamily="2" charset="0"/>
                          <a:cs typeface="Roboto" panose="02000000000000000000" pitchFamily="2" charset="0"/>
                        </a:rPr>
                        <a:t>Region in the UK</a:t>
                      </a:r>
                      <a:endParaRPr lang="en-US" sz="750" b="1">
                        <a:solidFill>
                          <a:schemeClr val="bg1"/>
                        </a:solidFill>
                        <a:latin typeface="Roboto" panose="02000000000000000000" pitchFamily="2" charset="0"/>
                        <a:ea typeface="Roboto" panose="02000000000000000000" pitchFamily="2" charset="0"/>
                        <a:cs typeface="Roboto" panose="02000000000000000000" pitchFamily="2" charset="0"/>
                      </a:endParaRPr>
                    </a:p>
                    <a:p>
                      <a:pPr marL="84138" marR="0" lvl="0" indent="-84138"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rPr>
                        <a:t>Physical processes: </a:t>
                      </a:r>
                      <a:r>
                        <a:rPr lang="en-US" sz="750" b="0" i="0">
                          <a:solidFill>
                            <a:schemeClr val="bg1"/>
                          </a:solidFill>
                          <a:effectLst/>
                          <a:latin typeface="Roboto" panose="02000000000000000000" pitchFamily="2" charset="0"/>
                          <a:ea typeface="Roboto" panose="02000000000000000000" pitchFamily="2" charset="0"/>
                        </a:rPr>
                        <a:t>There are several mountain ranges in the UK</a:t>
                      </a:r>
                    </a:p>
                    <a:p>
                      <a:pPr marL="84138" indent="-84138">
                        <a:spcAft>
                          <a:spcPts val="0"/>
                        </a:spcAft>
                        <a:buFont typeface="Arial" panose="020B0604020202020204" pitchFamily="34" charset="0"/>
                        <a:buChar char="•"/>
                      </a:pPr>
                      <a:r>
                        <a:rPr lang="en-US" sz="750" b="1">
                          <a:solidFill>
                            <a:schemeClr val="bg1"/>
                          </a:solidFill>
                          <a:latin typeface="Roboto" panose="02000000000000000000" pitchFamily="2" charset="0"/>
                          <a:ea typeface="Roboto" panose="02000000000000000000" pitchFamily="2" charset="0"/>
                        </a:rPr>
                        <a:t>Human processes: </a:t>
                      </a:r>
                      <a:r>
                        <a:rPr lang="en-GB" sz="750" b="0">
                          <a:solidFill>
                            <a:schemeClr val="bg1"/>
                          </a:solidFill>
                          <a:latin typeface="Roboto" panose="02000000000000000000" pitchFamily="2" charset="0"/>
                          <a:ea typeface="Roboto" panose="02000000000000000000" pitchFamily="2" charset="0"/>
                          <a:cs typeface="Roboto" panose="02000000000000000000" pitchFamily="2" charset="0"/>
                        </a:rPr>
                        <a:t>National Parks are a human feature</a:t>
                      </a:r>
                    </a:p>
                    <a:p>
                      <a:pPr marL="84138" marR="0" lvl="0" indent="-841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750" b="1">
                          <a:solidFill>
                            <a:schemeClr val="bg1"/>
                          </a:solidFill>
                          <a:latin typeface="Roboto" panose="02000000000000000000" pitchFamily="2" charset="0"/>
                          <a:ea typeface="Roboto" panose="02000000000000000000" pitchFamily="2" charset="0"/>
                        </a:rPr>
                        <a:t>Human processes: </a:t>
                      </a:r>
                      <a:r>
                        <a:rPr lang="en-US" sz="750" b="0">
                          <a:solidFill>
                            <a:schemeClr val="bg1"/>
                          </a:solidFill>
                          <a:latin typeface="Roboto" panose="02000000000000000000" pitchFamily="2" charset="0"/>
                          <a:ea typeface="Roboto" panose="02000000000000000000" pitchFamily="2" charset="0"/>
                        </a:rPr>
                        <a:t>Settlements can be hamlets, villages, towns and cities, depending on their size</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171450" marR="0" lvl="0" indent="-17145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750" b="1" i="0" dirty="0">
                          <a:solidFill>
                            <a:schemeClr val="bg1"/>
                          </a:solidFill>
                          <a:effectLst/>
                          <a:latin typeface="Roboto" panose="02000000000000000000" pitchFamily="2" charset="0"/>
                          <a:ea typeface="Roboto" panose="02000000000000000000" pitchFamily="2" charset="0"/>
                          <a:cs typeface="Roboto" panose="02000000000000000000" pitchFamily="2" charset="0"/>
                        </a:rPr>
                        <a:t>Human processes: </a:t>
                      </a:r>
                      <a:r>
                        <a:rPr lang="en-GB" sz="800" dirty="0">
                          <a:solidFill>
                            <a:schemeClr val="bg1"/>
                          </a:solidFill>
                          <a:latin typeface="Roboto" panose="02000000000000000000" pitchFamily="2" charset="0"/>
                          <a:ea typeface="Roboto" panose="02000000000000000000" pitchFamily="2" charset="0"/>
                          <a:cs typeface="Roboto" panose="02000000000000000000" pitchFamily="2" charset="0"/>
                        </a:rPr>
                        <a:t>Land use around a river changes from the upper course to the lower course because of how flat the land is and the features around it </a:t>
                      </a:r>
                      <a:endParaRPr lang="en-GB" sz="750" kern="1200" dirty="0">
                        <a:solidFill>
                          <a:schemeClr val="bg1"/>
                        </a:solidFill>
                        <a:effectLst/>
                        <a:latin typeface="Roboto" panose="02000000000000000000" pitchFamily="2" charset="0"/>
                        <a:ea typeface="Roboto" panose="02000000000000000000" pitchFamily="2" charset="0"/>
                        <a:cs typeface="Roboto" panose="02000000000000000000" pitchFamily="2" charset="0"/>
                      </a:endParaRPr>
                    </a:p>
                    <a:p>
                      <a:pPr marL="171450" marR="0" lvl="0" indent="-17145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750" b="1" dirty="0">
                          <a:solidFill>
                            <a:schemeClr val="bg1"/>
                          </a:solidFill>
                          <a:latin typeface="Roboto" panose="02000000000000000000" pitchFamily="2" charset="0"/>
                          <a:ea typeface="Roboto" panose="02000000000000000000" pitchFamily="2" charset="0"/>
                          <a:cs typeface="Roboto" panose="02000000000000000000" pitchFamily="2" charset="0"/>
                        </a:rPr>
                        <a:t>Human processes: </a:t>
                      </a:r>
                      <a:r>
                        <a:rPr lang="en-US" sz="750" b="0" dirty="0">
                          <a:solidFill>
                            <a:schemeClr val="bg1"/>
                          </a:solidFill>
                          <a:latin typeface="Roboto" panose="02000000000000000000" pitchFamily="2" charset="0"/>
                          <a:ea typeface="Roboto" panose="02000000000000000000" pitchFamily="2" charset="0"/>
                          <a:cs typeface="Roboto" panose="02000000000000000000" pitchFamily="2" charset="0"/>
                        </a:rPr>
                        <a:t>Human settlements change or develop based on external factors (both human and physical) </a:t>
                      </a:r>
                    </a:p>
                    <a:p>
                      <a:pPr marL="171450" indent="-171450">
                        <a:buFont typeface="Arial" panose="020B0604020202020204" pitchFamily="34" charset="0"/>
                        <a:buChar char="•"/>
                      </a:pPr>
                      <a:endParaRPr lang="en-US" sz="750" b="0" dirty="0">
                        <a:solidFill>
                          <a:schemeClr val="bg1"/>
                        </a:solidFill>
                        <a:highlight>
                          <a:srgbClr val="00FFFF"/>
                        </a:highlight>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4228226447"/>
      </p:ext>
    </p:extLst>
  </p:cSld>
  <p:clrMapOvr>
    <a:masterClrMapping/>
  </p:clrMapOvr>
</p:sld>
</file>

<file path=ppt/theme/theme1.xml><?xml version="1.0" encoding="utf-8"?>
<a:theme xmlns:a="http://schemas.openxmlformats.org/drawingml/2006/main" name="Title Slide">
  <a:themeElements>
    <a:clrScheme name="UL Humanities (Teacher Facing)">
      <a:dk1>
        <a:srgbClr val="FFFFFF"/>
      </a:dk1>
      <a:lt1>
        <a:srgbClr val="000000"/>
      </a:lt1>
      <a:dk2>
        <a:srgbClr val="E6E6E6"/>
      </a:dk2>
      <a:lt2>
        <a:srgbClr val="565656"/>
      </a:lt2>
      <a:accent1>
        <a:srgbClr val="8262A6"/>
      </a:accent1>
      <a:accent2>
        <a:srgbClr val="D17E3F"/>
      </a:accent2>
      <a:accent3>
        <a:srgbClr val="3E9C64"/>
      </a:accent3>
      <a:accent4>
        <a:srgbClr val="4E83BE"/>
      </a:accent4>
      <a:accent5>
        <a:srgbClr val="C35993"/>
      </a:accent5>
      <a:accent6>
        <a:srgbClr val="88A442"/>
      </a:accent6>
      <a:hlink>
        <a:srgbClr val="D55D5D"/>
      </a:hlink>
      <a:folHlink>
        <a:srgbClr val="40A6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acher Resources">
  <a:themeElements>
    <a:clrScheme name="UL Humanities (Teacher Facing)">
      <a:dk1>
        <a:srgbClr val="FFFFFF"/>
      </a:dk1>
      <a:lt1>
        <a:srgbClr val="000000"/>
      </a:lt1>
      <a:dk2>
        <a:srgbClr val="E6E6E6"/>
      </a:dk2>
      <a:lt2>
        <a:srgbClr val="565656"/>
      </a:lt2>
      <a:accent1>
        <a:srgbClr val="8262A6"/>
      </a:accent1>
      <a:accent2>
        <a:srgbClr val="D17E3F"/>
      </a:accent2>
      <a:accent3>
        <a:srgbClr val="3E9C64"/>
      </a:accent3>
      <a:accent4>
        <a:srgbClr val="4E83BE"/>
      </a:accent4>
      <a:accent5>
        <a:srgbClr val="C35993"/>
      </a:accent5>
      <a:accent6>
        <a:srgbClr val="88A442"/>
      </a:accent6>
      <a:hlink>
        <a:srgbClr val="D55D5D"/>
      </a:hlink>
      <a:folHlink>
        <a:srgbClr val="40A6BA"/>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Teacher Resources">
  <a:themeElements>
    <a:clrScheme name="UL Humanities (Teacher Facing)">
      <a:dk1>
        <a:srgbClr val="FFFFFF"/>
      </a:dk1>
      <a:lt1>
        <a:srgbClr val="000000"/>
      </a:lt1>
      <a:dk2>
        <a:srgbClr val="E6E6E6"/>
      </a:dk2>
      <a:lt2>
        <a:srgbClr val="565656"/>
      </a:lt2>
      <a:accent1>
        <a:srgbClr val="8262A6"/>
      </a:accent1>
      <a:accent2>
        <a:srgbClr val="D17E3F"/>
      </a:accent2>
      <a:accent3>
        <a:srgbClr val="3E9C64"/>
      </a:accent3>
      <a:accent4>
        <a:srgbClr val="4E83BE"/>
      </a:accent4>
      <a:accent5>
        <a:srgbClr val="C35993"/>
      </a:accent5>
      <a:accent6>
        <a:srgbClr val="88A442"/>
      </a:accent6>
      <a:hlink>
        <a:srgbClr val="D55D5D"/>
      </a:hlink>
      <a:folHlink>
        <a:srgbClr val="40A6BA"/>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9_Teacher Resources">
  <a:themeElements>
    <a:clrScheme name="UL Humanities (Teacher Facing)">
      <a:dk1>
        <a:srgbClr val="FFFFFF"/>
      </a:dk1>
      <a:lt1>
        <a:srgbClr val="000000"/>
      </a:lt1>
      <a:dk2>
        <a:srgbClr val="E6E6E6"/>
      </a:dk2>
      <a:lt2>
        <a:srgbClr val="565656"/>
      </a:lt2>
      <a:accent1>
        <a:srgbClr val="8262A6"/>
      </a:accent1>
      <a:accent2>
        <a:srgbClr val="D17E3F"/>
      </a:accent2>
      <a:accent3>
        <a:srgbClr val="3E9C64"/>
      </a:accent3>
      <a:accent4>
        <a:srgbClr val="4E83BE"/>
      </a:accent4>
      <a:accent5>
        <a:srgbClr val="C35993"/>
      </a:accent5>
      <a:accent6>
        <a:srgbClr val="88A442"/>
      </a:accent6>
      <a:hlink>
        <a:srgbClr val="D55D5D"/>
      </a:hlink>
      <a:folHlink>
        <a:srgbClr val="40A6BA"/>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9E6177357FBCE499A411D5506B1466F" ma:contentTypeVersion="15" ma:contentTypeDescription="Create a new document." ma:contentTypeScope="" ma:versionID="485b6253e4f8d027adcc942513736f3f">
  <xsd:schema xmlns:xsd="http://www.w3.org/2001/XMLSchema" xmlns:xs="http://www.w3.org/2001/XMLSchema" xmlns:p="http://schemas.microsoft.com/office/2006/metadata/properties" xmlns:ns2="eb27f817-6f62-42a5-b97e-5e5876e68540" xmlns:ns3="bdd40a26-798e-4419-82cd-8bafc402cc20" targetNamespace="http://schemas.microsoft.com/office/2006/metadata/properties" ma:root="true" ma:fieldsID="414848faa2ab9a2e8b2780e3cf74f8d7" ns2:_="" ns3:_="">
    <xsd:import namespace="eb27f817-6f62-42a5-b97e-5e5876e68540"/>
    <xsd:import namespace="bdd40a26-798e-4419-82cd-8bafc402cc2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27f817-6f62-42a5-b97e-5e5876e6854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a547d1d0-3da5-4772-b279-2d11b77b4c5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dd40a26-798e-4419-82cd-8bafc402cc20"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6a694a5-b75d-4606-a410-cac4d626996e}" ma:internalName="TaxCatchAll" ma:showField="CatchAllData" ma:web="bdd40a26-798e-4419-82cd-8bafc402cc20">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bdd40a26-798e-4419-82cd-8bafc402cc20">
      <UserInfo>
        <DisplayName/>
        <AccountId xsi:nil="true"/>
        <AccountType/>
      </UserInfo>
    </SharedWithUsers>
    <TaxCatchAll xmlns="bdd40a26-798e-4419-82cd-8bafc402cc20" xsi:nil="true"/>
    <lcf76f155ced4ddcb4097134ff3c332f xmlns="eb27f817-6f62-42a5-b97e-5e5876e6854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F2A31F0-0284-4FFD-850E-478562CD718B}">
  <ds:schemaRefs>
    <ds:schemaRef ds:uri="http://schemas.microsoft.com/sharepoint/v3/contenttype/forms"/>
  </ds:schemaRefs>
</ds:datastoreItem>
</file>

<file path=customXml/itemProps2.xml><?xml version="1.0" encoding="utf-8"?>
<ds:datastoreItem xmlns:ds="http://schemas.openxmlformats.org/officeDocument/2006/customXml" ds:itemID="{9E76A4EB-FB10-40DB-B46D-55F5A52528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27f817-6f62-42a5-b97e-5e5876e68540"/>
    <ds:schemaRef ds:uri="bdd40a26-798e-4419-82cd-8bafc402cc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F20F8DA-C4FB-4450-BACC-F5A742E79B9F}">
  <ds:schemaRefs>
    <ds:schemaRef ds:uri="7cdbce52-7c58-4c49-97cb-d953267058b2"/>
    <ds:schemaRef ds:uri="84283a62-dbf0-4bf3-9286-04d2ea05a3a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 ds:uri="bdd40a26-798e-4419-82cd-8bafc402cc20"/>
    <ds:schemaRef ds:uri="eb27f817-6f62-42a5-b97e-5e5876e68540"/>
  </ds:schemaRefs>
</ds:datastoreItem>
</file>

<file path=docProps/app.xml><?xml version="1.0" encoding="utf-8"?>
<Properties xmlns="http://schemas.openxmlformats.org/officeDocument/2006/extended-properties" xmlns:vt="http://schemas.openxmlformats.org/officeDocument/2006/docPropsVTypes">
  <Template>Office Theme</Template>
  <TotalTime>741</TotalTime>
  <Words>14946</Words>
  <Application>Microsoft Office PowerPoint</Application>
  <PresentationFormat>A4 Paper (210x297 mm)</PresentationFormat>
  <Paragraphs>1056</Paragraphs>
  <Slides>20</Slides>
  <Notes>4</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20</vt:i4>
      </vt:variant>
    </vt:vector>
  </HeadingPairs>
  <TitlesOfParts>
    <vt:vector size="28" baseType="lpstr">
      <vt:lpstr>Calibri</vt:lpstr>
      <vt:lpstr>Arial</vt:lpstr>
      <vt:lpstr>United Curriculum</vt:lpstr>
      <vt:lpstr>Roboto</vt:lpstr>
      <vt:lpstr>Title Slide</vt:lpstr>
      <vt:lpstr>Teacher Resources</vt:lpstr>
      <vt:lpstr>1_Teacher Resources</vt:lpstr>
      <vt:lpstr>9_Teacher Resources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Jessica Quinn</dc:creator>
  <cp:lastModifiedBy>Jack Rutterford</cp:lastModifiedBy>
  <cp:revision>6</cp:revision>
  <dcterms:created xsi:type="dcterms:W3CDTF">2021-04-22T13:12:58Z</dcterms:created>
  <dcterms:modified xsi:type="dcterms:W3CDTF">2025-11-20T15:27:11Z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0x01010069E6177357FBCE499A411D5506B1466F</vt:lpwstr>
  </property>
  <property fmtid="{D5CDD505-2E9C-101B-9397-08002B2CF9AE}" pid="3" name="MediaServiceImageTags">
    <vt:lpwstr/>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y fmtid="{D5CDD505-2E9C-101B-9397-08002B2CF9AE}" pid="7" name="_ExtendedDescription">
    <vt:lpwstr/>
  </property>
  <property fmtid="{D5CDD505-2E9C-101B-9397-08002B2CF9AE}" pid="8" name="_activity">
    <vt:lpwstr>{"FileActivityType":"11","FileActivityTimeStamp":"2024-08-29T08:30:17.270Z","FileActivityUsersOnPage":[{"DisplayName":"Hannah Lewis","Id":"hannah.lewis@unitedlearning.org.uk"},{"DisplayName":"Lucy Hawker","Id":"lucy.hawker@unitedlearning.org.uk"}],"FileActivityNavigationId":null}</vt:lpwstr>
  </property>
  <property fmtid="{D5CDD505-2E9C-101B-9397-08002B2CF9AE}" pid="9" name="TriggerFlowInfo">
    <vt:lpwstr/>
  </property>
</Properties>
</file>