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2" d="100"/>
          <a:sy n="82" d="100"/>
        </p:scale>
        <p:origin x="72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2E9933-60FA-4204-B080-5B4F7A4ED388}" type="datetimeFigureOut">
              <a:rPr lang="en-GB" smtClean="0"/>
              <a:t>27/11/2025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5E3A6-AC3A-4FD1-823C-C998923E1C3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564796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2E9933-60FA-4204-B080-5B4F7A4ED388}" type="datetimeFigureOut">
              <a:rPr lang="en-GB" smtClean="0"/>
              <a:t>27/11/2025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5E3A6-AC3A-4FD1-823C-C998923E1C3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4239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2E9933-60FA-4204-B080-5B4F7A4ED388}" type="datetimeFigureOut">
              <a:rPr lang="en-GB" smtClean="0"/>
              <a:t>27/11/2025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5E3A6-AC3A-4FD1-823C-C998923E1C3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972751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2E9933-60FA-4204-B080-5B4F7A4ED388}" type="datetimeFigureOut">
              <a:rPr lang="en-GB" smtClean="0"/>
              <a:t>27/11/2025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5E3A6-AC3A-4FD1-823C-C998923E1C3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253871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2E9933-60FA-4204-B080-5B4F7A4ED388}" type="datetimeFigureOut">
              <a:rPr lang="en-GB" smtClean="0"/>
              <a:t>27/11/2025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5E3A6-AC3A-4FD1-823C-C998923E1C3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928882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2E9933-60FA-4204-B080-5B4F7A4ED388}" type="datetimeFigureOut">
              <a:rPr lang="en-GB" smtClean="0"/>
              <a:t>27/11/2025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5E3A6-AC3A-4FD1-823C-C998923E1C3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207166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2E9933-60FA-4204-B080-5B4F7A4ED388}" type="datetimeFigureOut">
              <a:rPr lang="en-GB" smtClean="0"/>
              <a:t>27/11/2025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5E3A6-AC3A-4FD1-823C-C998923E1C3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157664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2E9933-60FA-4204-B080-5B4F7A4ED388}" type="datetimeFigureOut">
              <a:rPr lang="en-GB" smtClean="0"/>
              <a:t>27/11/2025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5E3A6-AC3A-4FD1-823C-C998923E1C3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126254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2E9933-60FA-4204-B080-5B4F7A4ED388}" type="datetimeFigureOut">
              <a:rPr lang="en-GB" smtClean="0"/>
              <a:t>27/11/2025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5E3A6-AC3A-4FD1-823C-C998923E1C3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640913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2E9933-60FA-4204-B080-5B4F7A4ED388}" type="datetimeFigureOut">
              <a:rPr lang="en-GB" smtClean="0"/>
              <a:t>27/11/2025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5E3A6-AC3A-4FD1-823C-C998923E1C3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371266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2E9933-60FA-4204-B080-5B4F7A4ED388}" type="datetimeFigureOut">
              <a:rPr lang="en-GB" smtClean="0"/>
              <a:t>27/11/2025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5E3A6-AC3A-4FD1-823C-C998923E1C3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634596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2E9933-60FA-4204-B080-5B4F7A4ED388}" type="datetimeFigureOut">
              <a:rPr lang="en-GB" smtClean="0"/>
              <a:t>27/11/2025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95E3A6-AC3A-4FD1-823C-C998923E1C3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626918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4671645" y="2552758"/>
            <a:ext cx="3675184" cy="158261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4656" y="2872274"/>
            <a:ext cx="3549162" cy="943585"/>
          </a:xfrm>
        </p:spPr>
        <p:txBody>
          <a:bodyPr/>
          <a:lstStyle/>
          <a:p>
            <a:r>
              <a:rPr lang="en-GB" dirty="0"/>
              <a:t>Assessment in Geography </a:t>
            </a:r>
          </a:p>
          <a:p>
            <a:r>
              <a:rPr lang="en-GB" dirty="0"/>
              <a:t>@Pensans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5413861" y="121568"/>
            <a:ext cx="2725615" cy="2130730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ounded Rectangle 8"/>
          <p:cNvSpPr/>
          <p:nvPr/>
        </p:nvSpPr>
        <p:spPr>
          <a:xfrm>
            <a:off x="8165118" y="4314713"/>
            <a:ext cx="3675183" cy="2291360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TextBox 9"/>
          <p:cNvSpPr txBox="1"/>
          <p:nvPr/>
        </p:nvSpPr>
        <p:spPr>
          <a:xfrm>
            <a:off x="8129952" y="4357775"/>
            <a:ext cx="3675183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/>
              <a:t>Continuous Quizziz</a:t>
            </a:r>
            <a:r>
              <a:rPr lang="en-GB" dirty="0"/>
              <a:t> </a:t>
            </a:r>
          </a:p>
          <a:p>
            <a:r>
              <a:rPr lang="en-GB" sz="1600" dirty="0"/>
              <a:t>Throughout the unit, teachers will add to a cumulative quiz with the knowledge being taught. This can be used throughout the topic at any point to help embed the learning. It is also used after the topic as a form of retrieval to embed in the working memory.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8903674" y="1401137"/>
            <a:ext cx="2968869" cy="2130730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Rounded Rectangle 15"/>
          <p:cNvSpPr/>
          <p:nvPr/>
        </p:nvSpPr>
        <p:spPr>
          <a:xfrm>
            <a:off x="5125613" y="4684843"/>
            <a:ext cx="2725615" cy="1952212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TextBox 16"/>
          <p:cNvSpPr txBox="1"/>
          <p:nvPr/>
        </p:nvSpPr>
        <p:spPr>
          <a:xfrm>
            <a:off x="8903674" y="1518057"/>
            <a:ext cx="3002935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/>
              <a:t>Retrieval</a:t>
            </a:r>
          </a:p>
          <a:p>
            <a:r>
              <a:rPr lang="en-GB" sz="1600" dirty="0"/>
              <a:t>At the start of each lesson, retrieval questions are used from the lesson before to check understanding. These also extend back into lesson throughout the topic.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5651251" y="121568"/>
            <a:ext cx="3824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2.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9108830" y="1442108"/>
            <a:ext cx="3824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3.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8358544" y="4315511"/>
            <a:ext cx="3824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4.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5213467" y="4684843"/>
            <a:ext cx="3824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5.</a:t>
            </a:r>
          </a:p>
        </p:txBody>
      </p:sp>
      <p:cxnSp>
        <p:nvCxnSpPr>
          <p:cNvPr id="22" name="Straight Arrow Connector 21"/>
          <p:cNvCxnSpPr>
            <a:endCxn id="7" idx="1"/>
          </p:cNvCxnSpPr>
          <p:nvPr/>
        </p:nvCxnSpPr>
        <p:spPr>
          <a:xfrm flipV="1">
            <a:off x="4090621" y="1186933"/>
            <a:ext cx="1323240" cy="222374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/>
          <p:nvPr/>
        </p:nvCxnSpPr>
        <p:spPr>
          <a:xfrm>
            <a:off x="7899888" y="963653"/>
            <a:ext cx="1208942" cy="602874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/>
          <p:nvPr/>
        </p:nvCxnSpPr>
        <p:spPr>
          <a:xfrm flipH="1">
            <a:off x="9759462" y="3488112"/>
            <a:ext cx="402980" cy="1037615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/>
          <p:nvPr/>
        </p:nvCxnSpPr>
        <p:spPr>
          <a:xfrm flipH="1">
            <a:off x="7594351" y="5871151"/>
            <a:ext cx="725367" cy="8791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Rounded Rectangle 31"/>
          <p:cNvSpPr/>
          <p:nvPr/>
        </p:nvSpPr>
        <p:spPr>
          <a:xfrm>
            <a:off x="1152975" y="4859132"/>
            <a:ext cx="3332192" cy="1952212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4" name="TextBox 33"/>
          <p:cNvSpPr txBox="1"/>
          <p:nvPr/>
        </p:nvSpPr>
        <p:spPr>
          <a:xfrm>
            <a:off x="1297814" y="4937671"/>
            <a:ext cx="3824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6.</a:t>
            </a:r>
          </a:p>
        </p:txBody>
      </p:sp>
      <p:cxnSp>
        <p:nvCxnSpPr>
          <p:cNvPr id="37" name="Straight Arrow Connector 36"/>
          <p:cNvCxnSpPr/>
          <p:nvPr/>
        </p:nvCxnSpPr>
        <p:spPr>
          <a:xfrm flipH="1">
            <a:off x="4450821" y="5897585"/>
            <a:ext cx="725367" cy="8791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Box 37"/>
          <p:cNvSpPr txBox="1"/>
          <p:nvPr/>
        </p:nvSpPr>
        <p:spPr>
          <a:xfrm>
            <a:off x="1150819" y="4909681"/>
            <a:ext cx="3332192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/>
              <a:t>Show what you know</a:t>
            </a:r>
          </a:p>
          <a:p>
            <a:r>
              <a:rPr lang="en-GB" sz="1600" dirty="0"/>
              <a:t>In most lessons, children complete their learning by showing off knowledge they have from the teaching. This can be done in a variety of ways and allows children to feel comfortable in presenting their work. </a:t>
            </a:r>
          </a:p>
        </p:txBody>
      </p:sp>
      <p:sp>
        <p:nvSpPr>
          <p:cNvPr id="39" name="Rounded Rectangle 38"/>
          <p:cNvSpPr/>
          <p:nvPr/>
        </p:nvSpPr>
        <p:spPr>
          <a:xfrm>
            <a:off x="1998423" y="66752"/>
            <a:ext cx="2725615" cy="2130730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0" name="TextBox 39"/>
          <p:cNvSpPr txBox="1"/>
          <p:nvPr/>
        </p:nvSpPr>
        <p:spPr>
          <a:xfrm>
            <a:off x="2065469" y="149177"/>
            <a:ext cx="2725614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/>
              <a:t>Previous knowledge  </a:t>
            </a:r>
          </a:p>
          <a:p>
            <a:r>
              <a:rPr lang="en-GB" sz="1600" dirty="0"/>
              <a:t>At the start of each topic within the subject, teachers will check (using the progression documents) that children have the required knowledge to access the topic.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2165476" y="4795"/>
            <a:ext cx="3634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1.</a:t>
            </a:r>
          </a:p>
        </p:txBody>
      </p:sp>
      <p:sp>
        <p:nvSpPr>
          <p:cNvPr id="43" name="Rounded Rectangle 42"/>
          <p:cNvSpPr/>
          <p:nvPr/>
        </p:nvSpPr>
        <p:spPr>
          <a:xfrm>
            <a:off x="162966" y="2299492"/>
            <a:ext cx="3663151" cy="2441337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4" name="TextBox 43"/>
          <p:cNvSpPr txBox="1"/>
          <p:nvPr/>
        </p:nvSpPr>
        <p:spPr>
          <a:xfrm>
            <a:off x="162966" y="2329368"/>
            <a:ext cx="3663151" cy="23391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/>
              <a:t>Final assessment</a:t>
            </a:r>
            <a:endParaRPr lang="en-GB" sz="1600" dirty="0"/>
          </a:p>
          <a:p>
            <a:r>
              <a:rPr lang="en-GB" sz="1600" dirty="0"/>
              <a:t>Show what you know – children will have prompts from each lesson as well as the lessons question. They will use this to help them answer the over-arching enquiry question.</a:t>
            </a:r>
          </a:p>
          <a:p>
            <a:r>
              <a:rPr lang="en-GB" sz="1600" dirty="0"/>
              <a:t>Alongside this, children will also complete a test on the substantive knowledge learnt in the topic.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251936" y="2285201"/>
            <a:ext cx="3634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7.</a:t>
            </a:r>
          </a:p>
        </p:txBody>
      </p:sp>
      <p:cxnSp>
        <p:nvCxnSpPr>
          <p:cNvPr id="47" name="Straight Arrow Connector 46"/>
          <p:cNvCxnSpPr>
            <a:cxnSpLocks/>
          </p:cNvCxnSpPr>
          <p:nvPr/>
        </p:nvCxnSpPr>
        <p:spPr>
          <a:xfrm flipH="1" flipV="1">
            <a:off x="3766941" y="4049636"/>
            <a:ext cx="449943" cy="1084986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>
            <a:cxnSpLocks/>
          </p:cNvCxnSpPr>
          <p:nvPr/>
        </p:nvCxnSpPr>
        <p:spPr>
          <a:xfrm flipH="1" flipV="1">
            <a:off x="3968261" y="2132754"/>
            <a:ext cx="1312622" cy="769782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5421189" y="416675"/>
            <a:ext cx="2898529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/>
              <a:t>Addressed misconception</a:t>
            </a:r>
          </a:p>
          <a:p>
            <a:r>
              <a:rPr lang="en-GB" sz="1600" dirty="0"/>
              <a:t>On each command module, there is a section that refers to common misconceptions from the previous lesson. This is addressed as a class.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9616EC0-4885-7C90-B4F5-37ABDB36341F}"/>
              </a:ext>
            </a:extLst>
          </p:cNvPr>
          <p:cNvSpPr txBox="1"/>
          <p:nvPr/>
        </p:nvSpPr>
        <p:spPr>
          <a:xfrm>
            <a:off x="5272802" y="5054175"/>
            <a:ext cx="2593731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Formative assessment </a:t>
            </a:r>
            <a:r>
              <a:rPr lang="en-GB" dirty="0"/>
              <a:t> </a:t>
            </a:r>
            <a:r>
              <a:rPr lang="en-GB" sz="1600" dirty="0"/>
              <a:t>teachers will use live marking in class to help form a picture of the level of understanding of pupils.</a:t>
            </a:r>
          </a:p>
        </p:txBody>
      </p:sp>
    </p:spTree>
    <p:extLst>
      <p:ext uri="{BB962C8B-B14F-4D97-AF65-F5344CB8AC3E}">
        <p14:creationId xmlns:p14="http://schemas.microsoft.com/office/powerpoint/2010/main" val="38040418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230</TotalTime>
  <Words>279</Words>
  <Application>Microsoft Office PowerPoint</Application>
  <PresentationFormat>Widescreen</PresentationFormat>
  <Paragraphs>23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>Truro and Penwith Academy Trust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Jack Rutterford</dc:creator>
  <cp:lastModifiedBy>Jack Rutterford</cp:lastModifiedBy>
  <cp:revision>9</cp:revision>
  <dcterms:created xsi:type="dcterms:W3CDTF">2024-04-30T09:23:27Z</dcterms:created>
  <dcterms:modified xsi:type="dcterms:W3CDTF">2025-11-27T15:06:31Z</dcterms:modified>
</cp:coreProperties>
</file>