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1" r:id="rId3"/>
    <p:sldId id="263" r:id="rId4"/>
    <p:sldId id="262" r:id="rId5"/>
    <p:sldId id="265" r:id="rId6"/>
    <p:sldId id="259" r:id="rId7"/>
    <p:sldId id="264" r:id="rId8"/>
    <p:sldId id="267" r:id="rId9"/>
    <p:sldId id="272" r:id="rId10"/>
    <p:sldId id="266" r:id="rId11"/>
    <p:sldId id="260" r:id="rId12"/>
    <p:sldId id="273" r:id="rId13"/>
    <p:sldId id="261" r:id="rId14"/>
    <p:sldId id="268" r:id="rId15"/>
    <p:sldId id="269" r:id="rId16"/>
    <p:sldId id="270" r:id="rId17"/>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62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8" d="100"/>
          <a:sy n="48" d="100"/>
        </p:scale>
        <p:origin x="67" y="8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2B425E8-B20F-414C-8105-32A67C419717}" type="datetimeFigureOut">
              <a:rPr lang="en-GB" smtClean="0"/>
              <a:t>15/10/2023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8DCD82-EBD7-4815-ADA3-7D993148C6F2}" type="slidenum">
              <a:rPr lang="en-GB" smtClean="0"/>
              <a:t>‹#›</a:t>
            </a:fld>
            <a:endParaRPr lang="en-GB"/>
          </a:p>
        </p:txBody>
      </p:sp>
    </p:spTree>
    <p:extLst>
      <p:ext uri="{BB962C8B-B14F-4D97-AF65-F5344CB8AC3E}">
        <p14:creationId xmlns:p14="http://schemas.microsoft.com/office/powerpoint/2010/main" val="4267574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B425E8-B20F-414C-8105-32A67C419717}" type="datetimeFigureOut">
              <a:rPr lang="en-GB" smtClean="0"/>
              <a:t>15/10/2023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8DCD82-EBD7-4815-ADA3-7D993148C6F2}" type="slidenum">
              <a:rPr lang="en-GB" smtClean="0"/>
              <a:t>‹#›</a:t>
            </a:fld>
            <a:endParaRPr lang="en-GB"/>
          </a:p>
        </p:txBody>
      </p:sp>
    </p:spTree>
    <p:extLst>
      <p:ext uri="{BB962C8B-B14F-4D97-AF65-F5344CB8AC3E}">
        <p14:creationId xmlns:p14="http://schemas.microsoft.com/office/powerpoint/2010/main" val="155767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B425E8-B20F-414C-8105-32A67C419717}" type="datetimeFigureOut">
              <a:rPr lang="en-GB" smtClean="0"/>
              <a:t>15/10/2023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8DCD82-EBD7-4815-ADA3-7D993148C6F2}" type="slidenum">
              <a:rPr lang="en-GB" smtClean="0"/>
              <a:t>‹#›</a:t>
            </a:fld>
            <a:endParaRPr lang="en-GB"/>
          </a:p>
        </p:txBody>
      </p:sp>
    </p:spTree>
    <p:extLst>
      <p:ext uri="{BB962C8B-B14F-4D97-AF65-F5344CB8AC3E}">
        <p14:creationId xmlns:p14="http://schemas.microsoft.com/office/powerpoint/2010/main" val="8925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B425E8-B20F-414C-8105-32A67C419717}" type="datetimeFigureOut">
              <a:rPr lang="en-GB" smtClean="0"/>
              <a:t>15/10/2023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8DCD82-EBD7-4815-ADA3-7D993148C6F2}" type="slidenum">
              <a:rPr lang="en-GB" smtClean="0"/>
              <a:t>‹#›</a:t>
            </a:fld>
            <a:endParaRPr lang="en-GB"/>
          </a:p>
        </p:txBody>
      </p:sp>
    </p:spTree>
    <p:extLst>
      <p:ext uri="{BB962C8B-B14F-4D97-AF65-F5344CB8AC3E}">
        <p14:creationId xmlns:p14="http://schemas.microsoft.com/office/powerpoint/2010/main" val="59302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B425E8-B20F-414C-8105-32A67C419717}" type="datetimeFigureOut">
              <a:rPr lang="en-GB" smtClean="0"/>
              <a:t>15/10/2023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8DCD82-EBD7-4815-ADA3-7D993148C6F2}" type="slidenum">
              <a:rPr lang="en-GB" smtClean="0"/>
              <a:t>‹#›</a:t>
            </a:fld>
            <a:endParaRPr lang="en-GB"/>
          </a:p>
        </p:txBody>
      </p:sp>
    </p:spTree>
    <p:extLst>
      <p:ext uri="{BB962C8B-B14F-4D97-AF65-F5344CB8AC3E}">
        <p14:creationId xmlns:p14="http://schemas.microsoft.com/office/powerpoint/2010/main" val="132049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2B425E8-B20F-414C-8105-32A67C419717}" type="datetimeFigureOut">
              <a:rPr lang="en-GB" smtClean="0"/>
              <a:t>15/10/2023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8DCD82-EBD7-4815-ADA3-7D993148C6F2}" type="slidenum">
              <a:rPr lang="en-GB" smtClean="0"/>
              <a:t>‹#›</a:t>
            </a:fld>
            <a:endParaRPr lang="en-GB"/>
          </a:p>
        </p:txBody>
      </p:sp>
    </p:spTree>
    <p:extLst>
      <p:ext uri="{BB962C8B-B14F-4D97-AF65-F5344CB8AC3E}">
        <p14:creationId xmlns:p14="http://schemas.microsoft.com/office/powerpoint/2010/main" val="14592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2B425E8-B20F-414C-8105-32A67C419717}" type="datetimeFigureOut">
              <a:rPr lang="en-GB" smtClean="0"/>
              <a:t>15/10/2023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8DCD82-EBD7-4815-ADA3-7D993148C6F2}" type="slidenum">
              <a:rPr lang="en-GB" smtClean="0"/>
              <a:t>‹#›</a:t>
            </a:fld>
            <a:endParaRPr lang="en-GB"/>
          </a:p>
        </p:txBody>
      </p:sp>
    </p:spTree>
    <p:extLst>
      <p:ext uri="{BB962C8B-B14F-4D97-AF65-F5344CB8AC3E}">
        <p14:creationId xmlns:p14="http://schemas.microsoft.com/office/powerpoint/2010/main" val="3771882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2B425E8-B20F-414C-8105-32A67C419717}" type="datetimeFigureOut">
              <a:rPr lang="en-GB" smtClean="0"/>
              <a:t>15/10/2023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8DCD82-EBD7-4815-ADA3-7D993148C6F2}" type="slidenum">
              <a:rPr lang="en-GB" smtClean="0"/>
              <a:t>‹#›</a:t>
            </a:fld>
            <a:endParaRPr lang="en-GB"/>
          </a:p>
        </p:txBody>
      </p:sp>
    </p:spTree>
    <p:extLst>
      <p:ext uri="{BB962C8B-B14F-4D97-AF65-F5344CB8AC3E}">
        <p14:creationId xmlns:p14="http://schemas.microsoft.com/office/powerpoint/2010/main" val="147457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425E8-B20F-414C-8105-32A67C419717}" type="datetimeFigureOut">
              <a:rPr lang="en-GB" smtClean="0"/>
              <a:t>15/10/2023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8DCD82-EBD7-4815-ADA3-7D993148C6F2}" type="slidenum">
              <a:rPr lang="en-GB" smtClean="0"/>
              <a:t>‹#›</a:t>
            </a:fld>
            <a:endParaRPr lang="en-GB"/>
          </a:p>
        </p:txBody>
      </p:sp>
    </p:spTree>
    <p:extLst>
      <p:ext uri="{BB962C8B-B14F-4D97-AF65-F5344CB8AC3E}">
        <p14:creationId xmlns:p14="http://schemas.microsoft.com/office/powerpoint/2010/main" val="796844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2B425E8-B20F-414C-8105-32A67C419717}" type="datetimeFigureOut">
              <a:rPr lang="en-GB" smtClean="0"/>
              <a:t>15/10/2023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8DCD82-EBD7-4815-ADA3-7D993148C6F2}" type="slidenum">
              <a:rPr lang="en-GB" smtClean="0"/>
              <a:t>‹#›</a:t>
            </a:fld>
            <a:endParaRPr lang="en-GB"/>
          </a:p>
        </p:txBody>
      </p:sp>
    </p:spTree>
    <p:extLst>
      <p:ext uri="{BB962C8B-B14F-4D97-AF65-F5344CB8AC3E}">
        <p14:creationId xmlns:p14="http://schemas.microsoft.com/office/powerpoint/2010/main" val="841308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2B425E8-B20F-414C-8105-32A67C419717}" type="datetimeFigureOut">
              <a:rPr lang="en-GB" smtClean="0"/>
              <a:t>15/10/2023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8DCD82-EBD7-4815-ADA3-7D993148C6F2}" type="slidenum">
              <a:rPr lang="en-GB" smtClean="0"/>
              <a:t>‹#›</a:t>
            </a:fld>
            <a:endParaRPr lang="en-GB"/>
          </a:p>
        </p:txBody>
      </p:sp>
    </p:spTree>
    <p:extLst>
      <p:ext uri="{BB962C8B-B14F-4D97-AF65-F5344CB8AC3E}">
        <p14:creationId xmlns:p14="http://schemas.microsoft.com/office/powerpoint/2010/main" val="1695839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425E8-B20F-414C-8105-32A67C419717}" type="datetimeFigureOut">
              <a:rPr lang="en-GB" smtClean="0"/>
              <a:t>15/10/2023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DCD82-EBD7-4815-ADA3-7D993148C6F2}" type="slidenum">
              <a:rPr lang="en-GB" smtClean="0"/>
              <a:t>‹#›</a:t>
            </a:fld>
            <a:endParaRPr lang="en-GB"/>
          </a:p>
        </p:txBody>
      </p:sp>
    </p:spTree>
    <p:extLst>
      <p:ext uri="{BB962C8B-B14F-4D97-AF65-F5344CB8AC3E}">
        <p14:creationId xmlns:p14="http://schemas.microsoft.com/office/powerpoint/2010/main" val="443140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Table 65"/>
          <p:cNvGraphicFramePr>
            <a:graphicFrameLocks noGrp="1"/>
          </p:cNvGraphicFramePr>
          <p:nvPr>
            <p:extLst>
              <p:ext uri="{D42A27DB-BD31-4B8C-83A1-F6EECF244321}">
                <p14:modId xmlns:p14="http://schemas.microsoft.com/office/powerpoint/2010/main" val="3595511908"/>
              </p:ext>
            </p:extLst>
          </p:nvPr>
        </p:nvGraphicFramePr>
        <p:xfrm>
          <a:off x="75748" y="84100"/>
          <a:ext cx="12079704" cy="2042160"/>
        </p:xfrm>
        <a:graphic>
          <a:graphicData uri="http://schemas.openxmlformats.org/drawingml/2006/table">
            <a:tbl>
              <a:tblPr firstRow="1" bandRow="1">
                <a:tableStyleId>{5C22544A-7EE6-4342-B048-85BDC9FD1C3A}</a:tableStyleId>
              </a:tblPr>
              <a:tblGrid>
                <a:gridCol w="1509963">
                  <a:extLst>
                    <a:ext uri="{9D8B030D-6E8A-4147-A177-3AD203B41FA5}">
                      <a16:colId xmlns:a16="http://schemas.microsoft.com/office/drawing/2014/main" val="2492426390"/>
                    </a:ext>
                  </a:extLst>
                </a:gridCol>
                <a:gridCol w="1509963">
                  <a:extLst>
                    <a:ext uri="{9D8B030D-6E8A-4147-A177-3AD203B41FA5}">
                      <a16:colId xmlns:a16="http://schemas.microsoft.com/office/drawing/2014/main" val="356198671"/>
                    </a:ext>
                  </a:extLst>
                </a:gridCol>
                <a:gridCol w="1509963">
                  <a:extLst>
                    <a:ext uri="{9D8B030D-6E8A-4147-A177-3AD203B41FA5}">
                      <a16:colId xmlns:a16="http://schemas.microsoft.com/office/drawing/2014/main" val="2572164240"/>
                    </a:ext>
                  </a:extLst>
                </a:gridCol>
                <a:gridCol w="1509963">
                  <a:extLst>
                    <a:ext uri="{9D8B030D-6E8A-4147-A177-3AD203B41FA5}">
                      <a16:colId xmlns:a16="http://schemas.microsoft.com/office/drawing/2014/main" val="2683159159"/>
                    </a:ext>
                  </a:extLst>
                </a:gridCol>
                <a:gridCol w="1509963">
                  <a:extLst>
                    <a:ext uri="{9D8B030D-6E8A-4147-A177-3AD203B41FA5}">
                      <a16:colId xmlns:a16="http://schemas.microsoft.com/office/drawing/2014/main" val="3043283335"/>
                    </a:ext>
                  </a:extLst>
                </a:gridCol>
                <a:gridCol w="1509963">
                  <a:extLst>
                    <a:ext uri="{9D8B030D-6E8A-4147-A177-3AD203B41FA5}">
                      <a16:colId xmlns:a16="http://schemas.microsoft.com/office/drawing/2014/main" val="1821034652"/>
                    </a:ext>
                  </a:extLst>
                </a:gridCol>
                <a:gridCol w="1509963">
                  <a:extLst>
                    <a:ext uri="{9D8B030D-6E8A-4147-A177-3AD203B41FA5}">
                      <a16:colId xmlns:a16="http://schemas.microsoft.com/office/drawing/2014/main" val="228400639"/>
                    </a:ext>
                  </a:extLst>
                </a:gridCol>
                <a:gridCol w="1509963">
                  <a:extLst>
                    <a:ext uri="{9D8B030D-6E8A-4147-A177-3AD203B41FA5}">
                      <a16:colId xmlns:a16="http://schemas.microsoft.com/office/drawing/2014/main" val="799595475"/>
                    </a:ext>
                  </a:extLst>
                </a:gridCol>
              </a:tblGrid>
              <a:tr h="343341">
                <a:tc gridSpan="8">
                  <a:txBody>
                    <a:bodyPr/>
                    <a:lstStyle/>
                    <a:p>
                      <a:pPr algn="ctr"/>
                      <a:r>
                        <a:rPr lang="en-US" sz="1800" b="1" kern="1200" dirty="0" smtClean="0">
                          <a:solidFill>
                            <a:schemeClr val="lt1"/>
                          </a:solidFill>
                          <a:effectLst/>
                          <a:latin typeface="+mn-lt"/>
                          <a:ea typeface="+mn-ea"/>
                          <a:cs typeface="+mn-cs"/>
                        </a:rPr>
                        <a:t>UKS2 – How did England change during the settlement of the Anglo-Saxons and Vikings?</a:t>
                      </a:r>
                      <a:endParaRPr lang="en-GB" sz="1800" b="1" kern="1200" dirty="0">
                        <a:solidFill>
                          <a:schemeClr val="lt1"/>
                        </a:solidFill>
                        <a:effectLst/>
                        <a:latin typeface="+mn-lt"/>
                        <a:ea typeface="+mn-ea"/>
                        <a:cs typeface="+mn-cs"/>
                      </a:endParaRPr>
                    </a:p>
                  </a:txBody>
                  <a:tcPr>
                    <a:solidFill>
                      <a:srgbClr val="7030A0"/>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pPr algn="ctr"/>
                      <a:endParaRPr lang="en-GB" sz="1800" b="1" kern="1200" dirty="0">
                        <a:solidFill>
                          <a:schemeClr val="lt1"/>
                        </a:solidFill>
                        <a:effectLst/>
                        <a:latin typeface="+mn-lt"/>
                        <a:ea typeface="+mn-ea"/>
                        <a:cs typeface="+mn-cs"/>
                      </a:endParaRPr>
                    </a:p>
                  </a:txBody>
                  <a:tcPr>
                    <a:solidFill>
                      <a:srgbClr val="7030A0"/>
                    </a:solidFill>
                  </a:tcPr>
                </a:tc>
                <a:extLst>
                  <a:ext uri="{0D108BD9-81ED-4DB2-BD59-A6C34878D82A}">
                    <a16:rowId xmlns:a16="http://schemas.microsoft.com/office/drawing/2014/main" val="1347846119"/>
                  </a:ext>
                </a:extLst>
              </a:tr>
              <a:tr h="286117">
                <a:tc>
                  <a:txBody>
                    <a:bodyPr/>
                    <a:lstStyle/>
                    <a:p>
                      <a:r>
                        <a:rPr lang="en-US" sz="1400" kern="1200" dirty="0" smtClean="0">
                          <a:solidFill>
                            <a:schemeClr val="dk1"/>
                          </a:solidFill>
                          <a:effectLst/>
                          <a:latin typeface="+mn-lt"/>
                          <a:ea typeface="+mn-ea"/>
                          <a:cs typeface="+mn-cs"/>
                        </a:rPr>
                        <a:t>Lesson 1</a:t>
                      </a:r>
                      <a:endParaRPr lang="en-GB" sz="1400" dirty="0"/>
                    </a:p>
                  </a:txBody>
                  <a:tcPr>
                    <a:solidFill>
                      <a:srgbClr val="A162D0"/>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rgbClr val="A162D0"/>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rgbClr val="A162D0"/>
                    </a:solidFill>
                  </a:tcPr>
                </a:tc>
                <a:tc>
                  <a:txBody>
                    <a:bodyPr/>
                    <a:lstStyle/>
                    <a:p>
                      <a:r>
                        <a:rPr lang="en-US" sz="1400" kern="1200" dirty="0" smtClean="0">
                          <a:solidFill>
                            <a:schemeClr val="dk1"/>
                          </a:solidFill>
                          <a:effectLst/>
                          <a:latin typeface="+mn-lt"/>
                          <a:ea typeface="+mn-ea"/>
                          <a:cs typeface="+mn-cs"/>
                        </a:rPr>
                        <a:t>Lesson 6</a:t>
                      </a:r>
                      <a:endParaRPr lang="en-GB" sz="1400" dirty="0"/>
                    </a:p>
                  </a:txBody>
                  <a:tcPr/>
                </a:tc>
                <a:tc>
                  <a:txBody>
                    <a:bodyPr/>
                    <a:lstStyle/>
                    <a:p>
                      <a:r>
                        <a:rPr lang="en-GB" sz="1400" dirty="0" smtClean="0"/>
                        <a:t>Lesson 7</a:t>
                      </a:r>
                      <a:endParaRPr lang="en-GB" sz="1400" dirty="0"/>
                    </a:p>
                  </a:txBody>
                  <a:tcPr>
                    <a:solidFill>
                      <a:srgbClr val="A162D0"/>
                    </a:solidFill>
                  </a:tcPr>
                </a:tc>
                <a:tc>
                  <a:txBody>
                    <a:bodyPr/>
                    <a:lstStyle/>
                    <a:p>
                      <a:r>
                        <a:rPr lang="en-GB" sz="1400" dirty="0" smtClean="0"/>
                        <a:t>Lesson 8</a:t>
                      </a:r>
                      <a:endParaRPr lang="en-GB" sz="1400" dirty="0"/>
                    </a:p>
                  </a:txBody>
                  <a:tcPr>
                    <a:solidFill>
                      <a:schemeClr val="accent1">
                        <a:lumMod val="20000"/>
                        <a:lumOff val="80000"/>
                      </a:schemeClr>
                    </a:solidFill>
                  </a:tcPr>
                </a:tc>
                <a:extLst>
                  <a:ext uri="{0D108BD9-81ED-4DB2-BD59-A6C34878D82A}">
                    <a16:rowId xmlns:a16="http://schemas.microsoft.com/office/drawing/2014/main" val="248177855"/>
                  </a:ext>
                </a:extLst>
              </a:tr>
              <a:tr h="1115857">
                <a:tc>
                  <a:txBody>
                    <a:bodyPr/>
                    <a:lstStyle/>
                    <a:p>
                      <a:r>
                        <a:rPr lang="en-GB" sz="1200" dirty="0" smtClean="0"/>
                        <a:t>Key question</a:t>
                      </a:r>
                    </a:p>
                    <a:p>
                      <a:endParaRPr lang="en-GB" sz="1200" dirty="0" smtClean="0"/>
                    </a:p>
                    <a:p>
                      <a:r>
                        <a:rPr lang="en-US" sz="1200" kern="1200" dirty="0" smtClean="0">
                          <a:solidFill>
                            <a:schemeClr val="dk1"/>
                          </a:solidFill>
                          <a:effectLst/>
                          <a:latin typeface="+mn-lt"/>
                          <a:ea typeface="+mn-ea"/>
                          <a:cs typeface="+mn-cs"/>
                        </a:rPr>
                        <a:t>What was life like at the end of the 4</a:t>
                      </a:r>
                      <a:r>
                        <a:rPr lang="en-US" sz="1200" kern="1200" baseline="30000" dirty="0" smtClean="0">
                          <a:solidFill>
                            <a:schemeClr val="dk1"/>
                          </a:solidFill>
                          <a:effectLst/>
                          <a:latin typeface="+mn-lt"/>
                          <a:ea typeface="+mn-ea"/>
                          <a:cs typeface="+mn-cs"/>
                        </a:rPr>
                        <a:t>th</a:t>
                      </a:r>
                      <a:r>
                        <a:rPr lang="en-US" sz="1200" kern="1200" dirty="0" smtClean="0">
                          <a:solidFill>
                            <a:schemeClr val="dk1"/>
                          </a:solidFill>
                          <a:effectLst/>
                          <a:latin typeface="+mn-lt"/>
                          <a:ea typeface="+mn-ea"/>
                          <a:cs typeface="+mn-cs"/>
                        </a:rPr>
                        <a:t> Century?</a:t>
                      </a:r>
                      <a:endParaRPr lang="en-GB" sz="1200" kern="1200" dirty="0" smtClean="0">
                        <a:solidFill>
                          <a:schemeClr val="dk1"/>
                        </a:solidFill>
                        <a:effectLst/>
                        <a:latin typeface="+mn-lt"/>
                        <a:ea typeface="+mn-ea"/>
                        <a:cs typeface="+mn-cs"/>
                      </a:endParaRPr>
                    </a:p>
                  </a:txBody>
                  <a:tcPr/>
                </a:tc>
                <a:tc>
                  <a:txBody>
                    <a:bodyPr/>
                    <a:lstStyle/>
                    <a:p>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How </a:t>
                      </a:r>
                      <a:r>
                        <a:rPr lang="en-GB" sz="1200" kern="1200" dirty="0" smtClean="0">
                          <a:solidFill>
                            <a:schemeClr val="dk1"/>
                          </a:solidFill>
                          <a:effectLst/>
                          <a:latin typeface="+mn-lt"/>
                          <a:ea typeface="+mn-ea"/>
                          <a:cs typeface="+mn-cs"/>
                        </a:rPr>
                        <a:t>did</a:t>
                      </a:r>
                      <a:r>
                        <a:rPr lang="en-GB" sz="1200" kern="1200" baseline="0" dirty="0" smtClean="0">
                          <a:solidFill>
                            <a:schemeClr val="dk1"/>
                          </a:solidFill>
                          <a:effectLst/>
                          <a:latin typeface="+mn-lt"/>
                          <a:ea typeface="+mn-ea"/>
                          <a:cs typeface="+mn-cs"/>
                        </a:rPr>
                        <a:t> life change in England after the fall of the Roman Empire?</a:t>
                      </a:r>
                      <a:endParaRPr lang="en-GB" sz="1200" kern="1200" dirty="0" smtClean="0">
                        <a:solidFill>
                          <a:schemeClr val="dk1"/>
                        </a:solidFill>
                        <a:effectLst/>
                        <a:latin typeface="+mn-lt"/>
                        <a:ea typeface="+mn-ea"/>
                        <a:cs typeface="+mn-cs"/>
                      </a:endParaRPr>
                    </a:p>
                    <a:p>
                      <a:endParaRPr lang="en-GB" sz="12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Why did the Angles, Saxons and Jutes settle in</a:t>
                      </a:r>
                      <a:r>
                        <a:rPr lang="en-GB" sz="1200" kern="1200" baseline="0" dirty="0" smtClean="0">
                          <a:solidFill>
                            <a:schemeClr val="dk1"/>
                          </a:solidFill>
                          <a:effectLst/>
                          <a:latin typeface="+mn-lt"/>
                          <a:ea typeface="+mn-ea"/>
                          <a:cs typeface="+mn-cs"/>
                        </a:rPr>
                        <a:t> Britain?</a:t>
                      </a:r>
                      <a:endParaRPr lang="en-GB" sz="1200" kern="1200" dirty="0" smtClean="0">
                        <a:solidFill>
                          <a:schemeClr val="dk1"/>
                        </a:solidFill>
                        <a:effectLst/>
                        <a:latin typeface="+mn-lt"/>
                        <a:ea typeface="+mn-ea"/>
                        <a:cs typeface="+mn-cs"/>
                      </a:endParaRPr>
                    </a:p>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How</a:t>
                      </a:r>
                      <a:r>
                        <a:rPr lang="en-US" sz="1200" kern="1200" baseline="0" dirty="0" smtClean="0">
                          <a:solidFill>
                            <a:schemeClr val="dk1"/>
                          </a:solidFill>
                          <a:effectLst/>
                          <a:latin typeface="+mn-lt"/>
                          <a:ea typeface="+mn-ea"/>
                          <a:cs typeface="+mn-cs"/>
                        </a:rPr>
                        <a:t> was Anglo Saxon Britain ruled?</a:t>
                      </a:r>
                      <a:endParaRPr lang="en-GB" sz="1200" kern="1200" dirty="0" smtClean="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r>
                        <a:rPr lang="en-GB" sz="1200" dirty="0" smtClean="0"/>
                        <a:t>How did</a:t>
                      </a:r>
                      <a:r>
                        <a:rPr lang="en-GB" sz="1200" baseline="0" dirty="0" smtClean="0"/>
                        <a:t> the Anglo Saxons keep control of their kingdoms?</a:t>
                      </a:r>
                      <a:endParaRPr lang="en-GB" sz="12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What shifts in region</a:t>
                      </a:r>
                      <a:r>
                        <a:rPr lang="en-GB" sz="1200" baseline="0" dirty="0" smtClean="0"/>
                        <a:t> and power were there and how do we know this?</a:t>
                      </a:r>
                      <a:endParaRPr lang="en-GB" sz="1200" dirty="0" smtClean="0"/>
                    </a:p>
                    <a:p>
                      <a:endParaRPr lang="en-GB" sz="1200" dirty="0" smtClean="0"/>
                    </a:p>
                  </a:txBody>
                  <a:tcPr/>
                </a:tc>
                <a:tc>
                  <a:txBody>
                    <a:bodyPr/>
                    <a:lstStyle/>
                    <a:p>
                      <a:r>
                        <a:rPr lang="en-GB" sz="1200" dirty="0" smtClean="0"/>
                        <a:t>Key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Who</a:t>
                      </a:r>
                      <a:r>
                        <a:rPr lang="en-US" sz="1200" kern="1200" baseline="0" dirty="0" smtClean="0">
                          <a:solidFill>
                            <a:schemeClr val="dk1"/>
                          </a:solidFill>
                          <a:effectLst/>
                          <a:latin typeface="+mn-lt"/>
                          <a:ea typeface="+mn-ea"/>
                          <a:cs typeface="+mn-cs"/>
                        </a:rPr>
                        <a:t> were the Vikings and why did they carry out raids?</a:t>
                      </a:r>
                      <a:endParaRPr lang="en-GB" sz="12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Key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Where did the Vikings settle and who was in charge of</a:t>
                      </a:r>
                      <a:r>
                        <a:rPr lang="en-GB" sz="1200" kern="1200" baseline="0" dirty="0" smtClean="0">
                          <a:solidFill>
                            <a:schemeClr val="dk1"/>
                          </a:solidFill>
                          <a:effectLst/>
                          <a:latin typeface="+mn-lt"/>
                          <a:ea typeface="+mn-ea"/>
                          <a:cs typeface="+mn-cs"/>
                        </a:rPr>
                        <a:t> them?</a:t>
                      </a:r>
                      <a:endParaRPr lang="en-GB" sz="12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608076672"/>
                  </a:ext>
                </a:extLst>
              </a:tr>
            </a:tbl>
          </a:graphicData>
        </a:graphic>
      </p:graphicFrame>
      <p:sp>
        <p:nvSpPr>
          <p:cNvPr id="68" name="Rectangle 67"/>
          <p:cNvSpPr/>
          <p:nvPr/>
        </p:nvSpPr>
        <p:spPr>
          <a:xfrm>
            <a:off x="2021304" y="2582779"/>
            <a:ext cx="4812632" cy="2757743"/>
          </a:xfrm>
          <a:prstGeom prst="rect">
            <a:avLst/>
          </a:prstGeom>
          <a:ln>
            <a:solidFill>
              <a:schemeClr val="accent1"/>
            </a:solidFill>
          </a:ln>
        </p:spPr>
        <p:txBody>
          <a:bodyPr wrap="square">
            <a:spAutoFit/>
          </a:bodyPr>
          <a:lstStyle/>
          <a:p>
            <a:pPr marL="90805" marR="123825">
              <a:lnSpc>
                <a:spcPct val="110000"/>
              </a:lnSpc>
              <a:spcBef>
                <a:spcPts val="240"/>
              </a:spcBef>
              <a:spcAft>
                <a:spcPts val="0"/>
              </a:spcAft>
            </a:pPr>
            <a:r>
              <a:rPr lang="en-US" sz="1400" spc="-30" dirty="0">
                <a:latin typeface="Arial" panose="020B0604020202020204" pitchFamily="34" charset="0"/>
                <a:ea typeface="Arial" panose="020B0604020202020204" pitchFamily="34" charset="0"/>
              </a:rPr>
              <a:t>-We look at the Anglo-Saxons and Vikings and their achievements from 410 CE to 1066 CE. </a:t>
            </a:r>
          </a:p>
          <a:p>
            <a:pPr marL="90805" marR="123825">
              <a:lnSpc>
                <a:spcPct val="110000"/>
              </a:lnSpc>
              <a:spcBef>
                <a:spcPts val="240"/>
              </a:spcBef>
              <a:spcAft>
                <a:spcPts val="0"/>
              </a:spcAft>
            </a:pPr>
            <a:r>
              <a:rPr lang="en-US" sz="1400" spc="-30" dirty="0">
                <a:latin typeface="Arial" panose="020B0604020202020204" pitchFamily="34" charset="0"/>
                <a:ea typeface="Arial" panose="020B0604020202020204" pitchFamily="34" charset="0"/>
              </a:rPr>
              <a:t>-Firstly, we explore life in England after the fall of the Roman Empire and the reasons why the Anglo-Saxons travelled to England’s shores and decided to settle. </a:t>
            </a:r>
          </a:p>
          <a:p>
            <a:pPr marL="90805" marR="123825">
              <a:lnSpc>
                <a:spcPct val="110000"/>
              </a:lnSpc>
              <a:spcBef>
                <a:spcPts val="240"/>
              </a:spcBef>
              <a:spcAft>
                <a:spcPts val="0"/>
              </a:spcAft>
            </a:pPr>
            <a:r>
              <a:rPr lang="en-US" sz="1400" spc="-30" dirty="0">
                <a:latin typeface="Arial" panose="020B0604020202020204" pitchFamily="34" charset="0"/>
                <a:ea typeface="Arial" panose="020B0604020202020204" pitchFamily="34" charset="0"/>
              </a:rPr>
              <a:t>-Next we see how England was ruled during the settlement of the Anglo-Saxons and how they kept control of the 7 different kingdoms across the land. </a:t>
            </a:r>
          </a:p>
          <a:p>
            <a:pPr marL="90805" marR="123825">
              <a:lnSpc>
                <a:spcPct val="110000"/>
              </a:lnSpc>
              <a:spcBef>
                <a:spcPts val="240"/>
              </a:spcBef>
              <a:spcAft>
                <a:spcPts val="0"/>
              </a:spcAft>
            </a:pPr>
            <a:r>
              <a:rPr lang="en-US" sz="1400" spc="-30" dirty="0">
                <a:latin typeface="Arial" panose="020B0604020202020204" pitchFamily="34" charset="0"/>
                <a:ea typeface="Arial" panose="020B0604020202020204" pitchFamily="34" charset="0"/>
              </a:rPr>
              <a:t>-Finally, we find out who Vikings were, why they carried out raids in England and how their arrival impacted the political and social hierarchy of the time.</a:t>
            </a:r>
            <a:endParaRPr lang="en-GB" sz="1400" dirty="0">
              <a:latin typeface="Arial" panose="020B0604020202020204" pitchFamily="34" charset="0"/>
              <a:ea typeface="Arial" panose="020B0604020202020204" pitchFamily="34" charset="0"/>
            </a:endParaRPr>
          </a:p>
        </p:txBody>
      </p:sp>
      <p:sp>
        <p:nvSpPr>
          <p:cNvPr id="70" name="Text Box 2"/>
          <p:cNvSpPr txBox="1">
            <a:spLocks noChangeArrowheads="1"/>
          </p:cNvSpPr>
          <p:nvPr/>
        </p:nvSpPr>
        <p:spPr bwMode="auto">
          <a:xfrm>
            <a:off x="2021304" y="2343818"/>
            <a:ext cx="4812632" cy="271045"/>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1" name="Text Box 2"/>
          <p:cNvSpPr txBox="1">
            <a:spLocks noChangeArrowheads="1"/>
          </p:cNvSpPr>
          <p:nvPr/>
        </p:nvSpPr>
        <p:spPr bwMode="auto">
          <a:xfrm>
            <a:off x="1996878" y="5548855"/>
            <a:ext cx="7085112" cy="380243"/>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chemeClr val="bg1"/>
                </a:solidFill>
                <a:latin typeface="Arial" panose="020B0604020202020204" pitchFamily="34" charset="0"/>
              </a:rPr>
              <a:t>Disciplinary and S</a:t>
            </a:r>
            <a:r>
              <a:rPr kumimoji="0" lang="en-US" altLang="en-US" sz="1800" b="1" i="0" u="none" strike="noStrike" cap="none" normalizeH="0" baseline="0" dirty="0" smtClean="0">
                <a:ln>
                  <a:noFill/>
                </a:ln>
                <a:solidFill>
                  <a:schemeClr val="bg1"/>
                </a:solidFill>
                <a:effectLst/>
                <a:latin typeface="Arial" panose="020B0604020202020204" pitchFamily="34" charset="0"/>
              </a:rPr>
              <a:t>ubstantive themes explored</a:t>
            </a:r>
          </a:p>
        </p:txBody>
      </p:sp>
      <p:sp>
        <p:nvSpPr>
          <p:cNvPr id="72" name="Rectangle 71"/>
          <p:cNvSpPr/>
          <p:nvPr/>
        </p:nvSpPr>
        <p:spPr>
          <a:xfrm>
            <a:off x="2016841" y="5926546"/>
            <a:ext cx="7065150" cy="523220"/>
          </a:xfrm>
          <a:prstGeom prst="rect">
            <a:avLst/>
          </a:prstGeom>
          <a:ln>
            <a:solidFill>
              <a:schemeClr val="accent1"/>
            </a:solidFill>
          </a:ln>
        </p:spPr>
        <p:txBody>
          <a:bodyPr wrap="square">
            <a:spAutoFit/>
          </a:bodyPr>
          <a:lstStyle/>
          <a:p>
            <a:r>
              <a:rPr lang="en-GB" sz="1400" b="1" dirty="0"/>
              <a:t>Disciplinary concepts</a:t>
            </a:r>
            <a:r>
              <a:rPr lang="en-GB" sz="1400" dirty="0"/>
              <a:t> – change and continuity &amp; cause and consequence</a:t>
            </a:r>
          </a:p>
          <a:p>
            <a:r>
              <a:rPr lang="en-US" sz="1400" b="1" dirty="0"/>
              <a:t>Substantive concepts </a:t>
            </a:r>
            <a:r>
              <a:rPr lang="en-US" sz="1400" dirty="0"/>
              <a:t>- migration, trade, monarchy, settlement, rebellion</a:t>
            </a:r>
            <a:endParaRPr lang="en-GB" sz="1400" dirty="0"/>
          </a:p>
        </p:txBody>
      </p:sp>
      <p:sp>
        <p:nvSpPr>
          <p:cNvPr id="73" name="Text Box 3"/>
          <p:cNvSpPr txBox="1">
            <a:spLocks noChangeArrowheads="1"/>
          </p:cNvSpPr>
          <p:nvPr/>
        </p:nvSpPr>
        <p:spPr bwMode="auto">
          <a:xfrm>
            <a:off x="6905692" y="2719013"/>
            <a:ext cx="5145124" cy="2799954"/>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lvl="0" eaLnBrk="0" fontAlgn="base" hangingPunct="0">
              <a:spcBef>
                <a:spcPct val="0"/>
              </a:spcBef>
              <a:spcAft>
                <a:spcPct val="0"/>
              </a:spcAft>
            </a:pPr>
            <a:r>
              <a:rPr lang="en-US" altLang="en-US" sz="1400" dirty="0">
                <a:solidFill>
                  <a:prstClr val="black"/>
                </a:solidFill>
                <a:latin typeface="Arial" panose="020B0604020202020204" pitchFamily="34" charset="0"/>
                <a:ea typeface="Arial" panose="020B0604020202020204" pitchFamily="34" charset="0"/>
              </a:rPr>
              <a:t>- Children may think that the Anglo-Saxons came from one place when they were from three different tribes. </a:t>
            </a:r>
          </a:p>
          <a:p>
            <a:pPr lvl="0" eaLnBrk="0" fontAlgn="base" hangingPunct="0">
              <a:spcBef>
                <a:spcPct val="0"/>
              </a:spcBef>
              <a:spcAft>
                <a:spcPct val="0"/>
              </a:spcAft>
            </a:pPr>
            <a:r>
              <a:rPr lang="en-US" altLang="en-US" sz="1400" dirty="0">
                <a:solidFill>
                  <a:prstClr val="black"/>
                </a:solidFill>
                <a:latin typeface="Arial" panose="020B0604020202020204" pitchFamily="34" charset="0"/>
                <a:ea typeface="Arial" panose="020B0604020202020204" pitchFamily="34" charset="0"/>
              </a:rPr>
              <a:t>- Children may think that the Anglo-Saxons and Vikings were separate from each other when they coexisted for a time together and they struggled for control of the land. </a:t>
            </a:r>
          </a:p>
          <a:p>
            <a:pPr lvl="0" eaLnBrk="0" fontAlgn="base" hangingPunct="0">
              <a:spcBef>
                <a:spcPct val="0"/>
              </a:spcBef>
              <a:spcAft>
                <a:spcPct val="0"/>
              </a:spcAft>
            </a:pPr>
            <a:r>
              <a:rPr lang="en-US" altLang="en-US" sz="1400" dirty="0">
                <a:solidFill>
                  <a:prstClr val="black"/>
                </a:solidFill>
                <a:latin typeface="Arial" panose="020B0604020202020204" pitchFamily="34" charset="0"/>
                <a:ea typeface="Arial" panose="020B0604020202020204" pitchFamily="34" charset="0"/>
              </a:rPr>
              <a:t>- Some children may think the Anglo-Saxons left and the Vikings arrived. </a:t>
            </a:r>
          </a:p>
          <a:p>
            <a:pPr lvl="0" eaLnBrk="0" fontAlgn="base" hangingPunct="0">
              <a:spcBef>
                <a:spcPct val="0"/>
              </a:spcBef>
              <a:spcAft>
                <a:spcPct val="0"/>
              </a:spcAft>
            </a:pPr>
            <a:r>
              <a:rPr lang="en-US" altLang="en-US" sz="1400" dirty="0">
                <a:solidFill>
                  <a:prstClr val="black"/>
                </a:solidFill>
                <a:latin typeface="Arial" panose="020B0604020202020204" pitchFamily="34" charset="0"/>
                <a:ea typeface="Arial" panose="020B0604020202020204" pitchFamily="34" charset="0"/>
              </a:rPr>
              <a:t>- Children need to understand that the Vikings are portrayed in a vicious, violent way, however that was not always the case and sources held bias.</a:t>
            </a:r>
          </a:p>
          <a:p>
            <a:pPr lvl="0" eaLnBrk="0" fontAlgn="base" hangingPunct="0">
              <a:spcBef>
                <a:spcPct val="0"/>
              </a:spcBef>
              <a:spcAft>
                <a:spcPct val="0"/>
              </a:spcAft>
            </a:pPr>
            <a:r>
              <a:rPr lang="en-US" altLang="en-US" sz="1400" dirty="0">
                <a:solidFill>
                  <a:prstClr val="black"/>
                </a:solidFill>
                <a:latin typeface="Arial" panose="020B0604020202020204" pitchFamily="34" charset="0"/>
              </a:rPr>
              <a:t>- The change between the Romans and the Saxons happened all in 1 battle – when it actually happened over hundreds of years.</a:t>
            </a:r>
            <a:endParaRPr lang="en-US" altLang="en-US" sz="3600" dirty="0">
              <a:solidFill>
                <a:prstClr val="black"/>
              </a:solidFill>
              <a:latin typeface="Arial" panose="020B0604020202020204" pitchFamily="34" charset="0"/>
            </a:endParaRPr>
          </a:p>
          <a:p>
            <a:pPr eaLnBrk="0" fontAlgn="base" hangingPunct="0">
              <a:spcBef>
                <a:spcPct val="0"/>
              </a:spcBef>
              <a:spcAft>
                <a:spcPct val="0"/>
              </a:spcAft>
            </a:pPr>
            <a:r>
              <a:rPr lang="en-US" sz="1600" dirty="0" smtClean="0"/>
              <a:t>.</a:t>
            </a:r>
            <a:endParaRPr lang="en-GB" sz="1600" dirty="0"/>
          </a:p>
        </p:txBody>
      </p:sp>
      <p:sp>
        <p:nvSpPr>
          <p:cNvPr id="74" name="Text Box 2"/>
          <p:cNvSpPr txBox="1">
            <a:spLocks noChangeArrowheads="1"/>
          </p:cNvSpPr>
          <p:nvPr/>
        </p:nvSpPr>
        <p:spPr bwMode="auto">
          <a:xfrm>
            <a:off x="6905691" y="2356355"/>
            <a:ext cx="5142148" cy="345174"/>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5" name="Content Placeholder 2"/>
          <p:cNvSpPr txBox="1">
            <a:spLocks/>
          </p:cNvSpPr>
          <p:nvPr/>
        </p:nvSpPr>
        <p:spPr>
          <a:xfrm>
            <a:off x="269631" y="2343818"/>
            <a:ext cx="1532792" cy="4358972"/>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2000" b="1" dirty="0" smtClean="0"/>
              <a:t>Key vocabulary </a:t>
            </a:r>
            <a:r>
              <a:rPr lang="en-GB" sz="2000" dirty="0" smtClean="0"/>
              <a:t>– </a:t>
            </a:r>
          </a:p>
          <a:p>
            <a:pPr marL="0" indent="0">
              <a:lnSpc>
                <a:spcPct val="70000"/>
              </a:lnSpc>
              <a:spcBef>
                <a:spcPts val="1200"/>
              </a:spcBef>
              <a:buNone/>
            </a:pPr>
            <a:r>
              <a:rPr lang="en-US" sz="1600" dirty="0" smtClean="0"/>
              <a:t>Aristocracy      Barbarian             Capital               Emperor </a:t>
            </a:r>
            <a:r>
              <a:rPr lang="en-US" sz="1600" dirty="0"/>
              <a:t>&amp; </a:t>
            </a:r>
            <a:r>
              <a:rPr lang="en-US" sz="1600" dirty="0" smtClean="0"/>
              <a:t>empire</a:t>
            </a:r>
            <a:r>
              <a:rPr lang="en-US" sz="1600" dirty="0"/>
              <a:t> </a:t>
            </a:r>
            <a:r>
              <a:rPr lang="en-US" sz="1600" dirty="0" smtClean="0"/>
              <a:t>        Invasion             Kingdom                Legion                 Migration               Monk                     Native                     Pagan                     Pillage </a:t>
            </a:r>
            <a:r>
              <a:rPr lang="en-US" sz="1600" dirty="0"/>
              <a:t>&amp; </a:t>
            </a:r>
            <a:r>
              <a:rPr lang="en-US" sz="1600" dirty="0" smtClean="0"/>
              <a:t>Raid     Rebellion </a:t>
            </a:r>
            <a:r>
              <a:rPr lang="en-US" sz="1600" dirty="0"/>
              <a:t>&amp; </a:t>
            </a:r>
            <a:r>
              <a:rPr lang="en-US" sz="1600" dirty="0" smtClean="0"/>
              <a:t>Rebel   Settlement             Status                       Tribe</a:t>
            </a:r>
            <a:endParaRPr lang="en-GB" sz="1600" dirty="0"/>
          </a:p>
        </p:txBody>
      </p:sp>
      <p:pic>
        <p:nvPicPr>
          <p:cNvPr id="12" name="Picture 11"/>
          <p:cNvPicPr>
            <a:picLocks noChangeAspect="1"/>
          </p:cNvPicPr>
          <p:nvPr/>
        </p:nvPicPr>
        <p:blipFill>
          <a:blip r:embed="rId2"/>
          <a:stretch>
            <a:fillRect/>
          </a:stretch>
        </p:blipFill>
        <p:spPr>
          <a:xfrm>
            <a:off x="9636368" y="5332542"/>
            <a:ext cx="2422815" cy="1482816"/>
          </a:xfrm>
          <a:prstGeom prst="rect">
            <a:avLst/>
          </a:prstGeom>
          <a:ln>
            <a:solidFill>
              <a:schemeClr val="accent1"/>
            </a:solidFill>
          </a:ln>
        </p:spPr>
      </p:pic>
    </p:spTree>
    <p:extLst>
      <p:ext uri="{BB962C8B-B14F-4D97-AF65-F5344CB8AC3E}">
        <p14:creationId xmlns:p14="http://schemas.microsoft.com/office/powerpoint/2010/main" val="2533684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186143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Table 65"/>
          <p:cNvGraphicFramePr>
            <a:graphicFrameLocks noGrp="1"/>
          </p:cNvGraphicFramePr>
          <p:nvPr>
            <p:extLst>
              <p:ext uri="{D42A27DB-BD31-4B8C-83A1-F6EECF244321}">
                <p14:modId xmlns:p14="http://schemas.microsoft.com/office/powerpoint/2010/main" val="2464552887"/>
              </p:ext>
            </p:extLst>
          </p:nvPr>
        </p:nvGraphicFramePr>
        <p:xfrm>
          <a:off x="131874" y="78292"/>
          <a:ext cx="11915964" cy="1786417"/>
        </p:xfrm>
        <a:graphic>
          <a:graphicData uri="http://schemas.openxmlformats.org/drawingml/2006/table">
            <a:tbl>
              <a:tblPr firstRow="1" bandRow="1">
                <a:tableStyleId>{5C22544A-7EE6-4342-B048-85BDC9FD1C3A}</a:tableStyleId>
              </a:tblPr>
              <a:tblGrid>
                <a:gridCol w="1985994">
                  <a:extLst>
                    <a:ext uri="{9D8B030D-6E8A-4147-A177-3AD203B41FA5}">
                      <a16:colId xmlns:a16="http://schemas.microsoft.com/office/drawing/2014/main" val="2492426390"/>
                    </a:ext>
                  </a:extLst>
                </a:gridCol>
                <a:gridCol w="1985994">
                  <a:extLst>
                    <a:ext uri="{9D8B030D-6E8A-4147-A177-3AD203B41FA5}">
                      <a16:colId xmlns:a16="http://schemas.microsoft.com/office/drawing/2014/main" val="356198671"/>
                    </a:ext>
                  </a:extLst>
                </a:gridCol>
                <a:gridCol w="1985994">
                  <a:extLst>
                    <a:ext uri="{9D8B030D-6E8A-4147-A177-3AD203B41FA5}">
                      <a16:colId xmlns:a16="http://schemas.microsoft.com/office/drawing/2014/main" val="2572164240"/>
                    </a:ext>
                  </a:extLst>
                </a:gridCol>
                <a:gridCol w="1985994">
                  <a:extLst>
                    <a:ext uri="{9D8B030D-6E8A-4147-A177-3AD203B41FA5}">
                      <a16:colId xmlns:a16="http://schemas.microsoft.com/office/drawing/2014/main" val="2683159159"/>
                    </a:ext>
                  </a:extLst>
                </a:gridCol>
                <a:gridCol w="1985994">
                  <a:extLst>
                    <a:ext uri="{9D8B030D-6E8A-4147-A177-3AD203B41FA5}">
                      <a16:colId xmlns:a16="http://schemas.microsoft.com/office/drawing/2014/main" val="3043283335"/>
                    </a:ext>
                  </a:extLst>
                </a:gridCol>
                <a:gridCol w="1985994">
                  <a:extLst>
                    <a:ext uri="{9D8B030D-6E8A-4147-A177-3AD203B41FA5}">
                      <a16:colId xmlns:a16="http://schemas.microsoft.com/office/drawing/2014/main" val="1821034652"/>
                    </a:ext>
                  </a:extLst>
                </a:gridCol>
              </a:tblGrid>
              <a:tr h="343341">
                <a:tc gridSpan="6">
                  <a:txBody>
                    <a:bodyPr/>
                    <a:lstStyle/>
                    <a:p>
                      <a:pPr algn="ctr"/>
                      <a:r>
                        <a:rPr lang="en-US" sz="1800" b="1" kern="1200" dirty="0" smtClean="0">
                          <a:solidFill>
                            <a:schemeClr val="lt1"/>
                          </a:solidFill>
                          <a:effectLst/>
                          <a:latin typeface="+mn-lt"/>
                          <a:ea typeface="+mn-ea"/>
                          <a:cs typeface="+mn-cs"/>
                        </a:rPr>
                        <a:t>KS1 </a:t>
                      </a:r>
                      <a:r>
                        <a:rPr lang="en-US" sz="1800" b="1" kern="1200" dirty="0" smtClean="0">
                          <a:solidFill>
                            <a:schemeClr val="lt1"/>
                          </a:solidFill>
                          <a:effectLst/>
                          <a:latin typeface="+mn-lt"/>
                          <a:ea typeface="+mn-ea"/>
                          <a:cs typeface="+mn-cs"/>
                        </a:rPr>
                        <a:t>– How</a:t>
                      </a:r>
                      <a:r>
                        <a:rPr lang="en-US" sz="1800" b="1" kern="1200" baseline="0" dirty="0" smtClean="0">
                          <a:solidFill>
                            <a:schemeClr val="lt1"/>
                          </a:solidFill>
                          <a:effectLst/>
                          <a:latin typeface="+mn-lt"/>
                          <a:ea typeface="+mn-ea"/>
                          <a:cs typeface="+mn-cs"/>
                        </a:rPr>
                        <a:t> have children’s toys changed since our older relatives were little?</a:t>
                      </a:r>
                      <a:endParaRPr lang="en-GB" sz="1800" b="1" kern="1200" dirty="0">
                        <a:solidFill>
                          <a:schemeClr val="lt1"/>
                        </a:solidFill>
                        <a:effectLst/>
                        <a:latin typeface="+mn-lt"/>
                        <a:ea typeface="+mn-ea"/>
                        <a:cs typeface="+mn-cs"/>
                      </a:endParaRPr>
                    </a:p>
                  </a:txBody>
                  <a:tcPr>
                    <a:solidFill>
                      <a:srgbClr val="7030A0"/>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47846119"/>
                  </a:ext>
                </a:extLst>
              </a:tr>
              <a:tr h="286117">
                <a:tc>
                  <a:txBody>
                    <a:bodyPr/>
                    <a:lstStyle/>
                    <a:p>
                      <a:r>
                        <a:rPr lang="en-US" sz="1400" kern="1200" dirty="0" smtClean="0">
                          <a:solidFill>
                            <a:schemeClr val="dk1"/>
                          </a:solidFill>
                          <a:effectLst/>
                          <a:latin typeface="+mn-lt"/>
                          <a:ea typeface="+mn-ea"/>
                          <a:cs typeface="+mn-cs"/>
                        </a:rPr>
                        <a:t>Lesson 1</a:t>
                      </a:r>
                      <a:endParaRPr lang="en-GB" sz="1400" dirty="0"/>
                    </a:p>
                  </a:txBody>
                  <a:tcPr>
                    <a:solidFill>
                      <a:srgbClr val="A162D0"/>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rgbClr val="A162D0"/>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rgbClr val="A162D0"/>
                    </a:solidFill>
                  </a:tcPr>
                </a:tc>
                <a:tc>
                  <a:txBody>
                    <a:bodyPr/>
                    <a:lstStyle/>
                    <a:p>
                      <a:r>
                        <a:rPr lang="en-US" sz="1400" kern="1200" dirty="0" smtClean="0">
                          <a:solidFill>
                            <a:schemeClr val="dk1"/>
                          </a:solidFill>
                          <a:effectLst/>
                          <a:latin typeface="+mn-lt"/>
                          <a:ea typeface="+mn-ea"/>
                          <a:cs typeface="+mn-cs"/>
                        </a:rPr>
                        <a:t>Lesson 6</a:t>
                      </a:r>
                      <a:endParaRPr lang="en-GB" sz="1400" dirty="0"/>
                    </a:p>
                  </a:txBody>
                  <a:tcPr/>
                </a:tc>
                <a:extLst>
                  <a:ext uri="{0D108BD9-81ED-4DB2-BD59-A6C34878D82A}">
                    <a16:rowId xmlns:a16="http://schemas.microsoft.com/office/drawing/2014/main" val="248177855"/>
                  </a:ext>
                </a:extLst>
              </a:tr>
              <a:tr h="1115857">
                <a:tc>
                  <a:txBody>
                    <a:bodyPr/>
                    <a:lstStyle/>
                    <a:p>
                      <a:r>
                        <a:rPr lang="en-GB" sz="1200" dirty="0" smtClean="0"/>
                        <a:t>Key question</a:t>
                      </a:r>
                    </a:p>
                    <a:p>
                      <a:endParaRPr lang="en-US" sz="1200" kern="1200" dirty="0" smtClean="0">
                        <a:solidFill>
                          <a:schemeClr val="dk1"/>
                        </a:solidFill>
                        <a:effectLst/>
                        <a:latin typeface="+mn-lt"/>
                        <a:ea typeface="+mn-ea"/>
                        <a:cs typeface="+mn-cs"/>
                      </a:endParaRPr>
                    </a:p>
                    <a:p>
                      <a:r>
                        <a:rPr lang="en-GB" sz="1200" kern="1200" dirty="0" smtClean="0">
                          <a:solidFill>
                            <a:schemeClr val="dk1"/>
                          </a:solidFill>
                          <a:effectLst/>
                          <a:latin typeface="+mn-lt"/>
                          <a:ea typeface="+mn-ea"/>
                          <a:cs typeface="+mn-cs"/>
                        </a:rPr>
                        <a:t>How can we find out about the past?</a:t>
                      </a:r>
                    </a:p>
                  </a:txBody>
                  <a:tcPr/>
                </a:tc>
                <a:tc>
                  <a:txBody>
                    <a:bodyPr/>
                    <a:lstStyle/>
                    <a:p>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What</a:t>
                      </a:r>
                      <a:r>
                        <a:rPr lang="en-GB" sz="1200" baseline="0" dirty="0" smtClean="0"/>
                        <a:t> are our toys like now?</a:t>
                      </a:r>
                      <a:endParaRPr lang="en-GB" sz="12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What</a:t>
                      </a:r>
                      <a:r>
                        <a:rPr lang="en-GB" sz="1200" kern="1200" baseline="0" dirty="0" smtClean="0">
                          <a:solidFill>
                            <a:schemeClr val="dk1"/>
                          </a:solidFill>
                          <a:effectLst/>
                          <a:latin typeface="+mn-lt"/>
                          <a:ea typeface="+mn-ea"/>
                          <a:cs typeface="+mn-cs"/>
                        </a:rPr>
                        <a:t> was my favourite toy when I was a baby</a:t>
                      </a:r>
                      <a:r>
                        <a:rPr lang="en-GB" sz="1200" kern="1200" dirty="0" smtClean="0">
                          <a:solidFill>
                            <a:schemeClr val="dk1"/>
                          </a:solidFill>
                          <a:effectLst/>
                          <a:latin typeface="+mn-lt"/>
                          <a:ea typeface="+mn-ea"/>
                          <a:cs typeface="+mn-cs"/>
                        </a:rPr>
                        <a:t>?</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What were our caregivers’ toys like and how do we know?</a:t>
                      </a:r>
                      <a:endParaRPr lang="en-GB" sz="1200" kern="1200" dirty="0" smtClean="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r>
                        <a:rPr lang="en-GB" sz="1200" dirty="0" smtClean="0"/>
                        <a:t>What were our older relatives’ toys like and how do we know?</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How have children’s toys changed since our older relatives were little?</a:t>
                      </a:r>
                      <a:endParaRPr lang="en-GB" sz="12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608076672"/>
                  </a:ext>
                </a:extLst>
              </a:tr>
            </a:tbl>
          </a:graphicData>
        </a:graphic>
      </p:graphicFrame>
      <p:sp>
        <p:nvSpPr>
          <p:cNvPr id="68" name="Rectangle 67"/>
          <p:cNvSpPr/>
          <p:nvPr/>
        </p:nvSpPr>
        <p:spPr>
          <a:xfrm>
            <a:off x="1996877" y="2582779"/>
            <a:ext cx="4837059" cy="2936188"/>
          </a:xfrm>
          <a:prstGeom prst="rect">
            <a:avLst/>
          </a:prstGeom>
          <a:ln>
            <a:solidFill>
              <a:schemeClr val="accent1"/>
            </a:solidFill>
          </a:ln>
        </p:spPr>
        <p:txBody>
          <a:bodyPr wrap="square">
            <a:spAutoFit/>
          </a:bodyPr>
          <a:lstStyle/>
          <a:p>
            <a:pPr marL="139700" marR="18415">
              <a:lnSpc>
                <a:spcPct val="110000"/>
              </a:lnSpc>
              <a:spcBef>
                <a:spcPts val="690"/>
              </a:spcBef>
              <a:spcAft>
                <a:spcPts val="0"/>
              </a:spcAft>
            </a:pPr>
            <a:r>
              <a:rPr lang="en-GB" sz="1200" dirty="0" smtClean="0">
                <a:latin typeface="Arial" panose="020B0604020202020204" pitchFamily="34" charset="0"/>
                <a:ea typeface="Arial" panose="020B0604020202020204" pitchFamily="34" charset="0"/>
              </a:rPr>
              <a:t>We will look at the changes </a:t>
            </a:r>
            <a:r>
              <a:rPr lang="en-GB" sz="1200" dirty="0">
                <a:latin typeface="Arial" panose="020B0604020202020204" pitchFamily="34" charset="0"/>
                <a:ea typeface="Arial" panose="020B0604020202020204" pitchFamily="34" charset="0"/>
              </a:rPr>
              <a:t>in toys over the past 60 years. The children will begin by looking at modern day toys and they will discuss and make comparisons between the toys they play with in the modern day. Each lesson then looks back a little further in time, with the children looking at the toys they played with when they were babies, the toys their parents had when they were a similar age to them, and concludes with them looking at the toys that their grandparents had when they were younger. The chronology of these events is clearly marked on a timeline to help their understanding of the past. Throughout all of these lessons, children will discuss what things we do to help us find out about the past. The children will learn about being a history detective and will be encouraged to ask questions, make comparisons and use evidence to help them come to conclusions.</a:t>
            </a:r>
            <a:endParaRPr lang="en-GB" sz="1200" dirty="0">
              <a:latin typeface="Arial" panose="020B0604020202020204" pitchFamily="34" charset="0"/>
              <a:ea typeface="Arial" panose="020B0604020202020204" pitchFamily="34" charset="0"/>
            </a:endParaRPr>
          </a:p>
        </p:txBody>
      </p:sp>
      <p:sp>
        <p:nvSpPr>
          <p:cNvPr id="70" name="Text Box 2"/>
          <p:cNvSpPr txBox="1">
            <a:spLocks noChangeArrowheads="1"/>
          </p:cNvSpPr>
          <p:nvPr/>
        </p:nvSpPr>
        <p:spPr bwMode="auto">
          <a:xfrm>
            <a:off x="2021304" y="2343818"/>
            <a:ext cx="4812632" cy="271045"/>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1" name="Text Box 2"/>
          <p:cNvSpPr txBox="1">
            <a:spLocks noChangeArrowheads="1"/>
          </p:cNvSpPr>
          <p:nvPr/>
        </p:nvSpPr>
        <p:spPr bwMode="auto">
          <a:xfrm>
            <a:off x="1996878" y="5709275"/>
            <a:ext cx="7085112" cy="380243"/>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chemeClr val="bg1"/>
                </a:solidFill>
                <a:latin typeface="Arial" panose="020B0604020202020204" pitchFamily="34" charset="0"/>
              </a:rPr>
              <a:t>Disciplinary and S</a:t>
            </a:r>
            <a:r>
              <a:rPr kumimoji="0" lang="en-US" altLang="en-US" sz="1800" b="1" i="0" u="none" strike="noStrike" cap="none" normalizeH="0" baseline="0" dirty="0" smtClean="0">
                <a:ln>
                  <a:noFill/>
                </a:ln>
                <a:solidFill>
                  <a:schemeClr val="bg1"/>
                </a:solidFill>
                <a:effectLst/>
                <a:latin typeface="Arial" panose="020B0604020202020204" pitchFamily="34" charset="0"/>
              </a:rPr>
              <a:t>ubstantive themes explored</a:t>
            </a:r>
          </a:p>
        </p:txBody>
      </p:sp>
      <p:sp>
        <p:nvSpPr>
          <p:cNvPr id="72" name="Rectangle 71"/>
          <p:cNvSpPr/>
          <p:nvPr/>
        </p:nvSpPr>
        <p:spPr>
          <a:xfrm>
            <a:off x="2016840" y="6089518"/>
            <a:ext cx="7065150" cy="523220"/>
          </a:xfrm>
          <a:prstGeom prst="rect">
            <a:avLst/>
          </a:prstGeom>
          <a:ln>
            <a:solidFill>
              <a:schemeClr val="accent1"/>
            </a:solidFill>
          </a:ln>
        </p:spPr>
        <p:txBody>
          <a:bodyPr wrap="square">
            <a:spAutoFit/>
          </a:bodyPr>
          <a:lstStyle/>
          <a:p>
            <a:r>
              <a:rPr lang="en-GB" sz="1400" b="1" dirty="0" smtClean="0"/>
              <a:t>Disciplinary concepts</a:t>
            </a:r>
            <a:r>
              <a:rPr lang="en-GB" sz="1400" dirty="0" smtClean="0"/>
              <a:t> – </a:t>
            </a:r>
            <a:r>
              <a:rPr lang="en-GB" sz="1400" dirty="0" smtClean="0"/>
              <a:t>Society and Community  </a:t>
            </a:r>
            <a:endParaRPr lang="en-GB" sz="1400" dirty="0"/>
          </a:p>
          <a:p>
            <a:r>
              <a:rPr lang="en-US" sz="1400" b="1" dirty="0" smtClean="0"/>
              <a:t>Substantive concepts </a:t>
            </a:r>
            <a:r>
              <a:rPr lang="en-US" sz="1400" dirty="0" smtClean="0"/>
              <a:t>– trade, civilization, industry  </a:t>
            </a:r>
            <a:endParaRPr lang="en-GB" sz="1400" dirty="0"/>
          </a:p>
        </p:txBody>
      </p:sp>
      <p:sp>
        <p:nvSpPr>
          <p:cNvPr id="73" name="Text Box 3"/>
          <p:cNvSpPr txBox="1">
            <a:spLocks noChangeArrowheads="1"/>
          </p:cNvSpPr>
          <p:nvPr/>
        </p:nvSpPr>
        <p:spPr bwMode="auto">
          <a:xfrm>
            <a:off x="6905692" y="2719013"/>
            <a:ext cx="5145124" cy="1872204"/>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r>
              <a:rPr lang="en-GB" sz="1600" dirty="0"/>
              <a:t>-Children may think that their parents and grandparents played with completely different toys to them; however, there are many similarities between the toys of now and 60 years ago. </a:t>
            </a:r>
            <a:endParaRPr lang="en-GB" sz="1600" dirty="0" smtClean="0"/>
          </a:p>
          <a:p>
            <a:r>
              <a:rPr lang="en-GB" sz="1600" dirty="0" smtClean="0"/>
              <a:t>The </a:t>
            </a:r>
            <a:r>
              <a:rPr lang="en-GB" sz="1600" dirty="0"/>
              <a:t>differences are mainly with what the toys were made out of and what the toys can do now that they couldn’t back then.</a:t>
            </a:r>
            <a:endParaRPr lang="en-GB" dirty="0"/>
          </a:p>
        </p:txBody>
      </p:sp>
      <p:sp>
        <p:nvSpPr>
          <p:cNvPr id="74" name="Text Box 2"/>
          <p:cNvSpPr txBox="1">
            <a:spLocks noChangeArrowheads="1"/>
          </p:cNvSpPr>
          <p:nvPr/>
        </p:nvSpPr>
        <p:spPr bwMode="auto">
          <a:xfrm>
            <a:off x="6905691" y="2356355"/>
            <a:ext cx="5142148" cy="345174"/>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5" name="Content Placeholder 2"/>
          <p:cNvSpPr txBox="1">
            <a:spLocks/>
          </p:cNvSpPr>
          <p:nvPr/>
        </p:nvSpPr>
        <p:spPr>
          <a:xfrm>
            <a:off x="269631" y="2343818"/>
            <a:ext cx="1532792" cy="4358972"/>
          </a:xfrm>
          <a:prstGeom prst="rect">
            <a:avLst/>
          </a:prstGeom>
          <a:ln w="19050">
            <a:solidFill>
              <a:schemeClr val="accent1"/>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3600" b="1" dirty="0" smtClean="0"/>
              <a:t>Key vocabulary </a:t>
            </a:r>
            <a:r>
              <a:rPr lang="en-GB" sz="3600" dirty="0" smtClean="0"/>
              <a:t>– </a:t>
            </a:r>
          </a:p>
          <a:p>
            <a:pPr marL="0" indent="0">
              <a:buNone/>
            </a:pPr>
            <a:r>
              <a:rPr lang="en-GB" dirty="0" smtClean="0"/>
              <a:t>Before         after        past          present              old         new              then           now          today           modern          timeline        different same   favourite</a:t>
            </a:r>
            <a:endParaRPr lang="en-GB" dirty="0"/>
          </a:p>
        </p:txBody>
      </p:sp>
      <p:pic>
        <p:nvPicPr>
          <p:cNvPr id="4" name="Picture 3"/>
          <p:cNvPicPr>
            <a:picLocks noChangeAspect="1"/>
          </p:cNvPicPr>
          <p:nvPr/>
        </p:nvPicPr>
        <p:blipFill>
          <a:blip r:embed="rId2"/>
          <a:stretch>
            <a:fillRect/>
          </a:stretch>
        </p:blipFill>
        <p:spPr>
          <a:xfrm>
            <a:off x="9296408" y="5428037"/>
            <a:ext cx="2826164" cy="1403089"/>
          </a:xfrm>
          <a:prstGeom prst="rect">
            <a:avLst/>
          </a:prstGeom>
        </p:spPr>
      </p:pic>
    </p:spTree>
    <p:extLst>
      <p:ext uri="{BB962C8B-B14F-4D97-AF65-F5344CB8AC3E}">
        <p14:creationId xmlns:p14="http://schemas.microsoft.com/office/powerpoint/2010/main" val="395760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Table 65"/>
          <p:cNvGraphicFramePr>
            <a:graphicFrameLocks noGrp="1"/>
          </p:cNvGraphicFramePr>
          <p:nvPr>
            <p:extLst/>
          </p:nvPr>
        </p:nvGraphicFramePr>
        <p:xfrm>
          <a:off x="131876" y="78292"/>
          <a:ext cx="11867618" cy="1786417"/>
        </p:xfrm>
        <a:graphic>
          <a:graphicData uri="http://schemas.openxmlformats.org/drawingml/2006/table">
            <a:tbl>
              <a:tblPr firstRow="1" bandRow="1">
                <a:tableStyleId>{5C22544A-7EE6-4342-B048-85BDC9FD1C3A}</a:tableStyleId>
              </a:tblPr>
              <a:tblGrid>
                <a:gridCol w="1695374">
                  <a:extLst>
                    <a:ext uri="{9D8B030D-6E8A-4147-A177-3AD203B41FA5}">
                      <a16:colId xmlns:a16="http://schemas.microsoft.com/office/drawing/2014/main" val="2492426390"/>
                    </a:ext>
                  </a:extLst>
                </a:gridCol>
                <a:gridCol w="1695374">
                  <a:extLst>
                    <a:ext uri="{9D8B030D-6E8A-4147-A177-3AD203B41FA5}">
                      <a16:colId xmlns:a16="http://schemas.microsoft.com/office/drawing/2014/main" val="356198671"/>
                    </a:ext>
                  </a:extLst>
                </a:gridCol>
                <a:gridCol w="1695374">
                  <a:extLst>
                    <a:ext uri="{9D8B030D-6E8A-4147-A177-3AD203B41FA5}">
                      <a16:colId xmlns:a16="http://schemas.microsoft.com/office/drawing/2014/main" val="2572164240"/>
                    </a:ext>
                  </a:extLst>
                </a:gridCol>
                <a:gridCol w="1695374">
                  <a:extLst>
                    <a:ext uri="{9D8B030D-6E8A-4147-A177-3AD203B41FA5}">
                      <a16:colId xmlns:a16="http://schemas.microsoft.com/office/drawing/2014/main" val="2683159159"/>
                    </a:ext>
                  </a:extLst>
                </a:gridCol>
                <a:gridCol w="1695374">
                  <a:extLst>
                    <a:ext uri="{9D8B030D-6E8A-4147-A177-3AD203B41FA5}">
                      <a16:colId xmlns:a16="http://schemas.microsoft.com/office/drawing/2014/main" val="3043283335"/>
                    </a:ext>
                  </a:extLst>
                </a:gridCol>
                <a:gridCol w="1695374">
                  <a:extLst>
                    <a:ext uri="{9D8B030D-6E8A-4147-A177-3AD203B41FA5}">
                      <a16:colId xmlns:a16="http://schemas.microsoft.com/office/drawing/2014/main" val="1821034652"/>
                    </a:ext>
                  </a:extLst>
                </a:gridCol>
                <a:gridCol w="1695374">
                  <a:extLst>
                    <a:ext uri="{9D8B030D-6E8A-4147-A177-3AD203B41FA5}">
                      <a16:colId xmlns:a16="http://schemas.microsoft.com/office/drawing/2014/main" val="228400639"/>
                    </a:ext>
                  </a:extLst>
                </a:gridCol>
              </a:tblGrid>
              <a:tr h="343341">
                <a:tc gridSpan="7">
                  <a:txBody>
                    <a:bodyPr/>
                    <a:lstStyle/>
                    <a:p>
                      <a:pPr algn="ctr"/>
                      <a:r>
                        <a:rPr lang="en-US" sz="1800" b="1" kern="1200" dirty="0" smtClean="0">
                          <a:solidFill>
                            <a:schemeClr val="lt1"/>
                          </a:solidFill>
                          <a:effectLst/>
                          <a:latin typeface="+mn-lt"/>
                          <a:ea typeface="+mn-ea"/>
                          <a:cs typeface="+mn-cs"/>
                        </a:rPr>
                        <a:t>KS1 - Where did kings and queens live through time?</a:t>
                      </a:r>
                      <a:endParaRPr lang="en-GB" sz="1800" b="1" kern="1200" dirty="0">
                        <a:solidFill>
                          <a:schemeClr val="lt1"/>
                        </a:solidFill>
                        <a:effectLst/>
                        <a:latin typeface="+mn-lt"/>
                        <a:ea typeface="+mn-ea"/>
                        <a:cs typeface="+mn-cs"/>
                      </a:endParaRPr>
                    </a:p>
                  </a:txBody>
                  <a:tcPr>
                    <a:solidFill>
                      <a:srgbClr val="7030A0"/>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47846119"/>
                  </a:ext>
                </a:extLst>
              </a:tr>
              <a:tr h="286117">
                <a:tc>
                  <a:txBody>
                    <a:bodyPr/>
                    <a:lstStyle/>
                    <a:p>
                      <a:r>
                        <a:rPr lang="en-US" sz="1400" kern="1200" dirty="0" smtClean="0">
                          <a:solidFill>
                            <a:schemeClr val="dk1"/>
                          </a:solidFill>
                          <a:effectLst/>
                          <a:latin typeface="+mn-lt"/>
                          <a:ea typeface="+mn-ea"/>
                          <a:cs typeface="+mn-cs"/>
                        </a:rPr>
                        <a:t>Lesson 1</a:t>
                      </a:r>
                      <a:endParaRPr lang="en-GB" sz="1400" dirty="0"/>
                    </a:p>
                  </a:txBody>
                  <a:tcPr>
                    <a:solidFill>
                      <a:srgbClr val="A162D0"/>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rgbClr val="A162D0"/>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rgbClr val="A162D0"/>
                    </a:solidFill>
                  </a:tcPr>
                </a:tc>
                <a:tc>
                  <a:txBody>
                    <a:bodyPr/>
                    <a:lstStyle/>
                    <a:p>
                      <a:r>
                        <a:rPr lang="en-US" sz="1400" kern="1200" dirty="0" smtClean="0">
                          <a:solidFill>
                            <a:schemeClr val="dk1"/>
                          </a:solidFill>
                          <a:effectLst/>
                          <a:latin typeface="+mn-lt"/>
                          <a:ea typeface="+mn-ea"/>
                          <a:cs typeface="+mn-cs"/>
                        </a:rPr>
                        <a:t>Lesson 6</a:t>
                      </a:r>
                      <a:endParaRPr lang="en-GB" sz="1400" dirty="0"/>
                    </a:p>
                  </a:txBody>
                  <a:tcPr/>
                </a:tc>
                <a:tc>
                  <a:txBody>
                    <a:bodyPr/>
                    <a:lstStyle/>
                    <a:p>
                      <a:r>
                        <a:rPr lang="en-GB" sz="1400" dirty="0" smtClean="0"/>
                        <a:t>Lesson 7</a:t>
                      </a:r>
                      <a:endParaRPr lang="en-GB" sz="1400" dirty="0"/>
                    </a:p>
                  </a:txBody>
                  <a:tcPr>
                    <a:solidFill>
                      <a:srgbClr val="A162D0"/>
                    </a:solidFill>
                  </a:tcPr>
                </a:tc>
                <a:extLst>
                  <a:ext uri="{0D108BD9-81ED-4DB2-BD59-A6C34878D82A}">
                    <a16:rowId xmlns:a16="http://schemas.microsoft.com/office/drawing/2014/main" val="248177855"/>
                  </a:ext>
                </a:extLst>
              </a:tr>
              <a:tr h="1115857">
                <a:tc>
                  <a:txBody>
                    <a:bodyPr/>
                    <a:lstStyle/>
                    <a:p>
                      <a:r>
                        <a:rPr lang="en-GB" sz="1200" dirty="0" smtClean="0"/>
                        <a:t>Key question</a:t>
                      </a:r>
                    </a:p>
                    <a:p>
                      <a:endParaRPr lang="en-US" sz="1200" kern="1200" dirty="0" smtClean="0">
                        <a:solidFill>
                          <a:schemeClr val="dk1"/>
                        </a:solidFill>
                        <a:effectLst/>
                        <a:latin typeface="+mn-lt"/>
                        <a:ea typeface="+mn-ea"/>
                        <a:cs typeface="+mn-cs"/>
                      </a:endParaRPr>
                    </a:p>
                    <a:p>
                      <a:r>
                        <a:rPr lang="en-GB" sz="1200" kern="1200" dirty="0" smtClean="0">
                          <a:solidFill>
                            <a:schemeClr val="dk1"/>
                          </a:solidFill>
                          <a:effectLst/>
                          <a:latin typeface="+mn-lt"/>
                          <a:ea typeface="+mn-ea"/>
                          <a:cs typeface="+mn-cs"/>
                        </a:rPr>
                        <a:t>How can we find out about the past?</a:t>
                      </a:r>
                    </a:p>
                  </a:txBody>
                  <a:tcPr/>
                </a:tc>
                <a:tc>
                  <a:txBody>
                    <a:bodyPr/>
                    <a:lstStyle/>
                    <a:p>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Why did monarchs build castles?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Who were the kings and queens of the past?</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Who was Queen Victoria, and where did she live?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r>
                        <a:rPr lang="en-GB" sz="1200" dirty="0" smtClean="0"/>
                        <a:t>Who was the first Queen Elizabeth?</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Why do we remember King William I?</a:t>
                      </a:r>
                    </a:p>
                  </a:txBody>
                  <a:tcPr/>
                </a:tc>
                <a:tc>
                  <a:txBody>
                    <a:bodyPr/>
                    <a:lstStyle/>
                    <a:p>
                      <a:r>
                        <a:rPr lang="en-GB" sz="1200" dirty="0" smtClean="0"/>
                        <a:t>Enquiry</a:t>
                      </a:r>
                    </a:p>
                    <a:p>
                      <a:endParaRPr lang="en-GB" sz="1200" kern="1200" dirty="0" smtClean="0">
                        <a:solidFill>
                          <a:schemeClr val="dk1"/>
                        </a:solidFill>
                        <a:effectLst/>
                        <a:latin typeface="+mn-lt"/>
                        <a:ea typeface="+mn-ea"/>
                        <a:cs typeface="+mn-cs"/>
                      </a:endParaRPr>
                    </a:p>
                    <a:p>
                      <a:r>
                        <a:rPr lang="en-GB" sz="1200" kern="1200" dirty="0" smtClean="0">
                          <a:solidFill>
                            <a:schemeClr val="dk1"/>
                          </a:solidFill>
                          <a:effectLst/>
                          <a:latin typeface="+mn-lt"/>
                          <a:ea typeface="+mn-ea"/>
                          <a:cs typeface="+mn-cs"/>
                        </a:rPr>
                        <a:t>Research about a King or Queen of the past and where they lived</a:t>
                      </a:r>
                    </a:p>
                  </a:txBody>
                  <a:tcPr/>
                </a:tc>
                <a:extLst>
                  <a:ext uri="{0D108BD9-81ED-4DB2-BD59-A6C34878D82A}">
                    <a16:rowId xmlns:a16="http://schemas.microsoft.com/office/drawing/2014/main" val="1608076672"/>
                  </a:ext>
                </a:extLst>
              </a:tr>
            </a:tbl>
          </a:graphicData>
        </a:graphic>
      </p:graphicFrame>
      <p:sp>
        <p:nvSpPr>
          <p:cNvPr id="68" name="Rectangle 67"/>
          <p:cNvSpPr/>
          <p:nvPr/>
        </p:nvSpPr>
        <p:spPr>
          <a:xfrm>
            <a:off x="1996877" y="2582779"/>
            <a:ext cx="4837059" cy="2936188"/>
          </a:xfrm>
          <a:prstGeom prst="rect">
            <a:avLst/>
          </a:prstGeom>
          <a:ln>
            <a:solidFill>
              <a:schemeClr val="accent1"/>
            </a:solidFill>
          </a:ln>
        </p:spPr>
        <p:txBody>
          <a:bodyPr wrap="square">
            <a:spAutoFit/>
          </a:bodyPr>
          <a:lstStyle/>
          <a:p>
            <a:pPr marL="139700" marR="18415">
              <a:lnSpc>
                <a:spcPct val="110000"/>
              </a:lnSpc>
              <a:spcBef>
                <a:spcPts val="690"/>
              </a:spcBef>
              <a:spcAft>
                <a:spcPts val="0"/>
              </a:spcAft>
            </a:pPr>
            <a:r>
              <a:rPr lang="en-GB" sz="1200" dirty="0">
                <a:latin typeface="Arial" panose="020B0604020202020204" pitchFamily="34" charset="0"/>
                <a:ea typeface="Arial" panose="020B0604020202020204" pitchFamily="34" charset="0"/>
              </a:rPr>
              <a:t>C</a:t>
            </a:r>
            <a:r>
              <a:rPr lang="en-GB" sz="1200" dirty="0" smtClean="0">
                <a:latin typeface="Arial" panose="020B0604020202020204" pitchFamily="34" charset="0"/>
                <a:ea typeface="Arial" panose="020B0604020202020204" pitchFamily="34" charset="0"/>
              </a:rPr>
              <a:t>hildren </a:t>
            </a:r>
            <a:r>
              <a:rPr lang="en-GB" sz="1200" dirty="0">
                <a:latin typeface="Arial" panose="020B0604020202020204" pitchFamily="34" charset="0"/>
                <a:ea typeface="Arial" panose="020B0604020202020204" pitchFamily="34" charset="0"/>
              </a:rPr>
              <a:t>will </a:t>
            </a:r>
            <a:r>
              <a:rPr lang="en-GB" sz="1200" dirty="0" smtClean="0">
                <a:latin typeface="Arial" panose="020B0604020202020204" pitchFamily="34" charset="0"/>
                <a:ea typeface="Arial" panose="020B0604020202020204" pitchFamily="34" charset="0"/>
              </a:rPr>
              <a:t>learn about </a:t>
            </a:r>
            <a:r>
              <a:rPr lang="en-GB" sz="1200" dirty="0">
                <a:latin typeface="Arial" panose="020B0604020202020204" pitchFamily="34" charset="0"/>
                <a:ea typeface="Arial" panose="020B0604020202020204" pitchFamily="34" charset="0"/>
              </a:rPr>
              <a:t>famous and significant kings and queens of England, from King William I in 1066 to King Charles III in the present day. C</a:t>
            </a:r>
            <a:r>
              <a:rPr lang="en-GB" sz="1200" dirty="0" smtClean="0">
                <a:latin typeface="Arial" panose="020B0604020202020204" pitchFamily="34" charset="0"/>
                <a:ea typeface="Arial" panose="020B0604020202020204" pitchFamily="34" charset="0"/>
              </a:rPr>
              <a:t>hildren will start to  </a:t>
            </a:r>
            <a:r>
              <a:rPr lang="en-GB" sz="1200" dirty="0">
                <a:latin typeface="Arial" panose="020B0604020202020204" pitchFamily="34" charset="0"/>
                <a:ea typeface="Arial" panose="020B0604020202020204" pitchFamily="34" charset="0"/>
              </a:rPr>
              <a:t>consider how we learn about the past and how it is similar to a detective. They will then think about castles and why they were built. Children will identify some of the features of a castle and what they are used for. The lessons then continue to look at each significant king or queen in turn, going back in time chronologically. Children will learn a little about their lives and which palaces and castles were significant to them. The children will compare monarchs of different times that lived in the same castle and have the opportunity to point out differences between the monarchs of the past. </a:t>
            </a:r>
            <a:r>
              <a:rPr lang="en-GB" sz="1200" dirty="0" smtClean="0">
                <a:latin typeface="Arial" panose="020B0604020202020204" pitchFamily="34" charset="0"/>
                <a:ea typeface="Arial" panose="020B0604020202020204" pitchFamily="34" charset="0"/>
              </a:rPr>
              <a:t>Finally children will be given the chance to put their historical skills to the test and research about a king or queen of their choosing.</a:t>
            </a:r>
            <a:endParaRPr lang="en-GB" sz="1200" dirty="0">
              <a:latin typeface="Arial" panose="020B0604020202020204" pitchFamily="34" charset="0"/>
              <a:ea typeface="Arial" panose="020B0604020202020204" pitchFamily="34" charset="0"/>
            </a:endParaRPr>
          </a:p>
        </p:txBody>
      </p:sp>
      <p:sp>
        <p:nvSpPr>
          <p:cNvPr id="70" name="Text Box 2"/>
          <p:cNvSpPr txBox="1">
            <a:spLocks noChangeArrowheads="1"/>
          </p:cNvSpPr>
          <p:nvPr/>
        </p:nvSpPr>
        <p:spPr bwMode="auto">
          <a:xfrm>
            <a:off x="2021304" y="2343818"/>
            <a:ext cx="4812632" cy="271045"/>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1" name="Text Box 2"/>
          <p:cNvSpPr txBox="1">
            <a:spLocks noChangeArrowheads="1"/>
          </p:cNvSpPr>
          <p:nvPr/>
        </p:nvSpPr>
        <p:spPr bwMode="auto">
          <a:xfrm>
            <a:off x="1996878" y="5709275"/>
            <a:ext cx="7085112" cy="380243"/>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chemeClr val="bg1"/>
                </a:solidFill>
                <a:latin typeface="Arial" panose="020B0604020202020204" pitchFamily="34" charset="0"/>
              </a:rPr>
              <a:t>Disciplinary and S</a:t>
            </a:r>
            <a:r>
              <a:rPr kumimoji="0" lang="en-US" altLang="en-US" sz="1800" b="1" i="0" u="none" strike="noStrike" cap="none" normalizeH="0" baseline="0" dirty="0" smtClean="0">
                <a:ln>
                  <a:noFill/>
                </a:ln>
                <a:solidFill>
                  <a:schemeClr val="bg1"/>
                </a:solidFill>
                <a:effectLst/>
                <a:latin typeface="Arial" panose="020B0604020202020204" pitchFamily="34" charset="0"/>
              </a:rPr>
              <a:t>ubstantive themes explored</a:t>
            </a:r>
          </a:p>
        </p:txBody>
      </p:sp>
      <p:sp>
        <p:nvSpPr>
          <p:cNvPr id="72" name="Rectangle 71"/>
          <p:cNvSpPr/>
          <p:nvPr/>
        </p:nvSpPr>
        <p:spPr>
          <a:xfrm>
            <a:off x="2016841" y="6086966"/>
            <a:ext cx="7065150" cy="523220"/>
          </a:xfrm>
          <a:prstGeom prst="rect">
            <a:avLst/>
          </a:prstGeom>
          <a:ln>
            <a:solidFill>
              <a:schemeClr val="accent1"/>
            </a:solidFill>
          </a:ln>
        </p:spPr>
        <p:txBody>
          <a:bodyPr wrap="square">
            <a:spAutoFit/>
          </a:bodyPr>
          <a:lstStyle/>
          <a:p>
            <a:r>
              <a:rPr lang="en-GB" sz="1400" b="1" dirty="0" smtClean="0"/>
              <a:t>Disciplinary concepts</a:t>
            </a:r>
            <a:r>
              <a:rPr lang="en-GB" sz="1400" dirty="0" smtClean="0"/>
              <a:t> – Historical significance, chronology, change and continuity </a:t>
            </a:r>
            <a:endParaRPr lang="en-GB" sz="1400" dirty="0"/>
          </a:p>
          <a:p>
            <a:r>
              <a:rPr lang="en-US" sz="1400" b="1" dirty="0" smtClean="0"/>
              <a:t>Substantive concepts </a:t>
            </a:r>
            <a:r>
              <a:rPr lang="en-US" sz="1400" dirty="0" smtClean="0"/>
              <a:t>– empire, monarchy, reign </a:t>
            </a:r>
            <a:endParaRPr lang="en-GB" sz="1400" dirty="0"/>
          </a:p>
        </p:txBody>
      </p:sp>
      <p:sp>
        <p:nvSpPr>
          <p:cNvPr id="73" name="Text Box 3"/>
          <p:cNvSpPr txBox="1">
            <a:spLocks noChangeArrowheads="1"/>
          </p:cNvSpPr>
          <p:nvPr/>
        </p:nvSpPr>
        <p:spPr bwMode="auto">
          <a:xfrm>
            <a:off x="6905692" y="2719013"/>
            <a:ext cx="5145124" cy="2990262"/>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r>
              <a:rPr lang="en-GB" sz="1600" dirty="0" smtClean="0"/>
              <a:t>-Lessons </a:t>
            </a:r>
            <a:r>
              <a:rPr lang="en-GB" sz="1600" dirty="0"/>
              <a:t>start in the present day with King Charles III and go back chronologically in time to look at and discuss Queen Elizabeth II, Queen Victoria, Queen Elizabeth I and King William I (William the Conqueror). </a:t>
            </a:r>
            <a:endParaRPr lang="en-GB" sz="1600" dirty="0" smtClean="0"/>
          </a:p>
          <a:p>
            <a:r>
              <a:rPr lang="en-GB" sz="1600" dirty="0" smtClean="0"/>
              <a:t>-Children </a:t>
            </a:r>
            <a:r>
              <a:rPr lang="en-GB" sz="1600" dirty="0"/>
              <a:t>need to be taught that these Kings and Queens weren’t the only monarchs in our history-there were others in between. E.g. Queen Victoria and Queen Elizabeth II's reigns weren't next to each other-there were monarchs between them. </a:t>
            </a:r>
            <a:endParaRPr lang="en-GB" sz="1600" dirty="0" smtClean="0"/>
          </a:p>
          <a:p>
            <a:r>
              <a:rPr lang="en-GB" sz="1600" dirty="0" smtClean="0"/>
              <a:t>-Lessons </a:t>
            </a:r>
            <a:r>
              <a:rPr lang="en-GB" sz="1600" dirty="0"/>
              <a:t>have picked out some monarchs of the past, but not all. This needs to be explicitly taught and emphasised in the lessons.</a:t>
            </a:r>
            <a:endParaRPr lang="en-GB" dirty="0"/>
          </a:p>
        </p:txBody>
      </p:sp>
      <p:sp>
        <p:nvSpPr>
          <p:cNvPr id="74" name="Text Box 2"/>
          <p:cNvSpPr txBox="1">
            <a:spLocks noChangeArrowheads="1"/>
          </p:cNvSpPr>
          <p:nvPr/>
        </p:nvSpPr>
        <p:spPr bwMode="auto">
          <a:xfrm>
            <a:off x="6905691" y="2356355"/>
            <a:ext cx="5142148" cy="345174"/>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5" name="Content Placeholder 2"/>
          <p:cNvSpPr txBox="1">
            <a:spLocks/>
          </p:cNvSpPr>
          <p:nvPr/>
        </p:nvSpPr>
        <p:spPr>
          <a:xfrm>
            <a:off x="269631" y="2343818"/>
            <a:ext cx="1532792" cy="4358972"/>
          </a:xfrm>
          <a:prstGeom prst="rect">
            <a:avLst/>
          </a:prstGeom>
          <a:ln w="19050">
            <a:solidFill>
              <a:schemeClr val="accent1"/>
            </a:solidFill>
          </a:ln>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3600" b="1" dirty="0" smtClean="0"/>
              <a:t>Key vocabulary </a:t>
            </a:r>
            <a:r>
              <a:rPr lang="en-GB" sz="3600" dirty="0" smtClean="0"/>
              <a:t>– </a:t>
            </a:r>
          </a:p>
          <a:p>
            <a:pPr marL="0" indent="0">
              <a:buNone/>
            </a:pPr>
            <a:r>
              <a:rPr lang="en-US" dirty="0" smtClean="0"/>
              <a:t>King/Queen     reign          monarch       coronation       past           present         moat  drawbridge battlements attack         defend      protect </a:t>
            </a:r>
            <a:r>
              <a:rPr lang="en-US" sz="2200" dirty="0" smtClean="0"/>
              <a:t>Buckingham Palace      </a:t>
            </a:r>
            <a:r>
              <a:rPr lang="en-US" dirty="0" smtClean="0"/>
              <a:t>Windsor Castle   Balmoral Castle</a:t>
            </a:r>
            <a:r>
              <a:rPr lang="en-US" dirty="0"/>
              <a:t> </a:t>
            </a:r>
            <a:r>
              <a:rPr lang="en-US" dirty="0" smtClean="0"/>
              <a:t>      monument scepter          similar           regal         significant change continuity</a:t>
            </a:r>
            <a:endParaRPr lang="en-GB" dirty="0"/>
          </a:p>
        </p:txBody>
      </p:sp>
      <p:pic>
        <p:nvPicPr>
          <p:cNvPr id="4" name="Picture 3"/>
          <p:cNvPicPr>
            <a:picLocks noChangeAspect="1"/>
          </p:cNvPicPr>
          <p:nvPr/>
        </p:nvPicPr>
        <p:blipFill>
          <a:blip r:embed="rId2"/>
          <a:stretch>
            <a:fillRect/>
          </a:stretch>
        </p:blipFill>
        <p:spPr>
          <a:xfrm>
            <a:off x="9296408" y="5428037"/>
            <a:ext cx="2826164" cy="1403089"/>
          </a:xfrm>
          <a:prstGeom prst="rect">
            <a:avLst/>
          </a:prstGeom>
        </p:spPr>
      </p:pic>
    </p:spTree>
    <p:extLst>
      <p:ext uri="{BB962C8B-B14F-4D97-AF65-F5344CB8AC3E}">
        <p14:creationId xmlns:p14="http://schemas.microsoft.com/office/powerpoint/2010/main" val="278482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Table 65"/>
          <p:cNvGraphicFramePr>
            <a:graphicFrameLocks noGrp="1"/>
          </p:cNvGraphicFramePr>
          <p:nvPr>
            <p:extLst>
              <p:ext uri="{D42A27DB-BD31-4B8C-83A1-F6EECF244321}">
                <p14:modId xmlns:p14="http://schemas.microsoft.com/office/powerpoint/2010/main" val="1218701989"/>
              </p:ext>
            </p:extLst>
          </p:nvPr>
        </p:nvGraphicFramePr>
        <p:xfrm>
          <a:off x="131874" y="78292"/>
          <a:ext cx="11915964" cy="2133600"/>
        </p:xfrm>
        <a:graphic>
          <a:graphicData uri="http://schemas.openxmlformats.org/drawingml/2006/table">
            <a:tbl>
              <a:tblPr firstRow="1" bandRow="1">
                <a:tableStyleId>{5C22544A-7EE6-4342-B048-85BDC9FD1C3A}</a:tableStyleId>
              </a:tblPr>
              <a:tblGrid>
                <a:gridCol w="1985994">
                  <a:extLst>
                    <a:ext uri="{9D8B030D-6E8A-4147-A177-3AD203B41FA5}">
                      <a16:colId xmlns:a16="http://schemas.microsoft.com/office/drawing/2014/main" val="2492426390"/>
                    </a:ext>
                  </a:extLst>
                </a:gridCol>
                <a:gridCol w="1985994">
                  <a:extLst>
                    <a:ext uri="{9D8B030D-6E8A-4147-A177-3AD203B41FA5}">
                      <a16:colId xmlns:a16="http://schemas.microsoft.com/office/drawing/2014/main" val="356198671"/>
                    </a:ext>
                  </a:extLst>
                </a:gridCol>
                <a:gridCol w="1985994">
                  <a:extLst>
                    <a:ext uri="{9D8B030D-6E8A-4147-A177-3AD203B41FA5}">
                      <a16:colId xmlns:a16="http://schemas.microsoft.com/office/drawing/2014/main" val="2572164240"/>
                    </a:ext>
                  </a:extLst>
                </a:gridCol>
                <a:gridCol w="1985994">
                  <a:extLst>
                    <a:ext uri="{9D8B030D-6E8A-4147-A177-3AD203B41FA5}">
                      <a16:colId xmlns:a16="http://schemas.microsoft.com/office/drawing/2014/main" val="2683159159"/>
                    </a:ext>
                  </a:extLst>
                </a:gridCol>
                <a:gridCol w="1985994">
                  <a:extLst>
                    <a:ext uri="{9D8B030D-6E8A-4147-A177-3AD203B41FA5}">
                      <a16:colId xmlns:a16="http://schemas.microsoft.com/office/drawing/2014/main" val="3043283335"/>
                    </a:ext>
                  </a:extLst>
                </a:gridCol>
                <a:gridCol w="1985994">
                  <a:extLst>
                    <a:ext uri="{9D8B030D-6E8A-4147-A177-3AD203B41FA5}">
                      <a16:colId xmlns:a16="http://schemas.microsoft.com/office/drawing/2014/main" val="1821034652"/>
                    </a:ext>
                  </a:extLst>
                </a:gridCol>
              </a:tblGrid>
              <a:tr h="343341">
                <a:tc gridSpan="6">
                  <a:txBody>
                    <a:bodyPr/>
                    <a:lstStyle/>
                    <a:p>
                      <a:pPr algn="ctr"/>
                      <a:r>
                        <a:rPr lang="en-GB" sz="2400" b="1" kern="1200" dirty="0" smtClean="0">
                          <a:solidFill>
                            <a:schemeClr val="lt1"/>
                          </a:solidFill>
                          <a:effectLst/>
                          <a:latin typeface="+mn-lt"/>
                          <a:ea typeface="+mn-ea"/>
                          <a:cs typeface="+mn-cs"/>
                        </a:rPr>
                        <a:t>KS1 - What happened to London during the fire of 1666?</a:t>
                      </a:r>
                      <a:endParaRPr lang="en-GB" sz="2400" b="1" kern="1200" dirty="0">
                        <a:solidFill>
                          <a:schemeClr val="lt1"/>
                        </a:solidFill>
                        <a:effectLst/>
                        <a:latin typeface="+mn-lt"/>
                        <a:ea typeface="+mn-ea"/>
                        <a:cs typeface="+mn-cs"/>
                      </a:endParaRPr>
                    </a:p>
                  </a:txBody>
                  <a:tcPr>
                    <a:solidFill>
                      <a:srgbClr val="7030A0"/>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47846119"/>
                  </a:ext>
                </a:extLst>
              </a:tr>
              <a:tr h="286117">
                <a:tc>
                  <a:txBody>
                    <a:bodyPr/>
                    <a:lstStyle/>
                    <a:p>
                      <a:r>
                        <a:rPr lang="en-US" sz="1800" kern="1200" dirty="0" smtClean="0">
                          <a:solidFill>
                            <a:schemeClr val="dk1"/>
                          </a:solidFill>
                          <a:effectLst/>
                          <a:latin typeface="+mn-lt"/>
                          <a:ea typeface="+mn-ea"/>
                          <a:cs typeface="+mn-cs"/>
                        </a:rPr>
                        <a:t>Lesson 1</a:t>
                      </a:r>
                      <a:endParaRPr lang="en-GB" sz="1800" dirty="0"/>
                    </a:p>
                  </a:txBody>
                  <a:tcPr>
                    <a:solidFill>
                      <a:srgbClr val="A162D0"/>
                    </a:solidFill>
                  </a:tcPr>
                </a:tc>
                <a:tc>
                  <a:txBody>
                    <a:bodyPr/>
                    <a:lstStyle/>
                    <a:p>
                      <a:r>
                        <a:rPr lang="en-US" sz="1800" kern="1200" dirty="0" smtClean="0">
                          <a:solidFill>
                            <a:schemeClr val="dk1"/>
                          </a:solidFill>
                          <a:effectLst/>
                          <a:latin typeface="+mn-lt"/>
                          <a:ea typeface="+mn-ea"/>
                          <a:cs typeface="+mn-cs"/>
                        </a:rPr>
                        <a:t>Lesson 2</a:t>
                      </a:r>
                      <a:endParaRPr lang="en-GB" sz="1800" dirty="0"/>
                    </a:p>
                  </a:txBody>
                  <a:tcPr/>
                </a:tc>
                <a:tc>
                  <a:txBody>
                    <a:bodyPr/>
                    <a:lstStyle/>
                    <a:p>
                      <a:r>
                        <a:rPr lang="en-US" sz="1800" kern="1200" dirty="0" smtClean="0">
                          <a:solidFill>
                            <a:schemeClr val="dk1"/>
                          </a:solidFill>
                          <a:effectLst/>
                          <a:latin typeface="+mn-lt"/>
                          <a:ea typeface="+mn-ea"/>
                          <a:cs typeface="+mn-cs"/>
                        </a:rPr>
                        <a:t>Lesson 3</a:t>
                      </a:r>
                      <a:endParaRPr lang="en-GB" sz="1800" dirty="0"/>
                    </a:p>
                  </a:txBody>
                  <a:tcPr>
                    <a:solidFill>
                      <a:srgbClr val="A162D0"/>
                    </a:solidFill>
                  </a:tcPr>
                </a:tc>
                <a:tc>
                  <a:txBody>
                    <a:bodyPr/>
                    <a:lstStyle/>
                    <a:p>
                      <a:r>
                        <a:rPr lang="en-US" sz="1800" kern="1200" dirty="0" smtClean="0">
                          <a:solidFill>
                            <a:schemeClr val="dk1"/>
                          </a:solidFill>
                          <a:effectLst/>
                          <a:latin typeface="+mn-lt"/>
                          <a:ea typeface="+mn-ea"/>
                          <a:cs typeface="+mn-cs"/>
                        </a:rPr>
                        <a:t>Lesson 4</a:t>
                      </a:r>
                      <a:endParaRPr lang="en-GB" sz="1800" dirty="0"/>
                    </a:p>
                  </a:txBody>
                  <a:tcPr/>
                </a:tc>
                <a:tc>
                  <a:txBody>
                    <a:bodyPr/>
                    <a:lstStyle/>
                    <a:p>
                      <a:r>
                        <a:rPr lang="en-US" sz="1800" kern="1200" dirty="0" smtClean="0">
                          <a:solidFill>
                            <a:schemeClr val="dk1"/>
                          </a:solidFill>
                          <a:effectLst/>
                          <a:latin typeface="+mn-lt"/>
                          <a:ea typeface="+mn-ea"/>
                          <a:cs typeface="+mn-cs"/>
                        </a:rPr>
                        <a:t>Lesson 5</a:t>
                      </a:r>
                      <a:endParaRPr lang="en-GB" sz="1800" dirty="0"/>
                    </a:p>
                  </a:txBody>
                  <a:tcPr>
                    <a:solidFill>
                      <a:srgbClr val="A162D0"/>
                    </a:solidFill>
                  </a:tcPr>
                </a:tc>
                <a:tc>
                  <a:txBody>
                    <a:bodyPr/>
                    <a:lstStyle/>
                    <a:p>
                      <a:r>
                        <a:rPr lang="en-US" sz="1800" kern="1200" dirty="0" smtClean="0">
                          <a:solidFill>
                            <a:schemeClr val="dk1"/>
                          </a:solidFill>
                          <a:effectLst/>
                          <a:latin typeface="+mn-lt"/>
                          <a:ea typeface="+mn-ea"/>
                          <a:cs typeface="+mn-cs"/>
                        </a:rPr>
                        <a:t>Lesson 6</a:t>
                      </a:r>
                      <a:endParaRPr lang="en-GB" sz="1800" dirty="0"/>
                    </a:p>
                  </a:txBody>
                  <a:tcPr/>
                </a:tc>
                <a:extLst>
                  <a:ext uri="{0D108BD9-81ED-4DB2-BD59-A6C34878D82A}">
                    <a16:rowId xmlns:a16="http://schemas.microsoft.com/office/drawing/2014/main" val="248177855"/>
                  </a:ext>
                </a:extLst>
              </a:tr>
              <a:tr h="1115857">
                <a:tc>
                  <a:txBody>
                    <a:bodyPr/>
                    <a:lstStyle/>
                    <a:p>
                      <a:r>
                        <a:rPr lang="en-GB" sz="1600" dirty="0" smtClean="0"/>
                        <a:t>Key question</a:t>
                      </a:r>
                    </a:p>
                    <a:p>
                      <a:endParaRPr lang="en-US" sz="1600" kern="1200" dirty="0" smtClean="0">
                        <a:solidFill>
                          <a:schemeClr val="dk1"/>
                        </a:solidFill>
                        <a:effectLst/>
                        <a:latin typeface="+mn-lt"/>
                        <a:ea typeface="+mn-ea"/>
                        <a:cs typeface="+mn-cs"/>
                      </a:endParaRPr>
                    </a:p>
                    <a:p>
                      <a:r>
                        <a:rPr lang="en-GB" sz="1600" kern="1200" dirty="0" smtClean="0">
                          <a:solidFill>
                            <a:schemeClr val="dk1"/>
                          </a:solidFill>
                          <a:effectLst/>
                          <a:latin typeface="+mn-lt"/>
                          <a:ea typeface="+mn-ea"/>
                          <a:cs typeface="+mn-cs"/>
                        </a:rPr>
                        <a:t>What was London like in 1666?</a:t>
                      </a:r>
                    </a:p>
                  </a:txBody>
                  <a:tcPr/>
                </a:tc>
                <a:tc>
                  <a:txBody>
                    <a:bodyPr/>
                    <a:lstStyle/>
                    <a:p>
                      <a:r>
                        <a:rPr lang="en-GB" sz="1600" dirty="0" smtClean="0"/>
                        <a:t>Key question</a:t>
                      </a:r>
                    </a:p>
                    <a:p>
                      <a:endParaRPr lang="en-GB"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What happened on 2nd September 1666?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Key question</a:t>
                      </a:r>
                    </a:p>
                    <a:p>
                      <a:endParaRPr lang="en-GB"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effectLst/>
                          <a:latin typeface="+mn-lt"/>
                          <a:ea typeface="+mn-ea"/>
                          <a:cs typeface="+mn-cs"/>
                        </a:rPr>
                        <a:t>How did the fire spread, and how do we know?</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Key question</a:t>
                      </a:r>
                    </a:p>
                    <a:p>
                      <a:endParaRPr lang="en-GB"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effectLst/>
                          <a:latin typeface="+mn-lt"/>
                          <a:ea typeface="+mn-ea"/>
                          <a:cs typeface="+mn-cs"/>
                        </a:rPr>
                        <a:t>What was left of London?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Key question</a:t>
                      </a:r>
                    </a:p>
                    <a:p>
                      <a:endParaRPr lang="en-GB" sz="1600" dirty="0" smtClean="0"/>
                    </a:p>
                    <a:p>
                      <a:r>
                        <a:rPr lang="en-GB" sz="1600" dirty="0" smtClean="0"/>
                        <a:t>How was London rebuilt?</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Key question</a:t>
                      </a:r>
                    </a:p>
                    <a:p>
                      <a:endParaRPr lang="en-GB"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effectLst/>
                          <a:latin typeface="+mn-lt"/>
                          <a:ea typeface="+mn-ea"/>
                          <a:cs typeface="+mn-cs"/>
                        </a:rPr>
                        <a:t>How did the fire impact the future?</a:t>
                      </a:r>
                    </a:p>
                  </a:txBody>
                  <a:tcPr/>
                </a:tc>
                <a:extLst>
                  <a:ext uri="{0D108BD9-81ED-4DB2-BD59-A6C34878D82A}">
                    <a16:rowId xmlns:a16="http://schemas.microsoft.com/office/drawing/2014/main" val="1608076672"/>
                  </a:ext>
                </a:extLst>
              </a:tr>
            </a:tbl>
          </a:graphicData>
        </a:graphic>
      </p:graphicFrame>
      <p:sp>
        <p:nvSpPr>
          <p:cNvPr id="68" name="Rectangle 67"/>
          <p:cNvSpPr/>
          <p:nvPr/>
        </p:nvSpPr>
        <p:spPr>
          <a:xfrm>
            <a:off x="1996877" y="2502569"/>
            <a:ext cx="4837059" cy="3229089"/>
          </a:xfrm>
          <a:prstGeom prst="rect">
            <a:avLst/>
          </a:prstGeom>
          <a:ln>
            <a:solidFill>
              <a:schemeClr val="accent1"/>
            </a:solidFill>
          </a:ln>
        </p:spPr>
        <p:txBody>
          <a:bodyPr wrap="square">
            <a:spAutoFit/>
          </a:bodyPr>
          <a:lstStyle/>
          <a:p>
            <a:pPr marL="139700" marR="18415">
              <a:lnSpc>
                <a:spcPct val="110000"/>
              </a:lnSpc>
              <a:spcBef>
                <a:spcPts val="690"/>
              </a:spcBef>
              <a:spcAft>
                <a:spcPts val="0"/>
              </a:spcAft>
            </a:pPr>
            <a:r>
              <a:rPr lang="en-GB" sz="1200" dirty="0" smtClean="0">
                <a:latin typeface="Arial" panose="020B0604020202020204" pitchFamily="34" charset="0"/>
                <a:ea typeface="Arial" panose="020B0604020202020204" pitchFamily="34" charset="0"/>
              </a:rPr>
              <a:t>To begin with, children </a:t>
            </a:r>
            <a:r>
              <a:rPr lang="en-GB" sz="1200" dirty="0">
                <a:latin typeface="Arial" panose="020B0604020202020204" pitchFamily="34" charset="0"/>
                <a:ea typeface="Arial" panose="020B0604020202020204" pitchFamily="34" charset="0"/>
              </a:rPr>
              <a:t>will discover what London was like in </a:t>
            </a:r>
            <a:r>
              <a:rPr lang="en-GB" sz="1200" dirty="0" smtClean="0">
                <a:latin typeface="Arial" panose="020B0604020202020204" pitchFamily="34" charset="0"/>
                <a:ea typeface="Arial" panose="020B0604020202020204" pitchFamily="34" charset="0"/>
              </a:rPr>
              <a:t>1666 and they </a:t>
            </a:r>
            <a:r>
              <a:rPr lang="en-GB" sz="1200" dirty="0">
                <a:latin typeface="Arial" panose="020B0604020202020204" pitchFamily="34" charset="0"/>
                <a:ea typeface="Arial" panose="020B0604020202020204" pitchFamily="34" charset="0"/>
              </a:rPr>
              <a:t>will make simple comparisons between then and the present day. </a:t>
            </a:r>
            <a:r>
              <a:rPr lang="en-GB" sz="1200" dirty="0" smtClean="0">
                <a:latin typeface="Arial" panose="020B0604020202020204" pitchFamily="34" charset="0"/>
                <a:ea typeface="Arial" panose="020B0604020202020204" pitchFamily="34" charset="0"/>
              </a:rPr>
              <a:t>Next, the </a:t>
            </a:r>
            <a:r>
              <a:rPr lang="en-GB" sz="1200" dirty="0">
                <a:latin typeface="Arial" panose="020B0604020202020204" pitchFamily="34" charset="0"/>
                <a:ea typeface="Arial" panose="020B0604020202020204" pitchFamily="34" charset="0"/>
              </a:rPr>
              <a:t>lessons will move on to discover what happened on the night of 2nd September 1666 when the Great Fire of London started. </a:t>
            </a:r>
            <a:r>
              <a:rPr lang="en-GB" sz="1200" dirty="0" smtClean="0">
                <a:latin typeface="Arial" panose="020B0604020202020204" pitchFamily="34" charset="0"/>
                <a:ea typeface="Arial" panose="020B0604020202020204" pitchFamily="34" charset="0"/>
              </a:rPr>
              <a:t>Children </a:t>
            </a:r>
            <a:r>
              <a:rPr lang="en-GB" sz="1200" dirty="0">
                <a:latin typeface="Arial" panose="020B0604020202020204" pitchFamily="34" charset="0"/>
                <a:ea typeface="Arial" panose="020B0604020202020204" pitchFamily="34" charset="0"/>
              </a:rPr>
              <a:t>will discuss why the fire spread quickly and how it was tackled. The children will be introduced to key historical individuals, such as Thomas </a:t>
            </a:r>
            <a:r>
              <a:rPr lang="en-GB" sz="1200" dirty="0" err="1">
                <a:latin typeface="Arial" panose="020B0604020202020204" pitchFamily="34" charset="0"/>
                <a:ea typeface="Arial" panose="020B0604020202020204" pitchFamily="34" charset="0"/>
              </a:rPr>
              <a:t>Farriner</a:t>
            </a:r>
            <a:r>
              <a:rPr lang="en-GB" sz="1200" dirty="0">
                <a:latin typeface="Arial" panose="020B0604020202020204" pitchFamily="34" charset="0"/>
                <a:ea typeface="Arial" panose="020B0604020202020204" pitchFamily="34" charset="0"/>
              </a:rPr>
              <a:t>, Samuel Pepys, King Charles II and Christopher Wren. The children will consider how we find out about the past. They will have the opportunity to study evidence, such as Samuel Pepys’ diary and objects left behind after the fire, to help them form opinions about what happened over 350 years ago</a:t>
            </a:r>
            <a:r>
              <a:rPr lang="en-GB" sz="1200" dirty="0" smtClean="0">
                <a:latin typeface="Arial" panose="020B0604020202020204" pitchFamily="34" charset="0"/>
                <a:ea typeface="Arial" panose="020B0604020202020204" pitchFamily="34" charset="0"/>
              </a:rPr>
              <a:t>.</a:t>
            </a:r>
          </a:p>
          <a:p>
            <a:pPr marL="139700" marR="18415">
              <a:lnSpc>
                <a:spcPct val="110000"/>
              </a:lnSpc>
              <a:spcBef>
                <a:spcPts val="690"/>
              </a:spcBef>
              <a:spcAft>
                <a:spcPts val="0"/>
              </a:spcAft>
            </a:pPr>
            <a:r>
              <a:rPr lang="en-GB" sz="1200" dirty="0" smtClean="0">
                <a:latin typeface="Arial" panose="020B0604020202020204" pitchFamily="34" charset="0"/>
                <a:ea typeface="Arial" panose="020B0604020202020204" pitchFamily="34" charset="0"/>
              </a:rPr>
              <a:t>A major part of this unit will be the children understanding the cause and consequences and knowing that some positives came from this event.</a:t>
            </a:r>
            <a:endParaRPr lang="en-GB" sz="1200" dirty="0">
              <a:latin typeface="Arial" panose="020B0604020202020204" pitchFamily="34" charset="0"/>
              <a:ea typeface="Arial" panose="020B0604020202020204" pitchFamily="34" charset="0"/>
            </a:endParaRPr>
          </a:p>
        </p:txBody>
      </p:sp>
      <p:sp>
        <p:nvSpPr>
          <p:cNvPr id="70" name="Text Box 2"/>
          <p:cNvSpPr txBox="1">
            <a:spLocks noChangeArrowheads="1"/>
          </p:cNvSpPr>
          <p:nvPr/>
        </p:nvSpPr>
        <p:spPr bwMode="auto">
          <a:xfrm>
            <a:off x="2021304" y="2247566"/>
            <a:ext cx="4812632" cy="271045"/>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1" name="Text Box 2"/>
          <p:cNvSpPr txBox="1">
            <a:spLocks noChangeArrowheads="1"/>
          </p:cNvSpPr>
          <p:nvPr/>
        </p:nvSpPr>
        <p:spPr bwMode="auto">
          <a:xfrm>
            <a:off x="1996878" y="5709275"/>
            <a:ext cx="7085112" cy="380243"/>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chemeClr val="bg1"/>
                </a:solidFill>
                <a:latin typeface="Arial" panose="020B0604020202020204" pitchFamily="34" charset="0"/>
              </a:rPr>
              <a:t>Disciplinary and S</a:t>
            </a:r>
            <a:r>
              <a:rPr kumimoji="0" lang="en-US" altLang="en-US" sz="1800" b="1" i="0" u="none" strike="noStrike" cap="none" normalizeH="0" baseline="0" dirty="0" smtClean="0">
                <a:ln>
                  <a:noFill/>
                </a:ln>
                <a:solidFill>
                  <a:schemeClr val="bg1"/>
                </a:solidFill>
                <a:effectLst/>
                <a:latin typeface="Arial" panose="020B0604020202020204" pitchFamily="34" charset="0"/>
              </a:rPr>
              <a:t>ubstantive themes explored</a:t>
            </a:r>
          </a:p>
        </p:txBody>
      </p:sp>
      <p:sp>
        <p:nvSpPr>
          <p:cNvPr id="72" name="Rectangle 71"/>
          <p:cNvSpPr/>
          <p:nvPr/>
        </p:nvSpPr>
        <p:spPr>
          <a:xfrm>
            <a:off x="2016841" y="6086966"/>
            <a:ext cx="7065150" cy="738664"/>
          </a:xfrm>
          <a:prstGeom prst="rect">
            <a:avLst/>
          </a:prstGeom>
          <a:ln>
            <a:solidFill>
              <a:schemeClr val="accent1"/>
            </a:solidFill>
          </a:ln>
        </p:spPr>
        <p:txBody>
          <a:bodyPr wrap="square">
            <a:spAutoFit/>
          </a:bodyPr>
          <a:lstStyle/>
          <a:p>
            <a:r>
              <a:rPr lang="en-GB" sz="1400" b="1" dirty="0" smtClean="0"/>
              <a:t>Disciplinary concepts</a:t>
            </a:r>
            <a:r>
              <a:rPr lang="en-GB" sz="1400" dirty="0" smtClean="0"/>
              <a:t> – Historical significance, cause and consequence, similarity and difference </a:t>
            </a:r>
            <a:endParaRPr lang="en-GB" sz="1400" dirty="0"/>
          </a:p>
          <a:p>
            <a:r>
              <a:rPr lang="en-US" sz="1400" b="1" dirty="0" smtClean="0"/>
              <a:t>Substantive concepts </a:t>
            </a:r>
            <a:r>
              <a:rPr lang="en-US" sz="1400" dirty="0" smtClean="0"/>
              <a:t>– monarchy, civilisation</a:t>
            </a:r>
            <a:endParaRPr lang="en-GB" sz="1400" dirty="0"/>
          </a:p>
        </p:txBody>
      </p:sp>
      <p:sp>
        <p:nvSpPr>
          <p:cNvPr id="73" name="Text Box 3"/>
          <p:cNvSpPr txBox="1">
            <a:spLocks noChangeArrowheads="1"/>
          </p:cNvSpPr>
          <p:nvPr/>
        </p:nvSpPr>
        <p:spPr bwMode="auto">
          <a:xfrm>
            <a:off x="6905692" y="2638803"/>
            <a:ext cx="5145124" cy="2531133"/>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r>
              <a:rPr lang="en-GB" sz="1600" dirty="0"/>
              <a:t>-Children may believe that all houses and buildings were made of wood until after the Great Fire of London when they were ordered to be rebuilt. However, some buildings made of stone and brick did exist before the fire. The wooden houses just contributed to the spread of the fire</a:t>
            </a:r>
            <a:r>
              <a:rPr lang="en-GB" sz="1600" dirty="0" smtClean="0"/>
              <a:t>.</a:t>
            </a:r>
          </a:p>
          <a:p>
            <a:r>
              <a:rPr lang="en-GB" sz="1600" dirty="0" smtClean="0"/>
              <a:t>-The whole of London burnt down, this was not the case and need to understand only part of it burnt but that was enough to cause huge changes.</a:t>
            </a:r>
          </a:p>
          <a:p>
            <a:r>
              <a:rPr lang="en-GB" sz="1600" dirty="0" smtClean="0"/>
              <a:t>-There were lots of positive impacts that came from this, it wasn’t all bad.</a:t>
            </a:r>
            <a:endParaRPr lang="en-GB" dirty="0"/>
          </a:p>
        </p:txBody>
      </p:sp>
      <p:sp>
        <p:nvSpPr>
          <p:cNvPr id="74" name="Text Box 2"/>
          <p:cNvSpPr txBox="1">
            <a:spLocks noChangeArrowheads="1"/>
          </p:cNvSpPr>
          <p:nvPr/>
        </p:nvSpPr>
        <p:spPr bwMode="auto">
          <a:xfrm>
            <a:off x="6905691" y="2356355"/>
            <a:ext cx="5142148" cy="345174"/>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5" name="Content Placeholder 2"/>
          <p:cNvSpPr txBox="1">
            <a:spLocks/>
          </p:cNvSpPr>
          <p:nvPr/>
        </p:nvSpPr>
        <p:spPr>
          <a:xfrm>
            <a:off x="269631" y="2263608"/>
            <a:ext cx="1532792" cy="4358972"/>
          </a:xfrm>
          <a:prstGeom prst="rect">
            <a:avLst/>
          </a:prstGeom>
          <a:ln w="19050">
            <a:solidFill>
              <a:schemeClr val="accent1"/>
            </a:solidFill>
          </a:ln>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3600" b="1" dirty="0" smtClean="0"/>
              <a:t>Key vocabulary </a:t>
            </a:r>
            <a:r>
              <a:rPr lang="en-GB" sz="3600" dirty="0" smtClean="0"/>
              <a:t>– </a:t>
            </a:r>
          </a:p>
          <a:p>
            <a:pPr marL="0" indent="0">
              <a:buNone/>
            </a:pPr>
            <a:r>
              <a:rPr lang="en-US" dirty="0" smtClean="0"/>
              <a:t>evidence   present           past                  now                then                </a:t>
            </a:r>
            <a:r>
              <a:rPr lang="en-US" dirty="0"/>
              <a:t>Lord </a:t>
            </a:r>
            <a:r>
              <a:rPr lang="en-US" dirty="0" smtClean="0"/>
              <a:t>Mayor             </a:t>
            </a:r>
            <a:r>
              <a:rPr lang="en-US" dirty="0"/>
              <a:t>fire </a:t>
            </a:r>
            <a:r>
              <a:rPr lang="en-US" dirty="0" smtClean="0"/>
              <a:t>hook       diary          Samuel Pepys significant archaeologist modern-day  </a:t>
            </a:r>
            <a:r>
              <a:rPr lang="en-US" sz="2400" dirty="0" smtClean="0"/>
              <a:t>Christopher Wren                   </a:t>
            </a:r>
            <a:r>
              <a:rPr lang="en-US" dirty="0" smtClean="0"/>
              <a:t>St </a:t>
            </a:r>
            <a:r>
              <a:rPr lang="en-US" dirty="0"/>
              <a:t>Paul’s </a:t>
            </a:r>
            <a:r>
              <a:rPr lang="en-US" dirty="0" smtClean="0"/>
              <a:t>Cathedral </a:t>
            </a:r>
            <a:r>
              <a:rPr lang="en-US" sz="2200" dirty="0"/>
              <a:t>chronological </a:t>
            </a:r>
            <a:r>
              <a:rPr lang="en-US" sz="2200" dirty="0" smtClean="0"/>
              <a:t>order</a:t>
            </a:r>
            <a:r>
              <a:rPr lang="en-US" sz="2200" dirty="0"/>
              <a:t> </a:t>
            </a:r>
            <a:r>
              <a:rPr lang="en-US" sz="2200" dirty="0" smtClean="0"/>
              <a:t>       </a:t>
            </a:r>
            <a:r>
              <a:rPr lang="en-US" dirty="0" smtClean="0"/>
              <a:t>timeline</a:t>
            </a:r>
            <a:endParaRPr lang="en-GB" dirty="0"/>
          </a:p>
        </p:txBody>
      </p:sp>
      <p:pic>
        <p:nvPicPr>
          <p:cNvPr id="2" name="Picture 1"/>
          <p:cNvPicPr>
            <a:picLocks noChangeAspect="1"/>
          </p:cNvPicPr>
          <p:nvPr/>
        </p:nvPicPr>
        <p:blipFill>
          <a:blip r:embed="rId2"/>
          <a:stretch>
            <a:fillRect/>
          </a:stretch>
        </p:blipFill>
        <p:spPr>
          <a:xfrm>
            <a:off x="9296408" y="5218165"/>
            <a:ext cx="2815599" cy="1575668"/>
          </a:xfrm>
          <a:prstGeom prst="rect">
            <a:avLst/>
          </a:prstGeom>
        </p:spPr>
      </p:pic>
      <p:sp>
        <p:nvSpPr>
          <p:cNvPr id="13" name="Text Box 2"/>
          <p:cNvSpPr txBox="1">
            <a:spLocks noChangeArrowheads="1"/>
          </p:cNvSpPr>
          <p:nvPr/>
        </p:nvSpPr>
        <p:spPr bwMode="auto">
          <a:xfrm>
            <a:off x="6905692" y="2276145"/>
            <a:ext cx="5142148" cy="345174"/>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026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Table 65"/>
          <p:cNvGraphicFramePr>
            <a:graphicFrameLocks noGrp="1"/>
          </p:cNvGraphicFramePr>
          <p:nvPr>
            <p:extLst>
              <p:ext uri="{D42A27DB-BD31-4B8C-83A1-F6EECF244321}">
                <p14:modId xmlns:p14="http://schemas.microsoft.com/office/powerpoint/2010/main" val="2559149550"/>
              </p:ext>
            </p:extLst>
          </p:nvPr>
        </p:nvGraphicFramePr>
        <p:xfrm>
          <a:off x="131874" y="78292"/>
          <a:ext cx="11915964" cy="1981200"/>
        </p:xfrm>
        <a:graphic>
          <a:graphicData uri="http://schemas.openxmlformats.org/drawingml/2006/table">
            <a:tbl>
              <a:tblPr firstRow="1" bandRow="1">
                <a:tableStyleId>{5C22544A-7EE6-4342-B048-85BDC9FD1C3A}</a:tableStyleId>
              </a:tblPr>
              <a:tblGrid>
                <a:gridCol w="1985994">
                  <a:extLst>
                    <a:ext uri="{9D8B030D-6E8A-4147-A177-3AD203B41FA5}">
                      <a16:colId xmlns:a16="http://schemas.microsoft.com/office/drawing/2014/main" val="2492426390"/>
                    </a:ext>
                  </a:extLst>
                </a:gridCol>
                <a:gridCol w="1985994">
                  <a:extLst>
                    <a:ext uri="{9D8B030D-6E8A-4147-A177-3AD203B41FA5}">
                      <a16:colId xmlns:a16="http://schemas.microsoft.com/office/drawing/2014/main" val="356198671"/>
                    </a:ext>
                  </a:extLst>
                </a:gridCol>
                <a:gridCol w="1985994">
                  <a:extLst>
                    <a:ext uri="{9D8B030D-6E8A-4147-A177-3AD203B41FA5}">
                      <a16:colId xmlns:a16="http://schemas.microsoft.com/office/drawing/2014/main" val="2572164240"/>
                    </a:ext>
                  </a:extLst>
                </a:gridCol>
                <a:gridCol w="1985994">
                  <a:extLst>
                    <a:ext uri="{9D8B030D-6E8A-4147-A177-3AD203B41FA5}">
                      <a16:colId xmlns:a16="http://schemas.microsoft.com/office/drawing/2014/main" val="2683159159"/>
                    </a:ext>
                  </a:extLst>
                </a:gridCol>
                <a:gridCol w="1985994">
                  <a:extLst>
                    <a:ext uri="{9D8B030D-6E8A-4147-A177-3AD203B41FA5}">
                      <a16:colId xmlns:a16="http://schemas.microsoft.com/office/drawing/2014/main" val="3043283335"/>
                    </a:ext>
                  </a:extLst>
                </a:gridCol>
                <a:gridCol w="1985994">
                  <a:extLst>
                    <a:ext uri="{9D8B030D-6E8A-4147-A177-3AD203B41FA5}">
                      <a16:colId xmlns:a16="http://schemas.microsoft.com/office/drawing/2014/main" val="1821034652"/>
                    </a:ext>
                  </a:extLst>
                </a:gridCol>
              </a:tblGrid>
              <a:tr h="343341">
                <a:tc gridSpan="6">
                  <a:txBody>
                    <a:bodyPr/>
                    <a:lstStyle/>
                    <a:p>
                      <a:pPr algn="ctr"/>
                      <a:r>
                        <a:rPr lang="en-GB" sz="2400" b="1" kern="1200" dirty="0" smtClean="0">
                          <a:solidFill>
                            <a:schemeClr val="lt1"/>
                          </a:solidFill>
                          <a:effectLst/>
                          <a:latin typeface="+mn-lt"/>
                          <a:ea typeface="+mn-ea"/>
                          <a:cs typeface="+mn-cs"/>
                        </a:rPr>
                        <a:t>KS1 – How has</a:t>
                      </a:r>
                      <a:r>
                        <a:rPr lang="en-GB" sz="2400" b="1" kern="1200" baseline="0" dirty="0" smtClean="0">
                          <a:solidFill>
                            <a:schemeClr val="lt1"/>
                          </a:solidFill>
                          <a:effectLst/>
                          <a:latin typeface="+mn-lt"/>
                          <a:ea typeface="+mn-ea"/>
                          <a:cs typeface="+mn-cs"/>
                        </a:rPr>
                        <a:t> technology changed in the last 60 years?</a:t>
                      </a:r>
                      <a:endParaRPr lang="en-GB" sz="2400" b="1" kern="1200" dirty="0">
                        <a:solidFill>
                          <a:schemeClr val="lt1"/>
                        </a:solidFill>
                        <a:effectLst/>
                        <a:latin typeface="+mn-lt"/>
                        <a:ea typeface="+mn-ea"/>
                        <a:cs typeface="+mn-cs"/>
                      </a:endParaRPr>
                    </a:p>
                  </a:txBody>
                  <a:tcPr>
                    <a:solidFill>
                      <a:srgbClr val="7030A0"/>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47846119"/>
                  </a:ext>
                </a:extLst>
              </a:tr>
              <a:tr h="286117">
                <a:tc>
                  <a:txBody>
                    <a:bodyPr/>
                    <a:lstStyle/>
                    <a:p>
                      <a:r>
                        <a:rPr lang="en-US" sz="1800" kern="1200" dirty="0" smtClean="0">
                          <a:solidFill>
                            <a:schemeClr val="dk1"/>
                          </a:solidFill>
                          <a:effectLst/>
                          <a:latin typeface="+mn-lt"/>
                          <a:ea typeface="+mn-ea"/>
                          <a:cs typeface="+mn-cs"/>
                        </a:rPr>
                        <a:t>Lesson 1</a:t>
                      </a:r>
                      <a:endParaRPr lang="en-GB" sz="1800" dirty="0"/>
                    </a:p>
                  </a:txBody>
                  <a:tcPr>
                    <a:solidFill>
                      <a:srgbClr val="A162D0"/>
                    </a:solidFill>
                  </a:tcPr>
                </a:tc>
                <a:tc>
                  <a:txBody>
                    <a:bodyPr/>
                    <a:lstStyle/>
                    <a:p>
                      <a:r>
                        <a:rPr lang="en-US" sz="1800" kern="1200" dirty="0" smtClean="0">
                          <a:solidFill>
                            <a:schemeClr val="dk1"/>
                          </a:solidFill>
                          <a:effectLst/>
                          <a:latin typeface="+mn-lt"/>
                          <a:ea typeface="+mn-ea"/>
                          <a:cs typeface="+mn-cs"/>
                        </a:rPr>
                        <a:t>Lesson 2</a:t>
                      </a:r>
                      <a:endParaRPr lang="en-GB" sz="1800" dirty="0"/>
                    </a:p>
                  </a:txBody>
                  <a:tcPr/>
                </a:tc>
                <a:tc>
                  <a:txBody>
                    <a:bodyPr/>
                    <a:lstStyle/>
                    <a:p>
                      <a:r>
                        <a:rPr lang="en-US" sz="1800" kern="1200" dirty="0" smtClean="0">
                          <a:solidFill>
                            <a:schemeClr val="dk1"/>
                          </a:solidFill>
                          <a:effectLst/>
                          <a:latin typeface="+mn-lt"/>
                          <a:ea typeface="+mn-ea"/>
                          <a:cs typeface="+mn-cs"/>
                        </a:rPr>
                        <a:t>Lesson 3</a:t>
                      </a:r>
                      <a:endParaRPr lang="en-GB" sz="1800" dirty="0"/>
                    </a:p>
                  </a:txBody>
                  <a:tcPr>
                    <a:solidFill>
                      <a:srgbClr val="A162D0"/>
                    </a:solidFill>
                  </a:tcPr>
                </a:tc>
                <a:tc>
                  <a:txBody>
                    <a:bodyPr/>
                    <a:lstStyle/>
                    <a:p>
                      <a:r>
                        <a:rPr lang="en-US" sz="1800" kern="1200" dirty="0" smtClean="0">
                          <a:solidFill>
                            <a:schemeClr val="dk1"/>
                          </a:solidFill>
                          <a:effectLst/>
                          <a:latin typeface="+mn-lt"/>
                          <a:ea typeface="+mn-ea"/>
                          <a:cs typeface="+mn-cs"/>
                        </a:rPr>
                        <a:t>Lesson 4</a:t>
                      </a:r>
                      <a:endParaRPr lang="en-GB" sz="1800" dirty="0"/>
                    </a:p>
                  </a:txBody>
                  <a:tcPr/>
                </a:tc>
                <a:tc>
                  <a:txBody>
                    <a:bodyPr/>
                    <a:lstStyle/>
                    <a:p>
                      <a:r>
                        <a:rPr lang="en-US" sz="1800" kern="1200" dirty="0" smtClean="0">
                          <a:solidFill>
                            <a:schemeClr val="dk1"/>
                          </a:solidFill>
                          <a:effectLst/>
                          <a:latin typeface="+mn-lt"/>
                          <a:ea typeface="+mn-ea"/>
                          <a:cs typeface="+mn-cs"/>
                        </a:rPr>
                        <a:t>Lesson 5</a:t>
                      </a:r>
                      <a:endParaRPr lang="en-GB" sz="1800" dirty="0"/>
                    </a:p>
                  </a:txBody>
                  <a:tcPr>
                    <a:solidFill>
                      <a:srgbClr val="A162D0"/>
                    </a:solidFill>
                  </a:tcPr>
                </a:tc>
                <a:tc>
                  <a:txBody>
                    <a:bodyPr/>
                    <a:lstStyle/>
                    <a:p>
                      <a:r>
                        <a:rPr lang="en-US" sz="1800" kern="1200" dirty="0" smtClean="0">
                          <a:solidFill>
                            <a:schemeClr val="dk1"/>
                          </a:solidFill>
                          <a:effectLst/>
                          <a:latin typeface="+mn-lt"/>
                          <a:ea typeface="+mn-ea"/>
                          <a:cs typeface="+mn-cs"/>
                        </a:rPr>
                        <a:t>Lesson 6</a:t>
                      </a:r>
                      <a:endParaRPr lang="en-GB" sz="1800" dirty="0"/>
                    </a:p>
                  </a:txBody>
                  <a:tcPr/>
                </a:tc>
                <a:extLst>
                  <a:ext uri="{0D108BD9-81ED-4DB2-BD59-A6C34878D82A}">
                    <a16:rowId xmlns:a16="http://schemas.microsoft.com/office/drawing/2014/main" val="248177855"/>
                  </a:ext>
                </a:extLst>
              </a:tr>
              <a:tr h="1115857">
                <a:tc>
                  <a:txBody>
                    <a:bodyPr/>
                    <a:lstStyle/>
                    <a:p>
                      <a:r>
                        <a:rPr lang="en-GB" sz="1400" dirty="0" smtClean="0"/>
                        <a:t>Key question</a:t>
                      </a:r>
                    </a:p>
                    <a:p>
                      <a:endParaRPr lang="en-US" sz="1400" kern="1200" dirty="0" smtClean="0">
                        <a:solidFill>
                          <a:schemeClr val="dk1"/>
                        </a:solidFill>
                        <a:effectLst/>
                        <a:latin typeface="+mn-lt"/>
                        <a:ea typeface="+mn-ea"/>
                        <a:cs typeface="+mn-cs"/>
                      </a:endParaRPr>
                    </a:p>
                    <a:p>
                      <a:r>
                        <a:rPr lang="en-GB" sz="1400" kern="1200" dirty="0" smtClean="0">
                          <a:solidFill>
                            <a:schemeClr val="dk1"/>
                          </a:solidFill>
                          <a:effectLst/>
                          <a:latin typeface="+mn-lt"/>
                          <a:ea typeface="+mn-ea"/>
                          <a:cs typeface="+mn-cs"/>
                        </a:rPr>
                        <a:t>How</a:t>
                      </a:r>
                      <a:r>
                        <a:rPr lang="en-GB" sz="1400" kern="1200" baseline="0" dirty="0" smtClean="0">
                          <a:solidFill>
                            <a:schemeClr val="dk1"/>
                          </a:solidFill>
                          <a:effectLst/>
                          <a:latin typeface="+mn-lt"/>
                          <a:ea typeface="+mn-ea"/>
                          <a:cs typeface="+mn-cs"/>
                        </a:rPr>
                        <a:t> can we find out about the past?</a:t>
                      </a:r>
                      <a:endParaRPr lang="en-GB" sz="1400" kern="1200" dirty="0" smtClean="0">
                        <a:solidFill>
                          <a:schemeClr val="dk1"/>
                        </a:solidFill>
                        <a:effectLst/>
                        <a:latin typeface="+mn-lt"/>
                        <a:ea typeface="+mn-ea"/>
                        <a:cs typeface="+mn-cs"/>
                      </a:endParaRPr>
                    </a:p>
                  </a:txBody>
                  <a:tcPr/>
                </a:tc>
                <a:tc>
                  <a:txBody>
                    <a:bodyPr/>
                    <a:lstStyle/>
                    <a:p>
                      <a:r>
                        <a:rPr lang="en-GB" sz="1400" dirty="0" smtClean="0"/>
                        <a:t>Key question</a:t>
                      </a:r>
                    </a:p>
                    <a:p>
                      <a:endParaRPr lang="en-GB"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How has technology changed how we write?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Key question</a:t>
                      </a:r>
                    </a:p>
                    <a:p>
                      <a:endParaRPr lang="en-GB"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effectLst/>
                          <a:latin typeface="+mn-lt"/>
                          <a:ea typeface="+mn-ea"/>
                          <a:cs typeface="+mn-cs"/>
                        </a:rPr>
                        <a:t>How has technology changed how we communicate?</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Key question</a:t>
                      </a:r>
                    </a:p>
                    <a:p>
                      <a:endParaRPr lang="en-GB"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effectLst/>
                          <a:latin typeface="+mn-lt"/>
                          <a:ea typeface="+mn-ea"/>
                          <a:cs typeface="+mn-cs"/>
                        </a:rPr>
                        <a:t>How has technology changed the way we are entertained?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Key question</a:t>
                      </a:r>
                    </a:p>
                    <a:p>
                      <a:endParaRPr lang="en-GB" sz="1400" dirty="0" smtClean="0"/>
                    </a:p>
                    <a:p>
                      <a:r>
                        <a:rPr lang="en-GB" sz="1400" dirty="0" smtClean="0"/>
                        <a:t>Who are the important inventors in the history of technology?</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Key question</a:t>
                      </a:r>
                    </a:p>
                    <a:p>
                      <a:endParaRPr lang="en-GB"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effectLst/>
                          <a:latin typeface="+mn-lt"/>
                          <a:ea typeface="+mn-ea"/>
                          <a:cs typeface="+mn-cs"/>
                        </a:rPr>
                        <a:t>Research a piece of technology they are interested in.</a:t>
                      </a:r>
                    </a:p>
                  </a:txBody>
                  <a:tcPr/>
                </a:tc>
                <a:extLst>
                  <a:ext uri="{0D108BD9-81ED-4DB2-BD59-A6C34878D82A}">
                    <a16:rowId xmlns:a16="http://schemas.microsoft.com/office/drawing/2014/main" val="1608076672"/>
                  </a:ext>
                </a:extLst>
              </a:tr>
            </a:tbl>
          </a:graphicData>
        </a:graphic>
      </p:graphicFrame>
      <p:sp>
        <p:nvSpPr>
          <p:cNvPr id="68" name="Rectangle 67"/>
          <p:cNvSpPr/>
          <p:nvPr/>
        </p:nvSpPr>
        <p:spPr>
          <a:xfrm>
            <a:off x="1996877" y="2502569"/>
            <a:ext cx="4837059" cy="3213380"/>
          </a:xfrm>
          <a:prstGeom prst="rect">
            <a:avLst/>
          </a:prstGeom>
          <a:ln>
            <a:solidFill>
              <a:schemeClr val="accent1"/>
            </a:solidFill>
          </a:ln>
        </p:spPr>
        <p:txBody>
          <a:bodyPr wrap="square">
            <a:spAutoFit/>
          </a:bodyPr>
          <a:lstStyle/>
          <a:p>
            <a:pPr marL="139700" marR="18415">
              <a:lnSpc>
                <a:spcPct val="110000"/>
              </a:lnSpc>
              <a:spcBef>
                <a:spcPts val="690"/>
              </a:spcBef>
              <a:spcAft>
                <a:spcPts val="0"/>
              </a:spcAft>
            </a:pPr>
            <a:r>
              <a:rPr lang="en-GB" sz="1200" dirty="0">
                <a:latin typeface="Arial" panose="020B0604020202020204" pitchFamily="34" charset="0"/>
                <a:ea typeface="Arial" panose="020B0604020202020204" pitchFamily="34" charset="0"/>
              </a:rPr>
              <a:t>This unit looks at the changes in technology over the past 60 years. The children will begin by thinking about the term ‘technology’ and what that means. They will then consider the technology that they use in their everyday lives. The lessons then look back at technology of the past, spanning 60 years.</a:t>
            </a:r>
          </a:p>
          <a:p>
            <a:pPr marL="139700" marR="18415">
              <a:lnSpc>
                <a:spcPct val="110000"/>
              </a:lnSpc>
              <a:spcBef>
                <a:spcPts val="690"/>
              </a:spcBef>
              <a:spcAft>
                <a:spcPts val="0"/>
              </a:spcAft>
            </a:pPr>
            <a:r>
              <a:rPr lang="en-GB" sz="1200" dirty="0" smtClean="0">
                <a:latin typeface="Arial" panose="020B0604020202020204" pitchFamily="34" charset="0"/>
                <a:ea typeface="Arial" panose="020B0604020202020204" pitchFamily="34" charset="0"/>
              </a:rPr>
              <a:t>Next we focus on a </a:t>
            </a:r>
            <a:r>
              <a:rPr lang="en-GB" sz="1200" dirty="0">
                <a:latin typeface="Arial" panose="020B0604020202020204" pitchFamily="34" charset="0"/>
                <a:ea typeface="Arial" panose="020B0604020202020204" pitchFamily="34" charset="0"/>
              </a:rPr>
              <a:t>specific kind of technology </a:t>
            </a:r>
            <a:r>
              <a:rPr lang="en-GB" sz="1200" dirty="0" err="1">
                <a:latin typeface="Arial" panose="020B0604020202020204" pitchFamily="34" charset="0"/>
                <a:ea typeface="Arial" panose="020B0604020202020204" pitchFamily="34" charset="0"/>
              </a:rPr>
              <a:t>e.g</a:t>
            </a:r>
            <a:r>
              <a:rPr lang="en-GB" sz="1200" dirty="0">
                <a:latin typeface="Arial" panose="020B0604020202020204" pitchFamily="34" charset="0"/>
                <a:ea typeface="Arial" panose="020B0604020202020204" pitchFamily="34" charset="0"/>
              </a:rPr>
              <a:t> technology to help us write, talk and be entertained. Children will make comparisons between technology of the past and the modern day, thinking about how our lives have changed with the advances in technology. </a:t>
            </a:r>
            <a:r>
              <a:rPr lang="en-GB" sz="1200" dirty="0" smtClean="0">
                <a:latin typeface="Arial" panose="020B0604020202020204" pitchFamily="34" charset="0"/>
                <a:ea typeface="Arial" panose="020B0604020202020204" pitchFamily="34" charset="0"/>
              </a:rPr>
              <a:t>Next we think about </a:t>
            </a:r>
            <a:r>
              <a:rPr lang="en-GB" sz="1200" dirty="0">
                <a:latin typeface="Arial" panose="020B0604020202020204" pitchFamily="34" charset="0"/>
                <a:ea typeface="Arial" panose="020B0604020202020204" pitchFamily="34" charset="0"/>
              </a:rPr>
              <a:t>historical figures in the history of technology, e.g. Tim Berners-Lee and the impact his inventions have had. C</a:t>
            </a:r>
            <a:r>
              <a:rPr lang="en-GB" sz="1200" dirty="0" smtClean="0">
                <a:latin typeface="Arial" panose="020B0604020202020204" pitchFamily="34" charset="0"/>
                <a:ea typeface="Arial" panose="020B0604020202020204" pitchFamily="34" charset="0"/>
              </a:rPr>
              <a:t>hildren </a:t>
            </a:r>
            <a:r>
              <a:rPr lang="en-GB" sz="1200" dirty="0">
                <a:latin typeface="Arial" panose="020B0604020202020204" pitchFamily="34" charset="0"/>
                <a:ea typeface="Arial" panose="020B0604020202020204" pitchFamily="34" charset="0"/>
              </a:rPr>
              <a:t>will discuss what things we do to help us find out about the past. The children will learn about being a history detective and will be encouraged to ask questions, make comparisons and use evidence to help them come to conclusions.</a:t>
            </a:r>
          </a:p>
        </p:txBody>
      </p:sp>
      <p:sp>
        <p:nvSpPr>
          <p:cNvPr id="70" name="Text Box 2"/>
          <p:cNvSpPr txBox="1">
            <a:spLocks noChangeArrowheads="1"/>
          </p:cNvSpPr>
          <p:nvPr/>
        </p:nvSpPr>
        <p:spPr bwMode="auto">
          <a:xfrm>
            <a:off x="2021304" y="2247566"/>
            <a:ext cx="4812632" cy="271045"/>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1" name="Text Box 2"/>
          <p:cNvSpPr txBox="1">
            <a:spLocks noChangeArrowheads="1"/>
          </p:cNvSpPr>
          <p:nvPr/>
        </p:nvSpPr>
        <p:spPr bwMode="auto">
          <a:xfrm>
            <a:off x="1996878" y="5709275"/>
            <a:ext cx="7085112" cy="380243"/>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chemeClr val="bg1"/>
                </a:solidFill>
                <a:latin typeface="Arial" panose="020B0604020202020204" pitchFamily="34" charset="0"/>
              </a:rPr>
              <a:t>Disciplinary and S</a:t>
            </a:r>
            <a:r>
              <a:rPr kumimoji="0" lang="en-US" altLang="en-US" sz="1800" b="1" i="0" u="none" strike="noStrike" cap="none" normalizeH="0" baseline="0" dirty="0" smtClean="0">
                <a:ln>
                  <a:noFill/>
                </a:ln>
                <a:solidFill>
                  <a:schemeClr val="bg1"/>
                </a:solidFill>
                <a:effectLst/>
                <a:latin typeface="Arial" panose="020B0604020202020204" pitchFamily="34" charset="0"/>
              </a:rPr>
              <a:t>ubstantive themes explored</a:t>
            </a:r>
          </a:p>
        </p:txBody>
      </p:sp>
      <p:sp>
        <p:nvSpPr>
          <p:cNvPr id="72" name="Rectangle 71"/>
          <p:cNvSpPr/>
          <p:nvPr/>
        </p:nvSpPr>
        <p:spPr>
          <a:xfrm>
            <a:off x="2016841" y="6086966"/>
            <a:ext cx="7065150" cy="523220"/>
          </a:xfrm>
          <a:prstGeom prst="rect">
            <a:avLst/>
          </a:prstGeom>
          <a:ln>
            <a:solidFill>
              <a:schemeClr val="accent1"/>
            </a:solidFill>
          </a:ln>
        </p:spPr>
        <p:txBody>
          <a:bodyPr wrap="square">
            <a:spAutoFit/>
          </a:bodyPr>
          <a:lstStyle/>
          <a:p>
            <a:r>
              <a:rPr lang="en-GB" sz="1400" b="1" dirty="0" smtClean="0"/>
              <a:t>Disciplinary concepts</a:t>
            </a:r>
            <a:r>
              <a:rPr lang="en-GB" sz="1400" dirty="0" smtClean="0"/>
              <a:t> – Similarity and difference, Change and continuity, Chronology </a:t>
            </a:r>
            <a:endParaRPr lang="en-GB" sz="1400" dirty="0"/>
          </a:p>
          <a:p>
            <a:r>
              <a:rPr lang="en-US" sz="1400" b="1" dirty="0" smtClean="0"/>
              <a:t>Substantive concepts </a:t>
            </a:r>
            <a:r>
              <a:rPr lang="en-US" sz="1400" dirty="0" smtClean="0"/>
              <a:t>– trade, industry</a:t>
            </a:r>
            <a:endParaRPr lang="en-GB" sz="1400" dirty="0"/>
          </a:p>
        </p:txBody>
      </p:sp>
      <p:sp>
        <p:nvSpPr>
          <p:cNvPr id="73" name="Text Box 3"/>
          <p:cNvSpPr txBox="1">
            <a:spLocks noChangeArrowheads="1"/>
          </p:cNvSpPr>
          <p:nvPr/>
        </p:nvSpPr>
        <p:spPr bwMode="auto">
          <a:xfrm>
            <a:off x="6905692" y="2638803"/>
            <a:ext cx="5145124" cy="2531133"/>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r>
              <a:rPr lang="en-GB" sz="1600" dirty="0"/>
              <a:t>-In these lessons children focus on technology that was used 60 years ago. </a:t>
            </a:r>
            <a:endParaRPr lang="en-GB" sz="1600" dirty="0" smtClean="0"/>
          </a:p>
          <a:p>
            <a:r>
              <a:rPr lang="en-GB" sz="1600" dirty="0"/>
              <a:t>-</a:t>
            </a:r>
            <a:r>
              <a:rPr lang="en-GB" sz="1600" dirty="0" smtClean="0"/>
              <a:t>They </a:t>
            </a:r>
            <a:r>
              <a:rPr lang="en-GB" sz="1600" dirty="0"/>
              <a:t>must not assume that the technology that was used 60 years ago was invented 60 years ago. </a:t>
            </a:r>
            <a:r>
              <a:rPr lang="en-GB" sz="1600" dirty="0" err="1"/>
              <a:t>e.g</a:t>
            </a:r>
            <a:r>
              <a:rPr lang="en-GB" sz="1600" dirty="0"/>
              <a:t> the typewriter was commonly used 60 years ago, but was actually invented 100 years prior</a:t>
            </a:r>
            <a:r>
              <a:rPr lang="en-GB" sz="1600" dirty="0" smtClean="0"/>
              <a:t>.</a:t>
            </a:r>
          </a:p>
          <a:p>
            <a:r>
              <a:rPr lang="en-GB" sz="1600" dirty="0" smtClean="0"/>
              <a:t>-Children may think that new technology is all made brand new when actually it could be adaptions from past technologies. </a:t>
            </a:r>
            <a:endParaRPr lang="en-GB" dirty="0"/>
          </a:p>
        </p:txBody>
      </p:sp>
      <p:sp>
        <p:nvSpPr>
          <p:cNvPr id="74" name="Text Box 2"/>
          <p:cNvSpPr txBox="1">
            <a:spLocks noChangeArrowheads="1"/>
          </p:cNvSpPr>
          <p:nvPr/>
        </p:nvSpPr>
        <p:spPr bwMode="auto">
          <a:xfrm>
            <a:off x="6905691" y="2356355"/>
            <a:ext cx="5142148" cy="345174"/>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5" name="Content Placeholder 2"/>
          <p:cNvSpPr txBox="1">
            <a:spLocks/>
          </p:cNvSpPr>
          <p:nvPr/>
        </p:nvSpPr>
        <p:spPr>
          <a:xfrm>
            <a:off x="269631" y="2263608"/>
            <a:ext cx="1532792" cy="4358972"/>
          </a:xfrm>
          <a:prstGeom prst="rect">
            <a:avLst/>
          </a:prstGeom>
          <a:ln w="19050">
            <a:solidFill>
              <a:schemeClr val="accent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2400" b="1" dirty="0" smtClean="0"/>
              <a:t>Key vocabulary </a:t>
            </a:r>
            <a:r>
              <a:rPr lang="en-GB" sz="2400" dirty="0" smtClean="0"/>
              <a:t>– </a:t>
            </a:r>
          </a:p>
          <a:p>
            <a:pPr marL="0" indent="0">
              <a:buNone/>
            </a:pPr>
            <a:r>
              <a:rPr lang="en-GB" dirty="0" smtClean="0"/>
              <a:t>Before after    past present    then    now today modern timeline different  same </a:t>
            </a:r>
            <a:r>
              <a:rPr lang="en-GB" sz="2400" dirty="0" smtClean="0"/>
              <a:t>technology</a:t>
            </a:r>
            <a:r>
              <a:rPr lang="en-GB" dirty="0" smtClean="0"/>
              <a:t> evidence</a:t>
            </a:r>
            <a:endParaRPr lang="en-GB" dirty="0"/>
          </a:p>
        </p:txBody>
      </p:sp>
      <p:sp>
        <p:nvSpPr>
          <p:cNvPr id="13" name="Text Box 2"/>
          <p:cNvSpPr txBox="1">
            <a:spLocks noChangeArrowheads="1"/>
          </p:cNvSpPr>
          <p:nvPr/>
        </p:nvSpPr>
        <p:spPr bwMode="auto">
          <a:xfrm>
            <a:off x="6905692" y="2276145"/>
            <a:ext cx="5142148" cy="345174"/>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9448800" y="4810532"/>
            <a:ext cx="2465090" cy="1882030"/>
          </a:xfrm>
          <a:prstGeom prst="rect">
            <a:avLst/>
          </a:prstGeom>
        </p:spPr>
      </p:pic>
    </p:spTree>
    <p:extLst>
      <p:ext uri="{BB962C8B-B14F-4D97-AF65-F5344CB8AC3E}">
        <p14:creationId xmlns:p14="http://schemas.microsoft.com/office/powerpoint/2010/main" val="2855372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Table 65"/>
          <p:cNvGraphicFramePr>
            <a:graphicFrameLocks noGrp="1"/>
          </p:cNvGraphicFramePr>
          <p:nvPr>
            <p:extLst>
              <p:ext uri="{D42A27DB-BD31-4B8C-83A1-F6EECF244321}">
                <p14:modId xmlns:p14="http://schemas.microsoft.com/office/powerpoint/2010/main" val="1937732516"/>
              </p:ext>
            </p:extLst>
          </p:nvPr>
        </p:nvGraphicFramePr>
        <p:xfrm>
          <a:off x="131874" y="78292"/>
          <a:ext cx="11915964" cy="1981200"/>
        </p:xfrm>
        <a:graphic>
          <a:graphicData uri="http://schemas.openxmlformats.org/drawingml/2006/table">
            <a:tbl>
              <a:tblPr firstRow="1" bandRow="1">
                <a:tableStyleId>{5C22544A-7EE6-4342-B048-85BDC9FD1C3A}</a:tableStyleId>
              </a:tblPr>
              <a:tblGrid>
                <a:gridCol w="1985994">
                  <a:extLst>
                    <a:ext uri="{9D8B030D-6E8A-4147-A177-3AD203B41FA5}">
                      <a16:colId xmlns:a16="http://schemas.microsoft.com/office/drawing/2014/main" val="2492426390"/>
                    </a:ext>
                  </a:extLst>
                </a:gridCol>
                <a:gridCol w="1985994">
                  <a:extLst>
                    <a:ext uri="{9D8B030D-6E8A-4147-A177-3AD203B41FA5}">
                      <a16:colId xmlns:a16="http://schemas.microsoft.com/office/drawing/2014/main" val="356198671"/>
                    </a:ext>
                  </a:extLst>
                </a:gridCol>
                <a:gridCol w="1985994">
                  <a:extLst>
                    <a:ext uri="{9D8B030D-6E8A-4147-A177-3AD203B41FA5}">
                      <a16:colId xmlns:a16="http://schemas.microsoft.com/office/drawing/2014/main" val="2572164240"/>
                    </a:ext>
                  </a:extLst>
                </a:gridCol>
                <a:gridCol w="1985994">
                  <a:extLst>
                    <a:ext uri="{9D8B030D-6E8A-4147-A177-3AD203B41FA5}">
                      <a16:colId xmlns:a16="http://schemas.microsoft.com/office/drawing/2014/main" val="2683159159"/>
                    </a:ext>
                  </a:extLst>
                </a:gridCol>
                <a:gridCol w="1985994">
                  <a:extLst>
                    <a:ext uri="{9D8B030D-6E8A-4147-A177-3AD203B41FA5}">
                      <a16:colId xmlns:a16="http://schemas.microsoft.com/office/drawing/2014/main" val="3043283335"/>
                    </a:ext>
                  </a:extLst>
                </a:gridCol>
                <a:gridCol w="1985994">
                  <a:extLst>
                    <a:ext uri="{9D8B030D-6E8A-4147-A177-3AD203B41FA5}">
                      <a16:colId xmlns:a16="http://schemas.microsoft.com/office/drawing/2014/main" val="1821034652"/>
                    </a:ext>
                  </a:extLst>
                </a:gridCol>
              </a:tblGrid>
              <a:tr h="343341">
                <a:tc gridSpan="6">
                  <a:txBody>
                    <a:bodyPr/>
                    <a:lstStyle/>
                    <a:p>
                      <a:pPr algn="ctr"/>
                      <a:r>
                        <a:rPr lang="en-GB" sz="2400" b="1" kern="1200" dirty="0" smtClean="0">
                          <a:solidFill>
                            <a:schemeClr val="lt1"/>
                          </a:solidFill>
                          <a:effectLst/>
                          <a:latin typeface="+mn-lt"/>
                          <a:ea typeface="+mn-ea"/>
                          <a:cs typeface="+mn-cs"/>
                        </a:rPr>
                        <a:t>KS1 – How did Florence Nightingale and Edith Cavell help to improve hospitals?</a:t>
                      </a:r>
                      <a:endParaRPr lang="en-GB" sz="2400" b="1" kern="1200" dirty="0">
                        <a:solidFill>
                          <a:schemeClr val="lt1"/>
                        </a:solidFill>
                        <a:effectLst/>
                        <a:latin typeface="+mn-lt"/>
                        <a:ea typeface="+mn-ea"/>
                        <a:cs typeface="+mn-cs"/>
                      </a:endParaRPr>
                    </a:p>
                  </a:txBody>
                  <a:tcPr>
                    <a:solidFill>
                      <a:srgbClr val="7030A0"/>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47846119"/>
                  </a:ext>
                </a:extLst>
              </a:tr>
              <a:tr h="286117">
                <a:tc>
                  <a:txBody>
                    <a:bodyPr/>
                    <a:lstStyle/>
                    <a:p>
                      <a:r>
                        <a:rPr lang="en-US" sz="1800" kern="1200" dirty="0" smtClean="0">
                          <a:solidFill>
                            <a:schemeClr val="dk1"/>
                          </a:solidFill>
                          <a:effectLst/>
                          <a:latin typeface="+mn-lt"/>
                          <a:ea typeface="+mn-ea"/>
                          <a:cs typeface="+mn-cs"/>
                        </a:rPr>
                        <a:t>Lesson 1</a:t>
                      </a:r>
                      <a:endParaRPr lang="en-GB" sz="1800" dirty="0"/>
                    </a:p>
                  </a:txBody>
                  <a:tcPr>
                    <a:solidFill>
                      <a:srgbClr val="A162D0"/>
                    </a:solidFill>
                  </a:tcPr>
                </a:tc>
                <a:tc>
                  <a:txBody>
                    <a:bodyPr/>
                    <a:lstStyle/>
                    <a:p>
                      <a:r>
                        <a:rPr lang="en-US" sz="1800" kern="1200" dirty="0" smtClean="0">
                          <a:solidFill>
                            <a:schemeClr val="dk1"/>
                          </a:solidFill>
                          <a:effectLst/>
                          <a:latin typeface="+mn-lt"/>
                          <a:ea typeface="+mn-ea"/>
                          <a:cs typeface="+mn-cs"/>
                        </a:rPr>
                        <a:t>Lesson 2</a:t>
                      </a:r>
                      <a:endParaRPr lang="en-GB" sz="1800" dirty="0"/>
                    </a:p>
                  </a:txBody>
                  <a:tcPr/>
                </a:tc>
                <a:tc>
                  <a:txBody>
                    <a:bodyPr/>
                    <a:lstStyle/>
                    <a:p>
                      <a:r>
                        <a:rPr lang="en-US" sz="1800" kern="1200" dirty="0" smtClean="0">
                          <a:solidFill>
                            <a:schemeClr val="dk1"/>
                          </a:solidFill>
                          <a:effectLst/>
                          <a:latin typeface="+mn-lt"/>
                          <a:ea typeface="+mn-ea"/>
                          <a:cs typeface="+mn-cs"/>
                        </a:rPr>
                        <a:t>Lesson 3</a:t>
                      </a:r>
                      <a:endParaRPr lang="en-GB" sz="1800" dirty="0"/>
                    </a:p>
                  </a:txBody>
                  <a:tcPr>
                    <a:solidFill>
                      <a:srgbClr val="A162D0"/>
                    </a:solidFill>
                  </a:tcPr>
                </a:tc>
                <a:tc>
                  <a:txBody>
                    <a:bodyPr/>
                    <a:lstStyle/>
                    <a:p>
                      <a:r>
                        <a:rPr lang="en-US" sz="1800" kern="1200" dirty="0" smtClean="0">
                          <a:solidFill>
                            <a:schemeClr val="dk1"/>
                          </a:solidFill>
                          <a:effectLst/>
                          <a:latin typeface="+mn-lt"/>
                          <a:ea typeface="+mn-ea"/>
                          <a:cs typeface="+mn-cs"/>
                        </a:rPr>
                        <a:t>Lesson 4</a:t>
                      </a:r>
                      <a:endParaRPr lang="en-GB" sz="1800" dirty="0"/>
                    </a:p>
                  </a:txBody>
                  <a:tcPr/>
                </a:tc>
                <a:tc>
                  <a:txBody>
                    <a:bodyPr/>
                    <a:lstStyle/>
                    <a:p>
                      <a:r>
                        <a:rPr lang="en-US" sz="1800" kern="1200" dirty="0" smtClean="0">
                          <a:solidFill>
                            <a:schemeClr val="dk1"/>
                          </a:solidFill>
                          <a:effectLst/>
                          <a:latin typeface="+mn-lt"/>
                          <a:ea typeface="+mn-ea"/>
                          <a:cs typeface="+mn-cs"/>
                        </a:rPr>
                        <a:t>Lesson 5</a:t>
                      </a:r>
                      <a:endParaRPr lang="en-GB" sz="1800" dirty="0"/>
                    </a:p>
                  </a:txBody>
                  <a:tcPr>
                    <a:solidFill>
                      <a:srgbClr val="A162D0"/>
                    </a:solidFill>
                  </a:tcPr>
                </a:tc>
                <a:tc>
                  <a:txBody>
                    <a:bodyPr/>
                    <a:lstStyle/>
                    <a:p>
                      <a:r>
                        <a:rPr lang="en-US" sz="1800" kern="1200" dirty="0" smtClean="0">
                          <a:solidFill>
                            <a:schemeClr val="dk1"/>
                          </a:solidFill>
                          <a:effectLst/>
                          <a:latin typeface="+mn-lt"/>
                          <a:ea typeface="+mn-ea"/>
                          <a:cs typeface="+mn-cs"/>
                        </a:rPr>
                        <a:t>Lesson 6</a:t>
                      </a:r>
                      <a:endParaRPr lang="en-GB" sz="1800" dirty="0"/>
                    </a:p>
                  </a:txBody>
                  <a:tcPr/>
                </a:tc>
                <a:extLst>
                  <a:ext uri="{0D108BD9-81ED-4DB2-BD59-A6C34878D82A}">
                    <a16:rowId xmlns:a16="http://schemas.microsoft.com/office/drawing/2014/main" val="248177855"/>
                  </a:ext>
                </a:extLst>
              </a:tr>
              <a:tr h="1115857">
                <a:tc>
                  <a:txBody>
                    <a:bodyPr/>
                    <a:lstStyle/>
                    <a:p>
                      <a:r>
                        <a:rPr lang="en-GB" sz="1400" dirty="0" smtClean="0"/>
                        <a:t>Key question</a:t>
                      </a:r>
                    </a:p>
                    <a:p>
                      <a:endParaRPr lang="en-US" sz="1400" kern="1200" dirty="0" smtClean="0">
                        <a:solidFill>
                          <a:schemeClr val="dk1"/>
                        </a:solidFill>
                        <a:effectLst/>
                        <a:latin typeface="+mn-lt"/>
                        <a:ea typeface="+mn-ea"/>
                        <a:cs typeface="+mn-cs"/>
                      </a:endParaRPr>
                    </a:p>
                    <a:p>
                      <a:r>
                        <a:rPr lang="en-GB" sz="1400" kern="1200" dirty="0" smtClean="0">
                          <a:solidFill>
                            <a:schemeClr val="dk1"/>
                          </a:solidFill>
                          <a:effectLst/>
                          <a:latin typeface="+mn-lt"/>
                          <a:ea typeface="+mn-ea"/>
                          <a:cs typeface="+mn-cs"/>
                        </a:rPr>
                        <a:t>How</a:t>
                      </a:r>
                      <a:r>
                        <a:rPr lang="en-GB" sz="1400" kern="1200" baseline="0" dirty="0" smtClean="0">
                          <a:solidFill>
                            <a:schemeClr val="dk1"/>
                          </a:solidFill>
                          <a:effectLst/>
                          <a:latin typeface="+mn-lt"/>
                          <a:ea typeface="+mn-ea"/>
                          <a:cs typeface="+mn-cs"/>
                        </a:rPr>
                        <a:t> can we find out about the past?</a:t>
                      </a:r>
                      <a:endParaRPr lang="en-GB" sz="1400" kern="1200" dirty="0" smtClean="0">
                        <a:solidFill>
                          <a:schemeClr val="dk1"/>
                        </a:solidFill>
                        <a:effectLst/>
                        <a:latin typeface="+mn-lt"/>
                        <a:ea typeface="+mn-ea"/>
                        <a:cs typeface="+mn-cs"/>
                      </a:endParaRPr>
                    </a:p>
                  </a:txBody>
                  <a:tcPr/>
                </a:tc>
                <a:tc>
                  <a:txBody>
                    <a:bodyPr/>
                    <a:lstStyle/>
                    <a:p>
                      <a:r>
                        <a:rPr lang="en-GB" sz="1400" dirty="0" smtClean="0"/>
                        <a:t>Key question</a:t>
                      </a:r>
                    </a:p>
                    <a:p>
                      <a:endParaRPr lang="en-GB"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Who was Florence Nightingale, and why was she important?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Key question</a:t>
                      </a:r>
                    </a:p>
                    <a:p>
                      <a:endParaRPr lang="en-GB"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effectLst/>
                          <a:latin typeface="+mn-lt"/>
                          <a:ea typeface="+mn-ea"/>
                          <a:cs typeface="+mn-cs"/>
                        </a:rPr>
                        <a:t>Who was Edith Cavell Nightingale, and why was she important?</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Key question</a:t>
                      </a:r>
                    </a:p>
                    <a:p>
                      <a:endParaRPr lang="en-GB"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effectLst/>
                          <a:latin typeface="+mn-lt"/>
                          <a:ea typeface="+mn-ea"/>
                          <a:cs typeface="+mn-cs"/>
                        </a:rPr>
                        <a:t>When did Florence and Edith become significant?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Key question</a:t>
                      </a:r>
                    </a:p>
                    <a:p>
                      <a:endParaRPr lang="en-GB" sz="1400" dirty="0" smtClean="0"/>
                    </a:p>
                    <a:p>
                      <a:r>
                        <a:rPr lang="en-GB" sz="1400" dirty="0" smtClean="0"/>
                        <a:t>Why did Florence and Edith act the way they did?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Key question</a:t>
                      </a:r>
                    </a:p>
                    <a:p>
                      <a:endParaRPr lang="en-GB"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effectLst/>
                          <a:latin typeface="+mn-lt"/>
                          <a:ea typeface="+mn-ea"/>
                          <a:cs typeface="+mn-cs"/>
                        </a:rPr>
                        <a:t>How has the past been represented?</a:t>
                      </a:r>
                    </a:p>
                  </a:txBody>
                  <a:tcPr/>
                </a:tc>
                <a:extLst>
                  <a:ext uri="{0D108BD9-81ED-4DB2-BD59-A6C34878D82A}">
                    <a16:rowId xmlns:a16="http://schemas.microsoft.com/office/drawing/2014/main" val="1608076672"/>
                  </a:ext>
                </a:extLst>
              </a:tr>
            </a:tbl>
          </a:graphicData>
        </a:graphic>
      </p:graphicFrame>
      <p:sp>
        <p:nvSpPr>
          <p:cNvPr id="68" name="Rectangle 67"/>
          <p:cNvSpPr/>
          <p:nvPr/>
        </p:nvSpPr>
        <p:spPr>
          <a:xfrm>
            <a:off x="1996877" y="2502569"/>
            <a:ext cx="4837059" cy="2717347"/>
          </a:xfrm>
          <a:prstGeom prst="rect">
            <a:avLst/>
          </a:prstGeom>
          <a:ln>
            <a:solidFill>
              <a:schemeClr val="accent1"/>
            </a:solidFill>
          </a:ln>
        </p:spPr>
        <p:txBody>
          <a:bodyPr wrap="square">
            <a:spAutoFit/>
          </a:bodyPr>
          <a:lstStyle/>
          <a:p>
            <a:pPr marL="139700" marR="18415">
              <a:lnSpc>
                <a:spcPct val="110000"/>
              </a:lnSpc>
              <a:spcBef>
                <a:spcPts val="690"/>
              </a:spcBef>
              <a:spcAft>
                <a:spcPts val="0"/>
              </a:spcAft>
            </a:pPr>
            <a:r>
              <a:rPr lang="en-GB" sz="1200" dirty="0">
                <a:latin typeface="Arial" panose="020B0604020202020204" pitchFamily="34" charset="0"/>
                <a:ea typeface="Arial" panose="020B0604020202020204" pitchFamily="34" charset="0"/>
              </a:rPr>
              <a:t>This unit looks at the changes in hospitals and healthcare over the years and the significant </a:t>
            </a:r>
            <a:r>
              <a:rPr lang="en-GB" sz="1200" dirty="0" smtClean="0">
                <a:latin typeface="Arial" panose="020B0604020202020204" pitchFamily="34" charset="0"/>
                <a:ea typeface="Arial" panose="020B0604020202020204" pitchFamily="34" charset="0"/>
              </a:rPr>
              <a:t>people involved</a:t>
            </a:r>
            <a:r>
              <a:rPr lang="en-GB" sz="1200" dirty="0">
                <a:latin typeface="Arial" panose="020B0604020202020204" pitchFamily="34" charset="0"/>
                <a:ea typeface="Arial" panose="020B0604020202020204" pitchFamily="34" charset="0"/>
              </a:rPr>
              <a:t>. Our lessons focus on Florence Nightingale and Edith Cavell. Children will begin by finding out about the past through pictures of old and new hospitals and healthcare workers. The lessons explore who Florence Nightingale and Edith Cavell were and why they were significant. The children will build on their chronological understanding of the past by using timelines and constructing one themselves. They will have the opportunity to consider which of the British Values were displayed by Edith. The lessons then move on to looking at how the past has been represented. The children will compare the past and present and spot the difference between hospitals and healthcare over the years. </a:t>
            </a:r>
          </a:p>
        </p:txBody>
      </p:sp>
      <p:sp>
        <p:nvSpPr>
          <p:cNvPr id="70" name="Text Box 2"/>
          <p:cNvSpPr txBox="1">
            <a:spLocks noChangeArrowheads="1"/>
          </p:cNvSpPr>
          <p:nvPr/>
        </p:nvSpPr>
        <p:spPr bwMode="auto">
          <a:xfrm>
            <a:off x="2021304" y="2247566"/>
            <a:ext cx="4812632" cy="271045"/>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1" name="Text Box 2"/>
          <p:cNvSpPr txBox="1">
            <a:spLocks noChangeArrowheads="1"/>
          </p:cNvSpPr>
          <p:nvPr/>
        </p:nvSpPr>
        <p:spPr bwMode="auto">
          <a:xfrm>
            <a:off x="1996878" y="5709275"/>
            <a:ext cx="7085112" cy="380243"/>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chemeClr val="bg1"/>
                </a:solidFill>
                <a:latin typeface="Arial" panose="020B0604020202020204" pitchFamily="34" charset="0"/>
              </a:rPr>
              <a:t>Disciplinary and S</a:t>
            </a:r>
            <a:r>
              <a:rPr kumimoji="0" lang="en-US" altLang="en-US" sz="1800" b="1" i="0" u="none" strike="noStrike" cap="none" normalizeH="0" baseline="0" dirty="0" smtClean="0">
                <a:ln>
                  <a:noFill/>
                </a:ln>
                <a:solidFill>
                  <a:schemeClr val="bg1"/>
                </a:solidFill>
                <a:effectLst/>
                <a:latin typeface="Arial" panose="020B0604020202020204" pitchFamily="34" charset="0"/>
              </a:rPr>
              <a:t>ubstantive themes explored</a:t>
            </a:r>
          </a:p>
        </p:txBody>
      </p:sp>
      <p:sp>
        <p:nvSpPr>
          <p:cNvPr id="72" name="Rectangle 71"/>
          <p:cNvSpPr/>
          <p:nvPr/>
        </p:nvSpPr>
        <p:spPr>
          <a:xfrm>
            <a:off x="2016841" y="6086966"/>
            <a:ext cx="7065150" cy="523220"/>
          </a:xfrm>
          <a:prstGeom prst="rect">
            <a:avLst/>
          </a:prstGeom>
          <a:ln>
            <a:solidFill>
              <a:schemeClr val="accent1"/>
            </a:solidFill>
          </a:ln>
        </p:spPr>
        <p:txBody>
          <a:bodyPr wrap="square">
            <a:spAutoFit/>
          </a:bodyPr>
          <a:lstStyle/>
          <a:p>
            <a:r>
              <a:rPr lang="en-GB" sz="1400" b="1" dirty="0" smtClean="0"/>
              <a:t>Disciplinary concepts</a:t>
            </a:r>
            <a:r>
              <a:rPr lang="en-GB" sz="1400" dirty="0" smtClean="0"/>
              <a:t> – Similarity and difference, Change and continuity, Chronology </a:t>
            </a:r>
            <a:endParaRPr lang="en-GB" sz="1400" dirty="0"/>
          </a:p>
          <a:p>
            <a:r>
              <a:rPr lang="en-US" sz="1400" b="1" dirty="0" smtClean="0"/>
              <a:t>Substantive concepts </a:t>
            </a:r>
            <a:r>
              <a:rPr lang="en-US" sz="1400" dirty="0" smtClean="0"/>
              <a:t>– empire, industry</a:t>
            </a:r>
            <a:endParaRPr lang="en-GB" sz="1400" dirty="0"/>
          </a:p>
        </p:txBody>
      </p:sp>
      <p:sp>
        <p:nvSpPr>
          <p:cNvPr id="73" name="Text Box 3"/>
          <p:cNvSpPr txBox="1">
            <a:spLocks noChangeArrowheads="1"/>
          </p:cNvSpPr>
          <p:nvPr/>
        </p:nvSpPr>
        <p:spPr bwMode="auto">
          <a:xfrm>
            <a:off x="6905692" y="2686929"/>
            <a:ext cx="5145124" cy="2531133"/>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r>
              <a:rPr lang="en-GB" sz="1600" dirty="0"/>
              <a:t>-Florence Nightingale and Edith Cavell weren't the first nurses. They were significant because of how they acted and their changes</a:t>
            </a:r>
            <a:r>
              <a:rPr lang="en-GB" sz="1600" dirty="0" smtClean="0"/>
              <a:t>.</a:t>
            </a:r>
          </a:p>
          <a:p>
            <a:r>
              <a:rPr lang="en-GB" sz="1600" dirty="0" smtClean="0"/>
              <a:t>-Children may think that he NHS has always been here.</a:t>
            </a:r>
          </a:p>
          <a:p>
            <a:r>
              <a:rPr lang="en-GB" sz="1600" dirty="0" smtClean="0"/>
              <a:t>-Children may not realise that not everyone could afford healthcare in the past.</a:t>
            </a:r>
            <a:endParaRPr lang="en-GB" dirty="0"/>
          </a:p>
        </p:txBody>
      </p:sp>
      <p:sp>
        <p:nvSpPr>
          <p:cNvPr id="74" name="Text Box 2"/>
          <p:cNvSpPr txBox="1">
            <a:spLocks noChangeArrowheads="1"/>
          </p:cNvSpPr>
          <p:nvPr/>
        </p:nvSpPr>
        <p:spPr bwMode="auto">
          <a:xfrm>
            <a:off x="6905691" y="2356355"/>
            <a:ext cx="5142148" cy="345174"/>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5" name="Content Placeholder 2"/>
          <p:cNvSpPr txBox="1">
            <a:spLocks/>
          </p:cNvSpPr>
          <p:nvPr/>
        </p:nvSpPr>
        <p:spPr>
          <a:xfrm>
            <a:off x="269631" y="2263608"/>
            <a:ext cx="1532792" cy="4358972"/>
          </a:xfrm>
          <a:prstGeom prst="rect">
            <a:avLst/>
          </a:prstGeom>
          <a:ln w="19050">
            <a:solidFill>
              <a:schemeClr val="accent1"/>
            </a:solid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2400" b="1" dirty="0" smtClean="0"/>
              <a:t>Key vocabulary </a:t>
            </a:r>
            <a:r>
              <a:rPr lang="en-GB" sz="2400" dirty="0" smtClean="0"/>
              <a:t>– </a:t>
            </a:r>
          </a:p>
          <a:p>
            <a:pPr marL="0" indent="0">
              <a:buNone/>
            </a:pPr>
            <a:r>
              <a:rPr lang="en-GB" dirty="0" smtClean="0"/>
              <a:t>Before   after</a:t>
            </a:r>
            <a:r>
              <a:rPr lang="en-GB" dirty="0"/>
              <a:t>, past, present, old, new, then, now, today, modern, timeline, different, same, similar,</a:t>
            </a:r>
          </a:p>
          <a:p>
            <a:pPr marL="0" indent="0">
              <a:buNone/>
            </a:pPr>
            <a:r>
              <a:rPr lang="en-GB" dirty="0"/>
              <a:t>compare, decade, century, pioneer, discrimination</a:t>
            </a:r>
          </a:p>
        </p:txBody>
      </p:sp>
      <p:sp>
        <p:nvSpPr>
          <p:cNvPr id="13" name="Text Box 2"/>
          <p:cNvSpPr txBox="1">
            <a:spLocks noChangeArrowheads="1"/>
          </p:cNvSpPr>
          <p:nvPr/>
        </p:nvSpPr>
        <p:spPr bwMode="auto">
          <a:xfrm>
            <a:off x="6905692" y="2276145"/>
            <a:ext cx="5142148" cy="345174"/>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2"/>
          <a:stretch>
            <a:fillRect/>
          </a:stretch>
        </p:blipFill>
        <p:spPr>
          <a:xfrm>
            <a:off x="9383565" y="4856396"/>
            <a:ext cx="2739007" cy="1969520"/>
          </a:xfrm>
          <a:prstGeom prst="rect">
            <a:avLst/>
          </a:prstGeom>
        </p:spPr>
      </p:pic>
      <p:pic>
        <p:nvPicPr>
          <p:cNvPr id="3" name="Picture 2"/>
          <p:cNvPicPr>
            <a:picLocks noChangeAspect="1"/>
          </p:cNvPicPr>
          <p:nvPr/>
        </p:nvPicPr>
        <p:blipFill>
          <a:blip r:embed="rId3"/>
          <a:stretch>
            <a:fillRect/>
          </a:stretch>
        </p:blipFill>
        <p:spPr>
          <a:xfrm>
            <a:off x="5417761" y="3276587"/>
            <a:ext cx="1356478" cy="304826"/>
          </a:xfrm>
          <a:prstGeom prst="rect">
            <a:avLst/>
          </a:prstGeom>
        </p:spPr>
      </p:pic>
    </p:spTree>
    <p:extLst>
      <p:ext uri="{BB962C8B-B14F-4D97-AF65-F5344CB8AC3E}">
        <p14:creationId xmlns:p14="http://schemas.microsoft.com/office/powerpoint/2010/main" val="2850753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Table 65"/>
          <p:cNvGraphicFramePr>
            <a:graphicFrameLocks noGrp="1"/>
          </p:cNvGraphicFramePr>
          <p:nvPr>
            <p:extLst>
              <p:ext uri="{D42A27DB-BD31-4B8C-83A1-F6EECF244321}">
                <p14:modId xmlns:p14="http://schemas.microsoft.com/office/powerpoint/2010/main" val="143293404"/>
              </p:ext>
            </p:extLst>
          </p:nvPr>
        </p:nvGraphicFramePr>
        <p:xfrm>
          <a:off x="131874" y="78292"/>
          <a:ext cx="11915964" cy="1938817"/>
        </p:xfrm>
        <a:graphic>
          <a:graphicData uri="http://schemas.openxmlformats.org/drawingml/2006/table">
            <a:tbl>
              <a:tblPr firstRow="1" bandRow="1">
                <a:tableStyleId>{5C22544A-7EE6-4342-B048-85BDC9FD1C3A}</a:tableStyleId>
              </a:tblPr>
              <a:tblGrid>
                <a:gridCol w="1985994">
                  <a:extLst>
                    <a:ext uri="{9D8B030D-6E8A-4147-A177-3AD203B41FA5}">
                      <a16:colId xmlns:a16="http://schemas.microsoft.com/office/drawing/2014/main" val="2492426390"/>
                    </a:ext>
                  </a:extLst>
                </a:gridCol>
                <a:gridCol w="1985994">
                  <a:extLst>
                    <a:ext uri="{9D8B030D-6E8A-4147-A177-3AD203B41FA5}">
                      <a16:colId xmlns:a16="http://schemas.microsoft.com/office/drawing/2014/main" val="356198671"/>
                    </a:ext>
                  </a:extLst>
                </a:gridCol>
                <a:gridCol w="1985994">
                  <a:extLst>
                    <a:ext uri="{9D8B030D-6E8A-4147-A177-3AD203B41FA5}">
                      <a16:colId xmlns:a16="http://schemas.microsoft.com/office/drawing/2014/main" val="2572164240"/>
                    </a:ext>
                  </a:extLst>
                </a:gridCol>
                <a:gridCol w="1985994">
                  <a:extLst>
                    <a:ext uri="{9D8B030D-6E8A-4147-A177-3AD203B41FA5}">
                      <a16:colId xmlns:a16="http://schemas.microsoft.com/office/drawing/2014/main" val="2683159159"/>
                    </a:ext>
                  </a:extLst>
                </a:gridCol>
                <a:gridCol w="1985994">
                  <a:extLst>
                    <a:ext uri="{9D8B030D-6E8A-4147-A177-3AD203B41FA5}">
                      <a16:colId xmlns:a16="http://schemas.microsoft.com/office/drawing/2014/main" val="3043283335"/>
                    </a:ext>
                  </a:extLst>
                </a:gridCol>
                <a:gridCol w="1985994">
                  <a:extLst>
                    <a:ext uri="{9D8B030D-6E8A-4147-A177-3AD203B41FA5}">
                      <a16:colId xmlns:a16="http://schemas.microsoft.com/office/drawing/2014/main" val="1821034652"/>
                    </a:ext>
                  </a:extLst>
                </a:gridCol>
              </a:tblGrid>
              <a:tr h="343341">
                <a:tc gridSpan="6">
                  <a:txBody>
                    <a:bodyPr/>
                    <a:lstStyle/>
                    <a:p>
                      <a:pPr algn="ctr"/>
                      <a:r>
                        <a:rPr lang="en-GB" sz="2400" b="1" kern="1200" dirty="0" smtClean="0">
                          <a:solidFill>
                            <a:schemeClr val="lt1"/>
                          </a:solidFill>
                          <a:effectLst/>
                          <a:latin typeface="+mn-lt"/>
                          <a:ea typeface="+mn-ea"/>
                          <a:cs typeface="+mn-cs"/>
                        </a:rPr>
                        <a:t>KS1 – Where</a:t>
                      </a:r>
                      <a:r>
                        <a:rPr lang="en-GB" sz="2400" b="1" kern="1200" baseline="0" dirty="0" smtClean="0">
                          <a:solidFill>
                            <a:schemeClr val="lt1"/>
                          </a:solidFill>
                          <a:effectLst/>
                          <a:latin typeface="+mn-lt"/>
                          <a:ea typeface="+mn-ea"/>
                          <a:cs typeface="+mn-cs"/>
                        </a:rPr>
                        <a:t> have humans explored</a:t>
                      </a:r>
                      <a:r>
                        <a:rPr lang="en-GB" sz="2400" b="1" kern="1200" dirty="0" smtClean="0">
                          <a:solidFill>
                            <a:schemeClr val="lt1"/>
                          </a:solidFill>
                          <a:effectLst/>
                          <a:latin typeface="+mn-lt"/>
                          <a:ea typeface="+mn-ea"/>
                          <a:cs typeface="+mn-cs"/>
                        </a:rPr>
                        <a:t>?</a:t>
                      </a:r>
                      <a:endParaRPr lang="en-GB" sz="2400" b="1" kern="1200" dirty="0">
                        <a:solidFill>
                          <a:schemeClr val="lt1"/>
                        </a:solidFill>
                        <a:effectLst/>
                        <a:latin typeface="+mn-lt"/>
                        <a:ea typeface="+mn-ea"/>
                        <a:cs typeface="+mn-cs"/>
                      </a:endParaRPr>
                    </a:p>
                  </a:txBody>
                  <a:tcPr>
                    <a:solidFill>
                      <a:srgbClr val="7030A0"/>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47846119"/>
                  </a:ext>
                </a:extLst>
              </a:tr>
              <a:tr h="286117">
                <a:tc>
                  <a:txBody>
                    <a:bodyPr/>
                    <a:lstStyle/>
                    <a:p>
                      <a:r>
                        <a:rPr lang="en-US" sz="1800" kern="1200" dirty="0" smtClean="0">
                          <a:solidFill>
                            <a:schemeClr val="dk1"/>
                          </a:solidFill>
                          <a:effectLst/>
                          <a:latin typeface="+mn-lt"/>
                          <a:ea typeface="+mn-ea"/>
                          <a:cs typeface="+mn-cs"/>
                        </a:rPr>
                        <a:t>Lesson 1</a:t>
                      </a:r>
                      <a:endParaRPr lang="en-GB" sz="1800" dirty="0"/>
                    </a:p>
                  </a:txBody>
                  <a:tcPr>
                    <a:solidFill>
                      <a:srgbClr val="A162D0"/>
                    </a:solidFill>
                  </a:tcPr>
                </a:tc>
                <a:tc>
                  <a:txBody>
                    <a:bodyPr/>
                    <a:lstStyle/>
                    <a:p>
                      <a:r>
                        <a:rPr lang="en-US" sz="1800" kern="1200" dirty="0" smtClean="0">
                          <a:solidFill>
                            <a:schemeClr val="dk1"/>
                          </a:solidFill>
                          <a:effectLst/>
                          <a:latin typeface="+mn-lt"/>
                          <a:ea typeface="+mn-ea"/>
                          <a:cs typeface="+mn-cs"/>
                        </a:rPr>
                        <a:t>Lesson 2</a:t>
                      </a:r>
                      <a:endParaRPr lang="en-GB" sz="1800" dirty="0"/>
                    </a:p>
                  </a:txBody>
                  <a:tcPr/>
                </a:tc>
                <a:tc>
                  <a:txBody>
                    <a:bodyPr/>
                    <a:lstStyle/>
                    <a:p>
                      <a:r>
                        <a:rPr lang="en-US" sz="1800" kern="1200" dirty="0" smtClean="0">
                          <a:solidFill>
                            <a:schemeClr val="dk1"/>
                          </a:solidFill>
                          <a:effectLst/>
                          <a:latin typeface="+mn-lt"/>
                          <a:ea typeface="+mn-ea"/>
                          <a:cs typeface="+mn-cs"/>
                        </a:rPr>
                        <a:t>Lesson 3</a:t>
                      </a:r>
                      <a:endParaRPr lang="en-GB" sz="1800" dirty="0"/>
                    </a:p>
                  </a:txBody>
                  <a:tcPr>
                    <a:solidFill>
                      <a:srgbClr val="A162D0"/>
                    </a:solidFill>
                  </a:tcPr>
                </a:tc>
                <a:tc>
                  <a:txBody>
                    <a:bodyPr/>
                    <a:lstStyle/>
                    <a:p>
                      <a:r>
                        <a:rPr lang="en-US" sz="1800" kern="1200" dirty="0" smtClean="0">
                          <a:solidFill>
                            <a:schemeClr val="dk1"/>
                          </a:solidFill>
                          <a:effectLst/>
                          <a:latin typeface="+mn-lt"/>
                          <a:ea typeface="+mn-ea"/>
                          <a:cs typeface="+mn-cs"/>
                        </a:rPr>
                        <a:t>Lesson 4</a:t>
                      </a:r>
                      <a:endParaRPr lang="en-GB" sz="1800" dirty="0"/>
                    </a:p>
                  </a:txBody>
                  <a:tcPr/>
                </a:tc>
                <a:tc>
                  <a:txBody>
                    <a:bodyPr/>
                    <a:lstStyle/>
                    <a:p>
                      <a:r>
                        <a:rPr lang="en-US" sz="1800" kern="1200" dirty="0" smtClean="0">
                          <a:solidFill>
                            <a:schemeClr val="dk1"/>
                          </a:solidFill>
                          <a:effectLst/>
                          <a:latin typeface="+mn-lt"/>
                          <a:ea typeface="+mn-ea"/>
                          <a:cs typeface="+mn-cs"/>
                        </a:rPr>
                        <a:t>Lesson 5</a:t>
                      </a:r>
                      <a:endParaRPr lang="en-GB" sz="1800" dirty="0"/>
                    </a:p>
                  </a:txBody>
                  <a:tcPr>
                    <a:solidFill>
                      <a:srgbClr val="A162D0"/>
                    </a:solidFill>
                  </a:tcPr>
                </a:tc>
                <a:tc>
                  <a:txBody>
                    <a:bodyPr/>
                    <a:lstStyle/>
                    <a:p>
                      <a:r>
                        <a:rPr lang="en-US" sz="1800" kern="1200" dirty="0" smtClean="0">
                          <a:solidFill>
                            <a:schemeClr val="dk1"/>
                          </a:solidFill>
                          <a:effectLst/>
                          <a:latin typeface="+mn-lt"/>
                          <a:ea typeface="+mn-ea"/>
                          <a:cs typeface="+mn-cs"/>
                        </a:rPr>
                        <a:t>Lesson 6</a:t>
                      </a:r>
                      <a:endParaRPr lang="en-GB" sz="1800" dirty="0"/>
                    </a:p>
                  </a:txBody>
                  <a:tcPr/>
                </a:tc>
                <a:extLst>
                  <a:ext uri="{0D108BD9-81ED-4DB2-BD59-A6C34878D82A}">
                    <a16:rowId xmlns:a16="http://schemas.microsoft.com/office/drawing/2014/main" val="248177855"/>
                  </a:ext>
                </a:extLst>
              </a:tr>
              <a:tr h="1115857">
                <a:tc>
                  <a:txBody>
                    <a:bodyPr/>
                    <a:lstStyle/>
                    <a:p>
                      <a:r>
                        <a:rPr lang="en-GB" sz="1400" dirty="0" smtClean="0"/>
                        <a:t>Key question</a:t>
                      </a:r>
                    </a:p>
                    <a:p>
                      <a:endParaRPr lang="en-US" sz="1400" kern="1200" dirty="0" smtClean="0">
                        <a:solidFill>
                          <a:schemeClr val="dk1"/>
                        </a:solidFill>
                        <a:effectLst/>
                        <a:latin typeface="+mn-lt"/>
                        <a:ea typeface="+mn-ea"/>
                        <a:cs typeface="+mn-cs"/>
                      </a:endParaRPr>
                    </a:p>
                    <a:p>
                      <a:r>
                        <a:rPr lang="en-GB" sz="1400" kern="1200" dirty="0" smtClean="0">
                          <a:solidFill>
                            <a:schemeClr val="dk1"/>
                          </a:solidFill>
                          <a:effectLst/>
                          <a:latin typeface="+mn-lt"/>
                          <a:ea typeface="+mn-ea"/>
                          <a:cs typeface="+mn-cs"/>
                        </a:rPr>
                        <a:t>How</a:t>
                      </a:r>
                      <a:r>
                        <a:rPr lang="en-GB" sz="1400" kern="1200" baseline="0" dirty="0" smtClean="0">
                          <a:solidFill>
                            <a:schemeClr val="dk1"/>
                          </a:solidFill>
                          <a:effectLst/>
                          <a:latin typeface="+mn-lt"/>
                          <a:ea typeface="+mn-ea"/>
                          <a:cs typeface="+mn-cs"/>
                        </a:rPr>
                        <a:t> can we find out about the past?</a:t>
                      </a:r>
                      <a:endParaRPr lang="en-GB" sz="1400" kern="1200" dirty="0" smtClean="0">
                        <a:solidFill>
                          <a:schemeClr val="dk1"/>
                        </a:solidFill>
                        <a:effectLst/>
                        <a:latin typeface="+mn-lt"/>
                        <a:ea typeface="+mn-ea"/>
                        <a:cs typeface="+mn-cs"/>
                      </a:endParaRPr>
                    </a:p>
                  </a:txBody>
                  <a:tcPr/>
                </a:tc>
                <a:tc>
                  <a:txBody>
                    <a:bodyPr/>
                    <a:lstStyle/>
                    <a:p>
                      <a:r>
                        <a:rPr lang="en-GB" sz="1400" dirty="0" smtClean="0"/>
                        <a:t>Key question</a:t>
                      </a:r>
                    </a:p>
                    <a:p>
                      <a:endParaRPr lang="en-GB"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Why</a:t>
                      </a:r>
                      <a:r>
                        <a:rPr lang="en-GB" sz="1400" baseline="0" dirty="0" smtClean="0"/>
                        <a:t> do people explore</a:t>
                      </a:r>
                      <a:r>
                        <a:rPr lang="en-GB" sz="1400" dirty="0" smtClean="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Key question</a:t>
                      </a:r>
                    </a:p>
                    <a:p>
                      <a:endParaRPr lang="en-GB"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effectLst/>
                          <a:latin typeface="+mn-lt"/>
                          <a:ea typeface="+mn-ea"/>
                          <a:cs typeface="+mn-cs"/>
                        </a:rPr>
                        <a:t>Who</a:t>
                      </a:r>
                      <a:r>
                        <a:rPr lang="en-GB" sz="1400" kern="1200" baseline="0" dirty="0" smtClean="0">
                          <a:solidFill>
                            <a:schemeClr val="dk1"/>
                          </a:solidFill>
                          <a:effectLst/>
                          <a:latin typeface="+mn-lt"/>
                          <a:ea typeface="+mn-ea"/>
                          <a:cs typeface="+mn-cs"/>
                        </a:rPr>
                        <a:t> are the important explorers from the past</a:t>
                      </a:r>
                      <a:r>
                        <a:rPr lang="en-GB" sz="1400" kern="1200" dirty="0" smtClean="0">
                          <a:solidFill>
                            <a:schemeClr val="dk1"/>
                          </a:solidFill>
                          <a:effectLst/>
                          <a:latin typeface="+mn-lt"/>
                          <a:ea typeface="+mn-ea"/>
                          <a:cs typeface="+mn-cs"/>
                        </a:rPr>
                        <a:t>?</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Key question</a:t>
                      </a:r>
                    </a:p>
                    <a:p>
                      <a:endParaRPr lang="en-GB"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effectLst/>
                          <a:latin typeface="+mn-lt"/>
                          <a:ea typeface="+mn-ea"/>
                          <a:cs typeface="+mn-cs"/>
                        </a:rPr>
                        <a:t>What</a:t>
                      </a:r>
                      <a:r>
                        <a:rPr lang="en-GB" sz="1400" kern="1200" baseline="0" dirty="0" smtClean="0">
                          <a:solidFill>
                            <a:schemeClr val="dk1"/>
                          </a:solidFill>
                          <a:effectLst/>
                          <a:latin typeface="+mn-lt"/>
                          <a:ea typeface="+mn-ea"/>
                          <a:cs typeface="+mn-cs"/>
                        </a:rPr>
                        <a:t> are the famous explorations of the past</a:t>
                      </a:r>
                      <a:r>
                        <a:rPr lang="en-GB" sz="1400" kern="1200" dirty="0" smtClean="0">
                          <a:solidFill>
                            <a:schemeClr val="dk1"/>
                          </a:solidFill>
                          <a:effectLst/>
                          <a:latin typeface="+mn-lt"/>
                          <a:ea typeface="+mn-ea"/>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Key question</a:t>
                      </a:r>
                    </a:p>
                    <a:p>
                      <a:endParaRPr lang="en-GB" sz="1400" dirty="0" smtClean="0"/>
                    </a:p>
                    <a:p>
                      <a:r>
                        <a:rPr lang="en-GB" sz="1400" dirty="0" smtClean="0"/>
                        <a:t>Can</a:t>
                      </a:r>
                      <a:r>
                        <a:rPr lang="en-GB" sz="1400" baseline="0" dirty="0" smtClean="0"/>
                        <a:t> we compare different explorations</a:t>
                      </a:r>
                      <a:r>
                        <a:rPr lang="en-GB" sz="1400" dirty="0" smtClean="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Key question</a:t>
                      </a:r>
                    </a:p>
                    <a:p>
                      <a:endParaRPr lang="en-GB"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effectLst/>
                          <a:latin typeface="+mn-lt"/>
                          <a:ea typeface="+mn-ea"/>
                          <a:cs typeface="+mn-cs"/>
                        </a:rPr>
                        <a:t>How</a:t>
                      </a:r>
                      <a:r>
                        <a:rPr lang="en-GB" sz="1400" kern="1200" baseline="0" dirty="0" smtClean="0">
                          <a:solidFill>
                            <a:schemeClr val="dk1"/>
                          </a:solidFill>
                          <a:effectLst/>
                          <a:latin typeface="+mn-lt"/>
                          <a:ea typeface="+mn-ea"/>
                          <a:cs typeface="+mn-cs"/>
                        </a:rPr>
                        <a:t> have explorations changed over time</a:t>
                      </a:r>
                      <a:r>
                        <a:rPr lang="en-GB" sz="1400" kern="1200" dirty="0" smtClean="0">
                          <a:solidFill>
                            <a:schemeClr val="dk1"/>
                          </a:solidFill>
                          <a:effectLst/>
                          <a:latin typeface="+mn-lt"/>
                          <a:ea typeface="+mn-ea"/>
                          <a:cs typeface="+mn-cs"/>
                        </a:rPr>
                        <a:t>?</a:t>
                      </a:r>
                    </a:p>
                  </a:txBody>
                  <a:tcPr/>
                </a:tc>
                <a:extLst>
                  <a:ext uri="{0D108BD9-81ED-4DB2-BD59-A6C34878D82A}">
                    <a16:rowId xmlns:a16="http://schemas.microsoft.com/office/drawing/2014/main" val="1608076672"/>
                  </a:ext>
                </a:extLst>
              </a:tr>
            </a:tbl>
          </a:graphicData>
        </a:graphic>
      </p:graphicFrame>
      <p:sp>
        <p:nvSpPr>
          <p:cNvPr id="68" name="Rectangle 67"/>
          <p:cNvSpPr/>
          <p:nvPr/>
        </p:nvSpPr>
        <p:spPr>
          <a:xfrm>
            <a:off x="1996877" y="2502569"/>
            <a:ext cx="4837059" cy="3065455"/>
          </a:xfrm>
          <a:prstGeom prst="rect">
            <a:avLst/>
          </a:prstGeom>
          <a:ln>
            <a:solidFill>
              <a:schemeClr val="accent1"/>
            </a:solidFill>
          </a:ln>
        </p:spPr>
        <p:txBody>
          <a:bodyPr wrap="square">
            <a:spAutoFit/>
          </a:bodyPr>
          <a:lstStyle/>
          <a:p>
            <a:pPr marL="100965" marR="129540">
              <a:lnSpc>
                <a:spcPct val="115000"/>
              </a:lnSpc>
              <a:spcBef>
                <a:spcPts val="565"/>
              </a:spcBef>
              <a:spcAft>
                <a:spcPts val="0"/>
              </a:spcAft>
            </a:pPr>
            <a:r>
              <a:rPr lang="en-US" sz="1200" dirty="0" smtClean="0">
                <a:solidFill>
                  <a:srgbClr val="1A232B"/>
                </a:solidFill>
                <a:latin typeface="Arial MT"/>
                <a:ea typeface="Arial MT"/>
                <a:cs typeface="Arial MT"/>
              </a:rPr>
              <a:t>To begin with, children will be exposed to </a:t>
            </a:r>
            <a:r>
              <a:rPr lang="en-US" sz="1200" dirty="0">
                <a:solidFill>
                  <a:srgbClr val="1A232B"/>
                </a:solidFill>
                <a:latin typeface="Arial MT"/>
                <a:ea typeface="Arial MT"/>
                <a:cs typeface="Arial MT"/>
              </a:rPr>
              <a:t>images of different explorers: explorers that explore different parts of the world. The children will discuss where in the world these explorers may have been and the special equipment that they need to survive. Over the next few lessons, children will be introduced to some famous explorers from the past. They will find out more about their lives and the reasons why they became explorers. During this unit, they will ‘meet’ Charles Darwin, Neil Armstrong, Ibn Battuta, Roald Amundsen, Sylvia Earle and Edmund Hillary. They will have the opportunity to ask and answer questions about them and make simple comparisons between their explorations. At the end of the unit, children will consider modern day explorations and whether or not humans will still explore the Earth and beyond in the future.</a:t>
            </a:r>
            <a:endParaRPr lang="en-GB" dirty="0">
              <a:latin typeface="Arial MT"/>
              <a:ea typeface="Arial MT"/>
              <a:cs typeface="Arial MT"/>
            </a:endParaRPr>
          </a:p>
        </p:txBody>
      </p:sp>
      <p:sp>
        <p:nvSpPr>
          <p:cNvPr id="70" name="Text Box 2"/>
          <p:cNvSpPr txBox="1">
            <a:spLocks noChangeArrowheads="1"/>
          </p:cNvSpPr>
          <p:nvPr/>
        </p:nvSpPr>
        <p:spPr bwMode="auto">
          <a:xfrm>
            <a:off x="2021304" y="2247566"/>
            <a:ext cx="4812632" cy="271045"/>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1" name="Text Box 2"/>
          <p:cNvSpPr txBox="1">
            <a:spLocks noChangeArrowheads="1"/>
          </p:cNvSpPr>
          <p:nvPr/>
        </p:nvSpPr>
        <p:spPr bwMode="auto">
          <a:xfrm>
            <a:off x="1996878" y="5709275"/>
            <a:ext cx="7085112" cy="380243"/>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chemeClr val="bg1"/>
                </a:solidFill>
                <a:latin typeface="Arial" panose="020B0604020202020204" pitchFamily="34" charset="0"/>
              </a:rPr>
              <a:t>Disciplinary and S</a:t>
            </a:r>
            <a:r>
              <a:rPr kumimoji="0" lang="en-US" altLang="en-US" sz="1800" b="1" i="0" u="none" strike="noStrike" cap="none" normalizeH="0" baseline="0" dirty="0" smtClean="0">
                <a:ln>
                  <a:noFill/>
                </a:ln>
                <a:solidFill>
                  <a:schemeClr val="bg1"/>
                </a:solidFill>
                <a:effectLst/>
                <a:latin typeface="Arial" panose="020B0604020202020204" pitchFamily="34" charset="0"/>
              </a:rPr>
              <a:t>ubstantive themes explored</a:t>
            </a:r>
          </a:p>
        </p:txBody>
      </p:sp>
      <p:sp>
        <p:nvSpPr>
          <p:cNvPr id="72" name="Rectangle 71"/>
          <p:cNvSpPr/>
          <p:nvPr/>
        </p:nvSpPr>
        <p:spPr>
          <a:xfrm>
            <a:off x="2016841" y="6086966"/>
            <a:ext cx="7065150" cy="523220"/>
          </a:xfrm>
          <a:prstGeom prst="rect">
            <a:avLst/>
          </a:prstGeom>
          <a:ln>
            <a:solidFill>
              <a:schemeClr val="accent1"/>
            </a:solidFill>
          </a:ln>
        </p:spPr>
        <p:txBody>
          <a:bodyPr wrap="square">
            <a:spAutoFit/>
          </a:bodyPr>
          <a:lstStyle/>
          <a:p>
            <a:r>
              <a:rPr lang="en-GB" sz="1400" b="1" dirty="0" smtClean="0"/>
              <a:t>Disciplinary concepts</a:t>
            </a:r>
            <a:r>
              <a:rPr lang="en-GB" sz="1400" dirty="0" smtClean="0"/>
              <a:t> – Change and continuity, </a:t>
            </a:r>
            <a:r>
              <a:rPr lang="en-GB" sz="1400" dirty="0"/>
              <a:t>Exploration and Invasion </a:t>
            </a:r>
          </a:p>
          <a:p>
            <a:r>
              <a:rPr lang="en-US" sz="1400" b="1" dirty="0" smtClean="0"/>
              <a:t>Substantive concepts </a:t>
            </a:r>
            <a:r>
              <a:rPr lang="en-US" sz="1400" dirty="0" smtClean="0"/>
              <a:t>– </a:t>
            </a:r>
            <a:r>
              <a:rPr lang="en-US" sz="1400" dirty="0"/>
              <a:t>exploration, trade</a:t>
            </a:r>
            <a:endParaRPr lang="en-GB" sz="1400" dirty="0"/>
          </a:p>
        </p:txBody>
      </p:sp>
      <p:sp>
        <p:nvSpPr>
          <p:cNvPr id="73" name="Text Box 3"/>
          <p:cNvSpPr txBox="1">
            <a:spLocks noChangeArrowheads="1"/>
          </p:cNvSpPr>
          <p:nvPr/>
        </p:nvSpPr>
        <p:spPr bwMode="auto">
          <a:xfrm>
            <a:off x="6905692" y="2686929"/>
            <a:ext cx="5145124" cy="2531133"/>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r>
              <a:rPr lang="en-GB" sz="1600" dirty="0" smtClean="0"/>
              <a:t>-</a:t>
            </a:r>
            <a:r>
              <a:rPr lang="en-US" sz="1200" dirty="0">
                <a:latin typeface="Arial" panose="020B0604020202020204" pitchFamily="34" charset="0"/>
                <a:cs typeface="Arial" panose="020B0604020202020204" pitchFamily="34" charset="0"/>
              </a:rPr>
              <a:t>Neil Armstrong - </a:t>
            </a:r>
            <a:r>
              <a:rPr lang="en-US" sz="1200" b="1" dirty="0">
                <a:latin typeface="Arial" panose="020B0604020202020204" pitchFamily="34" charset="0"/>
                <a:cs typeface="Arial" panose="020B0604020202020204" pitchFamily="34" charset="0"/>
              </a:rPr>
              <a:t>First man </a:t>
            </a:r>
            <a:r>
              <a:rPr lang="en-US" sz="1200" dirty="0">
                <a:latin typeface="Arial" panose="020B0604020202020204" pitchFamily="34" charset="0"/>
                <a:cs typeface="Arial" panose="020B0604020202020204" pitchFamily="34" charset="0"/>
              </a:rPr>
              <a:t>on the Moon, </a:t>
            </a:r>
            <a:r>
              <a:rPr lang="en-US" sz="1200" b="1" dirty="0">
                <a:latin typeface="Arial" panose="020B0604020202020204" pitchFamily="34" charset="0"/>
                <a:cs typeface="Arial" panose="020B0604020202020204" pitchFamily="34" charset="0"/>
              </a:rPr>
              <a:t>but not the only </a:t>
            </a:r>
            <a:r>
              <a:rPr lang="en-US" sz="1200" dirty="0">
                <a:latin typeface="Arial" panose="020B0604020202020204" pitchFamily="34" charset="0"/>
                <a:cs typeface="Arial" panose="020B0604020202020204" pitchFamily="34" charset="0"/>
              </a:rPr>
              <a:t>human to have been to the Moon. There have been Moon landings since 1969 (12 people have landed there in total). </a:t>
            </a:r>
            <a:br>
              <a:rPr lang="en-US" sz="1200" dirty="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-Roald </a:t>
            </a:r>
            <a:r>
              <a:rPr lang="en-US" sz="1200" dirty="0">
                <a:latin typeface="Arial" panose="020B0604020202020204" pitchFamily="34" charset="0"/>
                <a:cs typeface="Arial" panose="020B0604020202020204" pitchFamily="34" charset="0"/>
              </a:rPr>
              <a:t>Amundsen - </a:t>
            </a:r>
            <a:r>
              <a:rPr lang="en-US" sz="1200" b="1" dirty="0">
                <a:latin typeface="Arial" panose="020B0604020202020204" pitchFamily="34" charset="0"/>
                <a:cs typeface="Arial" panose="020B0604020202020204" pitchFamily="34" charset="0"/>
              </a:rPr>
              <a:t>First man </a:t>
            </a:r>
            <a:r>
              <a:rPr lang="en-US" sz="1200" dirty="0">
                <a:latin typeface="Arial" panose="020B0604020202020204" pitchFamily="34" charset="0"/>
                <a:cs typeface="Arial" panose="020B0604020202020204" pitchFamily="34" charset="0"/>
              </a:rPr>
              <a:t>at the South Pole, he was also the first to fly over the North Pole, but many other people have been since then. He isn’t the only explorer to have made it</a:t>
            </a:r>
            <a:r>
              <a:rPr lang="en-US" sz="1200" dirty="0" smtClean="0">
                <a:latin typeface="Arial" panose="020B0604020202020204" pitchFamily="34" charset="0"/>
                <a:cs typeface="Arial" panose="020B0604020202020204" pitchFamily="34" charset="0"/>
              </a:rPr>
              <a:t>.</a:t>
            </a:r>
          </a:p>
          <a:p>
            <a:r>
              <a:rPr lang="en-US" sz="1200" dirty="0" smtClean="0">
                <a:latin typeface="Arial" panose="020B0604020202020204" pitchFamily="34" charset="0"/>
                <a:cs typeface="Arial" panose="020B0604020202020204" pitchFamily="34" charset="0"/>
              </a:rPr>
              <a:t>-The explorations we study from the past, are not the only ones but we can’t look at all of them as there are thousands. </a:t>
            </a:r>
            <a:endParaRPr lang="en-GB" sz="1200" dirty="0">
              <a:latin typeface="Arial" panose="020B0604020202020204" pitchFamily="34" charset="0"/>
              <a:cs typeface="Arial" panose="020B0604020202020204" pitchFamily="34" charset="0"/>
            </a:endParaRPr>
          </a:p>
        </p:txBody>
      </p:sp>
      <p:sp>
        <p:nvSpPr>
          <p:cNvPr id="74" name="Text Box 2"/>
          <p:cNvSpPr txBox="1">
            <a:spLocks noChangeArrowheads="1"/>
          </p:cNvSpPr>
          <p:nvPr/>
        </p:nvSpPr>
        <p:spPr bwMode="auto">
          <a:xfrm>
            <a:off x="6905691" y="2356355"/>
            <a:ext cx="5142148" cy="345174"/>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5" name="Content Placeholder 2"/>
          <p:cNvSpPr txBox="1">
            <a:spLocks/>
          </p:cNvSpPr>
          <p:nvPr/>
        </p:nvSpPr>
        <p:spPr>
          <a:xfrm>
            <a:off x="269631" y="2263608"/>
            <a:ext cx="1532792" cy="4358972"/>
          </a:xfrm>
          <a:prstGeom prst="rect">
            <a:avLst/>
          </a:prstGeom>
          <a:ln w="19050">
            <a:solidFill>
              <a:schemeClr val="accent1"/>
            </a:solid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2400" b="1" dirty="0" smtClean="0"/>
              <a:t>Key vocabulary </a:t>
            </a:r>
            <a:r>
              <a:rPr lang="en-GB" sz="2400" dirty="0" smtClean="0"/>
              <a:t>– </a:t>
            </a:r>
          </a:p>
          <a:p>
            <a:pPr marL="0" indent="0">
              <a:buNone/>
            </a:pPr>
            <a:r>
              <a:rPr lang="en-GB" dirty="0" smtClean="0"/>
              <a:t>explore explorer exploration significant astronaut </a:t>
            </a:r>
            <a:r>
              <a:rPr lang="en-GB" sz="2300" dirty="0" smtClean="0"/>
              <a:t>oceanographer</a:t>
            </a:r>
            <a:r>
              <a:rPr lang="en-GB" dirty="0" smtClean="0"/>
              <a:t> mountaineer before    after        past   present monument same different change continuity then</a:t>
            </a:r>
            <a:r>
              <a:rPr lang="en-GB" dirty="0"/>
              <a:t> </a:t>
            </a:r>
            <a:r>
              <a:rPr lang="en-GB" dirty="0" smtClean="0"/>
              <a:t>       now</a:t>
            </a:r>
            <a:endParaRPr lang="en-GB" dirty="0"/>
          </a:p>
        </p:txBody>
      </p:sp>
      <p:sp>
        <p:nvSpPr>
          <p:cNvPr id="13" name="Text Box 2"/>
          <p:cNvSpPr txBox="1">
            <a:spLocks noChangeArrowheads="1"/>
          </p:cNvSpPr>
          <p:nvPr/>
        </p:nvSpPr>
        <p:spPr bwMode="auto">
          <a:xfrm>
            <a:off x="6905692" y="2276145"/>
            <a:ext cx="5142148" cy="345174"/>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9012115" y="4583110"/>
            <a:ext cx="3110457" cy="2182419"/>
          </a:xfrm>
          <a:prstGeom prst="rect">
            <a:avLst/>
          </a:prstGeom>
        </p:spPr>
      </p:pic>
    </p:spTree>
    <p:extLst>
      <p:ext uri="{BB962C8B-B14F-4D97-AF65-F5344CB8AC3E}">
        <p14:creationId xmlns:p14="http://schemas.microsoft.com/office/powerpoint/2010/main" val="1990303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Table 65"/>
          <p:cNvGraphicFramePr>
            <a:graphicFrameLocks noGrp="1"/>
          </p:cNvGraphicFramePr>
          <p:nvPr>
            <p:extLst/>
          </p:nvPr>
        </p:nvGraphicFramePr>
        <p:xfrm>
          <a:off x="75748" y="84100"/>
          <a:ext cx="12079704" cy="2133600"/>
        </p:xfrm>
        <a:graphic>
          <a:graphicData uri="http://schemas.openxmlformats.org/drawingml/2006/table">
            <a:tbl>
              <a:tblPr firstRow="1" bandRow="1">
                <a:tableStyleId>{5C22544A-7EE6-4342-B048-85BDC9FD1C3A}</a:tableStyleId>
              </a:tblPr>
              <a:tblGrid>
                <a:gridCol w="1725672">
                  <a:extLst>
                    <a:ext uri="{9D8B030D-6E8A-4147-A177-3AD203B41FA5}">
                      <a16:colId xmlns:a16="http://schemas.microsoft.com/office/drawing/2014/main" val="2492426390"/>
                    </a:ext>
                  </a:extLst>
                </a:gridCol>
                <a:gridCol w="1725672">
                  <a:extLst>
                    <a:ext uri="{9D8B030D-6E8A-4147-A177-3AD203B41FA5}">
                      <a16:colId xmlns:a16="http://schemas.microsoft.com/office/drawing/2014/main" val="356198671"/>
                    </a:ext>
                  </a:extLst>
                </a:gridCol>
                <a:gridCol w="1725672">
                  <a:extLst>
                    <a:ext uri="{9D8B030D-6E8A-4147-A177-3AD203B41FA5}">
                      <a16:colId xmlns:a16="http://schemas.microsoft.com/office/drawing/2014/main" val="2572164240"/>
                    </a:ext>
                  </a:extLst>
                </a:gridCol>
                <a:gridCol w="1725672">
                  <a:extLst>
                    <a:ext uri="{9D8B030D-6E8A-4147-A177-3AD203B41FA5}">
                      <a16:colId xmlns:a16="http://schemas.microsoft.com/office/drawing/2014/main" val="2683159159"/>
                    </a:ext>
                  </a:extLst>
                </a:gridCol>
                <a:gridCol w="1725672">
                  <a:extLst>
                    <a:ext uri="{9D8B030D-6E8A-4147-A177-3AD203B41FA5}">
                      <a16:colId xmlns:a16="http://schemas.microsoft.com/office/drawing/2014/main" val="3043283335"/>
                    </a:ext>
                  </a:extLst>
                </a:gridCol>
                <a:gridCol w="1725672">
                  <a:extLst>
                    <a:ext uri="{9D8B030D-6E8A-4147-A177-3AD203B41FA5}">
                      <a16:colId xmlns:a16="http://schemas.microsoft.com/office/drawing/2014/main" val="1821034652"/>
                    </a:ext>
                  </a:extLst>
                </a:gridCol>
                <a:gridCol w="1725672">
                  <a:extLst>
                    <a:ext uri="{9D8B030D-6E8A-4147-A177-3AD203B41FA5}">
                      <a16:colId xmlns:a16="http://schemas.microsoft.com/office/drawing/2014/main" val="228400639"/>
                    </a:ext>
                  </a:extLst>
                </a:gridCol>
              </a:tblGrid>
              <a:tr h="343341">
                <a:tc gridSpan="7">
                  <a:txBody>
                    <a:bodyPr/>
                    <a:lstStyle/>
                    <a:p>
                      <a:pPr algn="ctr"/>
                      <a:r>
                        <a:rPr lang="en-US" sz="1800" b="1" kern="1200" dirty="0" smtClean="0">
                          <a:solidFill>
                            <a:schemeClr val="lt1"/>
                          </a:solidFill>
                          <a:effectLst/>
                          <a:latin typeface="+mn-lt"/>
                          <a:ea typeface="+mn-ea"/>
                          <a:cs typeface="+mn-cs"/>
                        </a:rPr>
                        <a:t>UKS2 - What similarities and differences are there between the Maya civilisation and England from the 8th to the 10th century?</a:t>
                      </a:r>
                      <a:endParaRPr lang="en-GB" sz="1800" b="1" kern="1200" dirty="0">
                        <a:solidFill>
                          <a:schemeClr val="lt1"/>
                        </a:solidFill>
                        <a:effectLst/>
                        <a:latin typeface="+mn-lt"/>
                        <a:ea typeface="+mn-ea"/>
                        <a:cs typeface="+mn-cs"/>
                      </a:endParaRPr>
                    </a:p>
                  </a:txBody>
                  <a:tcPr>
                    <a:solidFill>
                      <a:srgbClr val="7030A0"/>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47846119"/>
                  </a:ext>
                </a:extLst>
              </a:tr>
              <a:tr h="286117">
                <a:tc>
                  <a:txBody>
                    <a:bodyPr/>
                    <a:lstStyle/>
                    <a:p>
                      <a:r>
                        <a:rPr lang="en-US" sz="1400" kern="1200" dirty="0" smtClean="0">
                          <a:solidFill>
                            <a:schemeClr val="dk1"/>
                          </a:solidFill>
                          <a:effectLst/>
                          <a:latin typeface="+mn-lt"/>
                          <a:ea typeface="+mn-ea"/>
                          <a:cs typeface="+mn-cs"/>
                        </a:rPr>
                        <a:t>Lesson 1</a:t>
                      </a:r>
                      <a:endParaRPr lang="en-GB" sz="1400" dirty="0"/>
                    </a:p>
                  </a:txBody>
                  <a:tcPr>
                    <a:solidFill>
                      <a:srgbClr val="A162D0"/>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rgbClr val="A162D0"/>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rgbClr val="A162D0"/>
                    </a:solidFill>
                  </a:tcPr>
                </a:tc>
                <a:tc>
                  <a:txBody>
                    <a:bodyPr/>
                    <a:lstStyle/>
                    <a:p>
                      <a:r>
                        <a:rPr lang="en-US" sz="1400" kern="1200" dirty="0" smtClean="0">
                          <a:solidFill>
                            <a:schemeClr val="dk1"/>
                          </a:solidFill>
                          <a:effectLst/>
                          <a:latin typeface="+mn-lt"/>
                          <a:ea typeface="+mn-ea"/>
                          <a:cs typeface="+mn-cs"/>
                        </a:rPr>
                        <a:t>Lesson 6</a:t>
                      </a:r>
                      <a:endParaRPr lang="en-GB" sz="1400" dirty="0"/>
                    </a:p>
                  </a:txBody>
                  <a:tcPr/>
                </a:tc>
                <a:tc>
                  <a:txBody>
                    <a:bodyPr/>
                    <a:lstStyle/>
                    <a:p>
                      <a:r>
                        <a:rPr lang="en-GB" sz="1400" dirty="0" smtClean="0"/>
                        <a:t>Lesson 7</a:t>
                      </a:r>
                      <a:endParaRPr lang="en-GB" sz="1400" dirty="0"/>
                    </a:p>
                  </a:txBody>
                  <a:tcPr>
                    <a:solidFill>
                      <a:srgbClr val="A162D0"/>
                    </a:solidFill>
                  </a:tcPr>
                </a:tc>
                <a:extLst>
                  <a:ext uri="{0D108BD9-81ED-4DB2-BD59-A6C34878D82A}">
                    <a16:rowId xmlns:a16="http://schemas.microsoft.com/office/drawing/2014/main" val="248177855"/>
                  </a:ext>
                </a:extLst>
              </a:tr>
              <a:tr h="1115857">
                <a:tc>
                  <a:txBody>
                    <a:bodyPr/>
                    <a:lstStyle/>
                    <a:p>
                      <a:r>
                        <a:rPr lang="en-GB" sz="1200" dirty="0" smtClean="0"/>
                        <a:t>Key question</a:t>
                      </a:r>
                    </a:p>
                    <a:p>
                      <a:endParaRPr lang="en-US" sz="1200" kern="1200" dirty="0" smtClean="0">
                        <a:solidFill>
                          <a:schemeClr val="dk1"/>
                        </a:solidFill>
                        <a:effectLst/>
                        <a:latin typeface="+mn-lt"/>
                        <a:ea typeface="+mn-ea"/>
                        <a:cs typeface="+mn-cs"/>
                      </a:endParaRPr>
                    </a:p>
                    <a:p>
                      <a:r>
                        <a:rPr lang="en-US" sz="1200" kern="1200" dirty="0" smtClean="0">
                          <a:solidFill>
                            <a:schemeClr val="dk1"/>
                          </a:solidFill>
                          <a:effectLst/>
                          <a:latin typeface="+mn-lt"/>
                          <a:ea typeface="+mn-ea"/>
                          <a:cs typeface="+mn-cs"/>
                        </a:rPr>
                        <a:t>Where and when did the Maya live and what made them</a:t>
                      </a:r>
                      <a:r>
                        <a:rPr lang="en-US" sz="1200" kern="1200" baseline="0" dirty="0" smtClean="0">
                          <a:solidFill>
                            <a:schemeClr val="dk1"/>
                          </a:solidFill>
                          <a:effectLst/>
                          <a:latin typeface="+mn-lt"/>
                          <a:ea typeface="+mn-ea"/>
                          <a:cs typeface="+mn-cs"/>
                        </a:rPr>
                        <a:t> a successful civilisation</a:t>
                      </a:r>
                      <a:r>
                        <a:rPr lang="en-US" sz="1200" kern="1200" dirty="0" smtClean="0">
                          <a:solidFill>
                            <a:schemeClr val="dk1"/>
                          </a:solidFill>
                          <a:effectLst/>
                          <a:latin typeface="+mn-lt"/>
                          <a:ea typeface="+mn-ea"/>
                          <a:cs typeface="+mn-cs"/>
                        </a:rPr>
                        <a:t>?</a:t>
                      </a:r>
                      <a:endParaRPr lang="en-GB" sz="1200" kern="1200" dirty="0" smtClean="0">
                        <a:solidFill>
                          <a:schemeClr val="dk1"/>
                        </a:solidFill>
                        <a:effectLst/>
                        <a:latin typeface="+mn-lt"/>
                        <a:ea typeface="+mn-ea"/>
                        <a:cs typeface="+mn-cs"/>
                      </a:endParaRPr>
                    </a:p>
                  </a:txBody>
                  <a:tcPr/>
                </a:tc>
                <a:tc>
                  <a:txBody>
                    <a:bodyPr/>
                    <a:lstStyle/>
                    <a:p>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How do we know about the Maya?</a:t>
                      </a:r>
                      <a:endParaRPr lang="en-GB" sz="1200" kern="1200" dirty="0" smtClean="0">
                        <a:solidFill>
                          <a:schemeClr val="dk1"/>
                        </a:solidFill>
                        <a:effectLst/>
                        <a:latin typeface="+mn-lt"/>
                        <a:ea typeface="+mn-ea"/>
                        <a:cs typeface="+mn-cs"/>
                      </a:endParaRPr>
                    </a:p>
                    <a:p>
                      <a:endParaRPr lang="en-GB" sz="12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How were the Maya ruled compared</a:t>
                      </a:r>
                      <a:r>
                        <a:rPr lang="en-US" sz="1200" kern="1200" baseline="0" dirty="0" smtClean="0">
                          <a:solidFill>
                            <a:schemeClr val="dk1"/>
                          </a:solidFill>
                          <a:effectLst/>
                          <a:latin typeface="+mn-lt"/>
                          <a:ea typeface="+mn-ea"/>
                          <a:cs typeface="+mn-cs"/>
                        </a:rPr>
                        <a:t> to the Anglo-Saxons</a:t>
                      </a:r>
                      <a:r>
                        <a:rPr lang="en-US" sz="1200" kern="1200" dirty="0" smtClean="0">
                          <a:solidFill>
                            <a:schemeClr val="dk1"/>
                          </a:solidFill>
                          <a:effectLst/>
                          <a:latin typeface="+mn-lt"/>
                          <a:ea typeface="+mn-ea"/>
                          <a:cs typeface="+mn-cs"/>
                        </a:rPr>
                        <a:t>?</a:t>
                      </a:r>
                      <a:endParaRPr lang="en-GB" sz="1200" kern="1200" dirty="0" smtClean="0">
                        <a:solidFill>
                          <a:schemeClr val="dk1"/>
                        </a:solidFill>
                        <a:effectLst/>
                        <a:latin typeface="+mn-lt"/>
                        <a:ea typeface="+mn-ea"/>
                        <a:cs typeface="+mn-cs"/>
                      </a:endParaRPr>
                    </a:p>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What do we know about the Maya City States and the Anglo-Saxon Kingdoms?</a:t>
                      </a:r>
                      <a:endParaRPr lang="en-GB" sz="1200" kern="1200" dirty="0" smtClean="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r>
                        <a:rPr lang="en-GB" sz="1200" dirty="0" smtClean="0"/>
                        <a:t>How do the Mayan and Anglo-Saxon leaders compare?</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What</a:t>
                      </a:r>
                      <a:r>
                        <a:rPr lang="en-US" sz="1200" kern="1200" baseline="0" dirty="0" smtClean="0">
                          <a:solidFill>
                            <a:schemeClr val="dk1"/>
                          </a:solidFill>
                          <a:effectLst/>
                          <a:latin typeface="+mn-lt"/>
                          <a:ea typeface="+mn-ea"/>
                          <a:cs typeface="+mn-cs"/>
                        </a:rPr>
                        <a:t> made the Northern Mayan states thrive?</a:t>
                      </a:r>
                      <a:endParaRPr lang="en-GB" sz="1200" kern="1200" dirty="0" smtClean="0">
                        <a:solidFill>
                          <a:schemeClr val="dk1"/>
                        </a:solidFill>
                        <a:effectLst/>
                        <a:latin typeface="+mn-lt"/>
                        <a:ea typeface="+mn-ea"/>
                        <a:cs typeface="+mn-cs"/>
                      </a:endParaRPr>
                    </a:p>
                  </a:txBody>
                  <a:tcPr/>
                </a:tc>
                <a:tc>
                  <a:txBody>
                    <a:bodyPr/>
                    <a:lstStyle/>
                    <a:p>
                      <a:r>
                        <a:rPr lang="en-GB" sz="1200" dirty="0" smtClean="0"/>
                        <a:t>Key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Who was involved in the struggle for power in England from the 8th to the 10th century?</a:t>
                      </a:r>
                      <a:endParaRPr lang="en-GB" sz="12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608076672"/>
                  </a:ext>
                </a:extLst>
              </a:tr>
            </a:tbl>
          </a:graphicData>
        </a:graphic>
      </p:graphicFrame>
      <p:sp>
        <p:nvSpPr>
          <p:cNvPr id="68" name="Rectangle 67"/>
          <p:cNvSpPr/>
          <p:nvPr/>
        </p:nvSpPr>
        <p:spPr>
          <a:xfrm>
            <a:off x="2021304" y="2582779"/>
            <a:ext cx="4812632" cy="2936188"/>
          </a:xfrm>
          <a:prstGeom prst="rect">
            <a:avLst/>
          </a:prstGeom>
          <a:ln>
            <a:solidFill>
              <a:schemeClr val="accent1"/>
            </a:solidFill>
          </a:ln>
        </p:spPr>
        <p:txBody>
          <a:bodyPr wrap="square">
            <a:spAutoFit/>
          </a:bodyPr>
          <a:lstStyle/>
          <a:p>
            <a:pPr marL="139700" marR="18415">
              <a:lnSpc>
                <a:spcPct val="110000"/>
              </a:lnSpc>
              <a:spcBef>
                <a:spcPts val="690"/>
              </a:spcBef>
              <a:spcAft>
                <a:spcPts val="0"/>
              </a:spcAft>
            </a:pPr>
            <a:r>
              <a:rPr lang="en-US" sz="1400" dirty="0" smtClean="0">
                <a:latin typeface="Arial" panose="020B0604020202020204" pitchFamily="34" charset="0"/>
                <a:ea typeface="Arial" panose="020B0604020202020204" pitchFamily="34" charset="0"/>
              </a:rPr>
              <a:t>Firstly, explore</a:t>
            </a:r>
            <a:r>
              <a:rPr lang="en-US" sz="1400" spc="40" dirty="0" smtClean="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who</a:t>
            </a:r>
            <a:r>
              <a:rPr lang="en-US" sz="1400" spc="40"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the</a:t>
            </a:r>
            <a:r>
              <a:rPr lang="en-US" sz="1400" spc="40"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Maya</a:t>
            </a:r>
            <a:r>
              <a:rPr lang="en-US" sz="1400" spc="4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people</a:t>
            </a:r>
            <a:r>
              <a:rPr lang="en-US" sz="1400" spc="40"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were,</a:t>
            </a:r>
            <a:r>
              <a:rPr lang="en-US" sz="1400" spc="40"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when</a:t>
            </a:r>
            <a:r>
              <a:rPr lang="en-US" sz="1400" spc="40"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and</a:t>
            </a:r>
            <a:r>
              <a:rPr lang="en-US" sz="1400" spc="40"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where</a:t>
            </a:r>
            <a:r>
              <a:rPr lang="en-US" sz="1400" spc="40"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in</a:t>
            </a:r>
            <a:r>
              <a:rPr lang="en-US" sz="1400" spc="40"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the</a:t>
            </a:r>
            <a:r>
              <a:rPr lang="en-US" sz="1400" spc="4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world</a:t>
            </a:r>
            <a:r>
              <a:rPr lang="en-US" sz="1400" spc="40"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they</a:t>
            </a:r>
            <a:r>
              <a:rPr lang="en-US" sz="1400" spc="40"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lived</a:t>
            </a:r>
            <a:r>
              <a:rPr lang="en-US" sz="1400" spc="40"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and</a:t>
            </a:r>
            <a:r>
              <a:rPr lang="en-US" sz="1400" spc="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the reasons why they were so</a:t>
            </a:r>
            <a:r>
              <a:rPr lang="en-US" sz="1400" spc="5" dirty="0">
                <a:latin typeface="Arial" panose="020B0604020202020204" pitchFamily="34" charset="0"/>
                <a:ea typeface="Arial" panose="020B0604020202020204" pitchFamily="34" charset="0"/>
              </a:rPr>
              <a:t> </a:t>
            </a:r>
            <a:r>
              <a:rPr lang="en-US" sz="1400" dirty="0" smtClean="0">
                <a:latin typeface="Arial" panose="020B0604020202020204" pitchFamily="34" charset="0"/>
                <a:ea typeface="Arial" panose="020B0604020202020204" pitchFamily="34" charset="0"/>
              </a:rPr>
              <a:t>successful. </a:t>
            </a:r>
            <a:r>
              <a:rPr lang="en-US" sz="1400" dirty="0">
                <a:latin typeface="Arial" panose="020B0604020202020204" pitchFamily="34" charset="0"/>
                <a:ea typeface="Arial" panose="020B0604020202020204" pitchFamily="34" charset="0"/>
              </a:rPr>
              <a:t>The lessons then move</a:t>
            </a:r>
            <a:r>
              <a:rPr lang="en-US" sz="1400" spc="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on to</a:t>
            </a:r>
            <a:r>
              <a:rPr lang="en-US" sz="1400" spc="60"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discovering</a:t>
            </a:r>
            <a:r>
              <a:rPr lang="en-US" sz="1400" spc="6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how</a:t>
            </a:r>
            <a:r>
              <a:rPr lang="en-US" sz="1400" spc="6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we</a:t>
            </a:r>
            <a:r>
              <a:rPr lang="en-US" sz="1400" spc="60"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know</a:t>
            </a:r>
            <a:r>
              <a:rPr lang="en-US" sz="1400" spc="6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about</a:t>
            </a:r>
            <a:r>
              <a:rPr lang="en-US" sz="1400" spc="6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the</a:t>
            </a:r>
            <a:r>
              <a:rPr lang="en-US" sz="1400" spc="60"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Maya</a:t>
            </a:r>
            <a:r>
              <a:rPr lang="en-US" sz="1400" spc="6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people,</a:t>
            </a:r>
            <a:r>
              <a:rPr lang="en-US" sz="1400" spc="6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their</a:t>
            </a:r>
            <a:r>
              <a:rPr lang="en-US" sz="1400" spc="60"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beliefs</a:t>
            </a:r>
            <a:r>
              <a:rPr lang="en-US" sz="1400" spc="6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and</a:t>
            </a:r>
            <a:r>
              <a:rPr lang="en-US" sz="1400" spc="6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the</a:t>
            </a:r>
            <a:r>
              <a:rPr lang="en-US" sz="1400" spc="60"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hierarchy</a:t>
            </a:r>
            <a:r>
              <a:rPr lang="en-US" sz="1400" spc="6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system</a:t>
            </a:r>
            <a:r>
              <a:rPr lang="en-US" sz="1400" spc="6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that</a:t>
            </a:r>
            <a:r>
              <a:rPr lang="en-US" sz="1400" spc="-22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was in place in society and the important inventions that they made, especially in farming. </a:t>
            </a:r>
            <a:r>
              <a:rPr lang="en-US" sz="1400" dirty="0" smtClean="0">
                <a:latin typeface="Arial" panose="020B0604020202020204" pitchFamily="34" charset="0"/>
                <a:ea typeface="Arial" panose="020B0604020202020204" pitchFamily="34" charset="0"/>
              </a:rPr>
              <a:t>Finally we finish with a comparison</a:t>
            </a:r>
            <a:r>
              <a:rPr lang="en-US" sz="1400" spc="65" dirty="0" smtClean="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between</a:t>
            </a:r>
            <a:r>
              <a:rPr lang="en-US" sz="1400" spc="6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the</a:t>
            </a:r>
            <a:r>
              <a:rPr lang="en-US" sz="1400" spc="6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Ancient</a:t>
            </a:r>
            <a:r>
              <a:rPr lang="en-US" sz="1400" spc="70"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Maya</a:t>
            </a:r>
            <a:r>
              <a:rPr lang="en-US" sz="1400" spc="6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Civilisation</a:t>
            </a:r>
            <a:r>
              <a:rPr lang="en-US" sz="1400" spc="6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and</a:t>
            </a:r>
            <a:r>
              <a:rPr lang="en-US" sz="1400" spc="70"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Anglo</a:t>
            </a:r>
            <a:r>
              <a:rPr lang="en-US" sz="1400" spc="65" dirty="0">
                <a:latin typeface="Arial" panose="020B0604020202020204" pitchFamily="34" charset="0"/>
                <a:ea typeface="Arial" panose="020B0604020202020204" pitchFamily="34" charset="0"/>
              </a:rPr>
              <a:t>-</a:t>
            </a:r>
            <a:r>
              <a:rPr lang="en-US" sz="1400" dirty="0">
                <a:latin typeface="Arial" panose="020B0604020202020204" pitchFamily="34" charset="0"/>
                <a:ea typeface="Arial" panose="020B0604020202020204" pitchFamily="34" charset="0"/>
              </a:rPr>
              <a:t>Saxon</a:t>
            </a:r>
            <a:r>
              <a:rPr lang="en-US" sz="1400" spc="6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Britain,</a:t>
            </a:r>
            <a:r>
              <a:rPr lang="en-US" sz="1400" spc="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with</a:t>
            </a:r>
            <a:r>
              <a:rPr lang="en-US" sz="1400" spc="60"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a</a:t>
            </a:r>
            <a:r>
              <a:rPr lang="en-US" sz="1400" spc="6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focus</a:t>
            </a:r>
            <a:r>
              <a:rPr lang="en-US" sz="1400" spc="6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on</a:t>
            </a:r>
            <a:r>
              <a:rPr lang="en-US" sz="1400" spc="6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the</a:t>
            </a:r>
            <a:r>
              <a:rPr lang="en-US" sz="1400" spc="6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similarities</a:t>
            </a:r>
            <a:r>
              <a:rPr lang="en-US" sz="1400" spc="6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and</a:t>
            </a:r>
            <a:r>
              <a:rPr lang="en-US" sz="1400" spc="6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di</a:t>
            </a:r>
            <a:r>
              <a:rPr lang="en-US" sz="1400" spc="15" dirty="0">
                <a:latin typeface="Arial" panose="020B0604020202020204" pitchFamily="34" charset="0"/>
                <a:ea typeface="Arial" panose="020B0604020202020204" pitchFamily="34" charset="0"/>
              </a:rPr>
              <a:t>ff</a:t>
            </a:r>
            <a:r>
              <a:rPr lang="en-US" sz="1400" dirty="0">
                <a:latin typeface="Arial" panose="020B0604020202020204" pitchFamily="34" charset="0"/>
                <a:ea typeface="Arial" panose="020B0604020202020204" pitchFamily="34" charset="0"/>
              </a:rPr>
              <a:t>erences</a:t>
            </a:r>
            <a:r>
              <a:rPr lang="en-US" sz="1400" spc="6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between</a:t>
            </a:r>
            <a:r>
              <a:rPr lang="en-US" sz="1400" spc="6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the</a:t>
            </a:r>
            <a:r>
              <a:rPr lang="en-US" sz="1400" spc="6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Maya</a:t>
            </a:r>
            <a:r>
              <a:rPr lang="en-US" sz="1400" spc="6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City</a:t>
            </a:r>
            <a:r>
              <a:rPr lang="en-US" sz="1400" spc="6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States</a:t>
            </a:r>
            <a:r>
              <a:rPr lang="en-US" sz="1400" spc="6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and</a:t>
            </a:r>
            <a:r>
              <a:rPr lang="en-US" sz="1400" spc="6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the</a:t>
            </a:r>
            <a:r>
              <a:rPr lang="en-US" sz="1400" spc="6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Anglo</a:t>
            </a:r>
            <a:r>
              <a:rPr lang="en-US" sz="1400" spc="5" dirty="0">
                <a:latin typeface="Arial" panose="020B0604020202020204" pitchFamily="34" charset="0"/>
                <a:ea typeface="Arial" panose="020B0604020202020204" pitchFamily="34" charset="0"/>
              </a:rPr>
              <a:t>-</a:t>
            </a:r>
            <a:r>
              <a:rPr lang="en-US" sz="1400" dirty="0">
                <a:latin typeface="Arial" panose="020B0604020202020204" pitchFamily="34" charset="0"/>
                <a:ea typeface="Arial" panose="020B0604020202020204" pitchFamily="34" charset="0"/>
              </a:rPr>
              <a:t>Saxon</a:t>
            </a:r>
            <a:r>
              <a:rPr lang="en-US" sz="1400" spc="-50"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Kingdoms;</a:t>
            </a:r>
            <a:r>
              <a:rPr lang="en-US" sz="1400" spc="-50"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drawing</a:t>
            </a:r>
            <a:r>
              <a:rPr lang="en-US" sz="1400" spc="-50"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on</a:t>
            </a:r>
            <a:r>
              <a:rPr lang="en-US" sz="1400" spc="-50"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the</a:t>
            </a:r>
            <a:r>
              <a:rPr lang="en-US" sz="1400" spc="-50"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archaeological</a:t>
            </a:r>
            <a:r>
              <a:rPr lang="en-US" sz="1400" spc="-50"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evidence</a:t>
            </a:r>
            <a:r>
              <a:rPr lang="en-US" sz="1400" spc="-45"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available</a:t>
            </a:r>
            <a:r>
              <a:rPr lang="en-US" sz="1400" spc="-50"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to</a:t>
            </a:r>
            <a:r>
              <a:rPr lang="en-US" sz="1400" spc="-50"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us.</a:t>
            </a:r>
            <a:endParaRPr lang="en-GB" sz="1400" dirty="0">
              <a:latin typeface="Arial" panose="020B0604020202020204" pitchFamily="34" charset="0"/>
              <a:ea typeface="Arial" panose="020B0604020202020204" pitchFamily="34" charset="0"/>
            </a:endParaRPr>
          </a:p>
        </p:txBody>
      </p:sp>
      <p:sp>
        <p:nvSpPr>
          <p:cNvPr id="70" name="Text Box 2"/>
          <p:cNvSpPr txBox="1">
            <a:spLocks noChangeArrowheads="1"/>
          </p:cNvSpPr>
          <p:nvPr/>
        </p:nvSpPr>
        <p:spPr bwMode="auto">
          <a:xfrm>
            <a:off x="2021304" y="2343818"/>
            <a:ext cx="4812632" cy="271045"/>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1" name="Text Box 2"/>
          <p:cNvSpPr txBox="1">
            <a:spLocks noChangeArrowheads="1"/>
          </p:cNvSpPr>
          <p:nvPr/>
        </p:nvSpPr>
        <p:spPr bwMode="auto">
          <a:xfrm>
            <a:off x="1996878" y="5548855"/>
            <a:ext cx="7085112" cy="380243"/>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chemeClr val="bg1"/>
                </a:solidFill>
                <a:latin typeface="Arial" panose="020B0604020202020204" pitchFamily="34" charset="0"/>
              </a:rPr>
              <a:t>Disciplinary and S</a:t>
            </a:r>
            <a:r>
              <a:rPr kumimoji="0" lang="en-US" altLang="en-US" sz="1800" b="1" i="0" u="none" strike="noStrike" cap="none" normalizeH="0" baseline="0" dirty="0" smtClean="0">
                <a:ln>
                  <a:noFill/>
                </a:ln>
                <a:solidFill>
                  <a:schemeClr val="bg1"/>
                </a:solidFill>
                <a:effectLst/>
                <a:latin typeface="Arial" panose="020B0604020202020204" pitchFamily="34" charset="0"/>
              </a:rPr>
              <a:t>ubstantive themes explored</a:t>
            </a:r>
          </a:p>
        </p:txBody>
      </p:sp>
      <p:sp>
        <p:nvSpPr>
          <p:cNvPr id="72" name="Rectangle 71"/>
          <p:cNvSpPr/>
          <p:nvPr/>
        </p:nvSpPr>
        <p:spPr>
          <a:xfrm>
            <a:off x="2016841" y="5926546"/>
            <a:ext cx="7065150" cy="523220"/>
          </a:xfrm>
          <a:prstGeom prst="rect">
            <a:avLst/>
          </a:prstGeom>
          <a:ln>
            <a:solidFill>
              <a:schemeClr val="accent1"/>
            </a:solidFill>
          </a:ln>
        </p:spPr>
        <p:txBody>
          <a:bodyPr wrap="square">
            <a:spAutoFit/>
          </a:bodyPr>
          <a:lstStyle/>
          <a:p>
            <a:r>
              <a:rPr lang="en-GB" sz="1400" b="1" dirty="0" smtClean="0"/>
              <a:t>Disciplinary concepts</a:t>
            </a:r>
            <a:r>
              <a:rPr lang="en-GB" sz="1400" dirty="0" smtClean="0"/>
              <a:t> – Similarity and difference, Evidence and interpretation</a:t>
            </a:r>
            <a:endParaRPr lang="en-GB" sz="1400" dirty="0"/>
          </a:p>
          <a:p>
            <a:r>
              <a:rPr lang="en-US" sz="1400" b="1" dirty="0" smtClean="0"/>
              <a:t>Substantive concepts </a:t>
            </a:r>
            <a:r>
              <a:rPr lang="en-US" sz="1400" dirty="0" smtClean="0"/>
              <a:t>– civilisation, settlement, empire, monarchy, trade</a:t>
            </a:r>
            <a:endParaRPr lang="en-GB" sz="1400" dirty="0"/>
          </a:p>
        </p:txBody>
      </p:sp>
      <p:sp>
        <p:nvSpPr>
          <p:cNvPr id="73" name="Text Box 3"/>
          <p:cNvSpPr txBox="1">
            <a:spLocks noChangeArrowheads="1"/>
          </p:cNvSpPr>
          <p:nvPr/>
        </p:nvSpPr>
        <p:spPr bwMode="auto">
          <a:xfrm>
            <a:off x="6905692" y="2719013"/>
            <a:ext cx="5145124" cy="2799954"/>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eaLnBrk="0" fontAlgn="base" hangingPunct="0">
              <a:spcBef>
                <a:spcPct val="0"/>
              </a:spcBef>
              <a:spcAft>
                <a:spcPct val="0"/>
              </a:spcAft>
            </a:pPr>
            <a:r>
              <a:rPr lang="en-US" sz="1600" dirty="0" smtClean="0"/>
              <a:t>-Children </a:t>
            </a:r>
            <a:r>
              <a:rPr lang="en-US" sz="1600" dirty="0"/>
              <a:t>may think that the Ancient Maya civilisation was at a much early point in history as it has the word ancient in the title. </a:t>
            </a:r>
            <a:endParaRPr lang="en-US" sz="1600" dirty="0" smtClean="0"/>
          </a:p>
          <a:p>
            <a:pPr eaLnBrk="0" fontAlgn="base" hangingPunct="0">
              <a:spcBef>
                <a:spcPct val="0"/>
              </a:spcBef>
              <a:spcAft>
                <a:spcPct val="0"/>
              </a:spcAft>
            </a:pPr>
            <a:r>
              <a:rPr lang="en-US" sz="1600" dirty="0"/>
              <a:t>-</a:t>
            </a:r>
            <a:r>
              <a:rPr lang="en-US" sz="1600" dirty="0" smtClean="0"/>
              <a:t>They </a:t>
            </a:r>
            <a:r>
              <a:rPr lang="en-US" sz="1600" dirty="0"/>
              <a:t>may not fully grasp the idea that the Maya people and the Anglo Saxons were around at the same time- just in different parts of the world and will need to see this on a </a:t>
            </a:r>
            <a:r>
              <a:rPr lang="en-US" sz="1600" dirty="0" smtClean="0"/>
              <a:t>timeline.</a:t>
            </a:r>
          </a:p>
          <a:p>
            <a:pPr eaLnBrk="0" fontAlgn="base" hangingPunct="0">
              <a:spcBef>
                <a:spcPct val="0"/>
              </a:spcBef>
              <a:spcAft>
                <a:spcPct val="0"/>
              </a:spcAft>
            </a:pPr>
            <a:r>
              <a:rPr lang="en-US" sz="1600" dirty="0" smtClean="0"/>
              <a:t>-Maya </a:t>
            </a:r>
            <a:r>
              <a:rPr lang="en-US" sz="1600" dirty="0"/>
              <a:t>refers to the people, culture and people without a distinction between singular and  plural whereas ‘Mayan’ refers to the language(s) spoken by the </a:t>
            </a:r>
            <a:r>
              <a:rPr lang="en-US" sz="1600" dirty="0" smtClean="0"/>
              <a:t>Maya</a:t>
            </a:r>
            <a:r>
              <a:rPr lang="en-US" sz="1600" dirty="0"/>
              <a:t>.</a:t>
            </a:r>
            <a:endParaRPr lang="en-GB" sz="1600" dirty="0"/>
          </a:p>
        </p:txBody>
      </p:sp>
      <p:sp>
        <p:nvSpPr>
          <p:cNvPr id="74" name="Text Box 2"/>
          <p:cNvSpPr txBox="1">
            <a:spLocks noChangeArrowheads="1"/>
          </p:cNvSpPr>
          <p:nvPr/>
        </p:nvSpPr>
        <p:spPr bwMode="auto">
          <a:xfrm>
            <a:off x="6905691" y="2356355"/>
            <a:ext cx="5142148" cy="345174"/>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5" name="Content Placeholder 2"/>
          <p:cNvSpPr txBox="1">
            <a:spLocks/>
          </p:cNvSpPr>
          <p:nvPr/>
        </p:nvSpPr>
        <p:spPr>
          <a:xfrm>
            <a:off x="269631" y="2343818"/>
            <a:ext cx="1532792" cy="4358972"/>
          </a:xfrm>
          <a:prstGeom prst="rect">
            <a:avLst/>
          </a:prstGeom>
          <a:ln w="19050">
            <a:solidFill>
              <a:schemeClr val="accent1"/>
            </a:solidFill>
          </a:ln>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3600" b="1" dirty="0" smtClean="0"/>
              <a:t>Key vocabulary </a:t>
            </a:r>
            <a:r>
              <a:rPr lang="en-GB" sz="3600" dirty="0" smtClean="0"/>
              <a:t>– </a:t>
            </a:r>
          </a:p>
          <a:p>
            <a:pPr marL="0" indent="0">
              <a:buNone/>
            </a:pPr>
            <a:r>
              <a:rPr lang="en-US" dirty="0" smtClean="0"/>
              <a:t>Historian archaeologist artefacts     region        droughts   irrigate</a:t>
            </a:r>
            <a:r>
              <a:rPr lang="en-US" dirty="0"/>
              <a:t> </a:t>
            </a:r>
            <a:r>
              <a:rPr lang="en-US" dirty="0" smtClean="0"/>
              <a:t>        crops          porous  limestone  jadeite  settlement</a:t>
            </a:r>
            <a:r>
              <a:rPr lang="en-US" dirty="0"/>
              <a:t> </a:t>
            </a:r>
            <a:r>
              <a:rPr lang="en-US" dirty="0" smtClean="0"/>
              <a:t>ravine</a:t>
            </a:r>
            <a:r>
              <a:rPr lang="en-US" dirty="0"/>
              <a:t> </a:t>
            </a:r>
            <a:r>
              <a:rPr lang="en-US" dirty="0" smtClean="0"/>
              <a:t>           </a:t>
            </a:r>
            <a:r>
              <a:rPr lang="en-US" dirty="0" err="1" smtClean="0"/>
              <a:t>ajaw</a:t>
            </a:r>
            <a:r>
              <a:rPr lang="en-US" dirty="0" smtClean="0"/>
              <a:t>    comparing kingdom abandoned obsidian      annex         hostile        invade          trade               </a:t>
            </a:r>
            <a:r>
              <a:rPr lang="en-US" dirty="0"/>
              <a:t>port</a:t>
            </a:r>
            <a:endParaRPr lang="en-GB" dirty="0"/>
          </a:p>
        </p:txBody>
      </p:sp>
      <p:pic>
        <p:nvPicPr>
          <p:cNvPr id="77" name="Picture 76"/>
          <p:cNvPicPr>
            <a:picLocks noChangeAspect="1"/>
          </p:cNvPicPr>
          <p:nvPr/>
        </p:nvPicPr>
        <p:blipFill>
          <a:blip r:embed="rId2"/>
          <a:stretch>
            <a:fillRect/>
          </a:stretch>
        </p:blipFill>
        <p:spPr>
          <a:xfrm>
            <a:off x="9444566" y="5165558"/>
            <a:ext cx="2603054" cy="1644316"/>
          </a:xfrm>
          <a:prstGeom prst="rect">
            <a:avLst/>
          </a:prstGeom>
        </p:spPr>
      </p:pic>
    </p:spTree>
    <p:extLst>
      <p:ext uri="{BB962C8B-B14F-4D97-AF65-F5344CB8AC3E}">
        <p14:creationId xmlns:p14="http://schemas.microsoft.com/office/powerpoint/2010/main" val="1255396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Table 65"/>
          <p:cNvGraphicFramePr>
            <a:graphicFrameLocks noGrp="1"/>
          </p:cNvGraphicFramePr>
          <p:nvPr/>
        </p:nvGraphicFramePr>
        <p:xfrm>
          <a:off x="75748" y="84100"/>
          <a:ext cx="12079704" cy="1859280"/>
        </p:xfrm>
        <a:graphic>
          <a:graphicData uri="http://schemas.openxmlformats.org/drawingml/2006/table">
            <a:tbl>
              <a:tblPr firstRow="1" bandRow="1">
                <a:tableStyleId>{5C22544A-7EE6-4342-B048-85BDC9FD1C3A}</a:tableStyleId>
              </a:tblPr>
              <a:tblGrid>
                <a:gridCol w="1725672">
                  <a:extLst>
                    <a:ext uri="{9D8B030D-6E8A-4147-A177-3AD203B41FA5}">
                      <a16:colId xmlns:a16="http://schemas.microsoft.com/office/drawing/2014/main" val="2492426390"/>
                    </a:ext>
                  </a:extLst>
                </a:gridCol>
                <a:gridCol w="1725672">
                  <a:extLst>
                    <a:ext uri="{9D8B030D-6E8A-4147-A177-3AD203B41FA5}">
                      <a16:colId xmlns:a16="http://schemas.microsoft.com/office/drawing/2014/main" val="356198671"/>
                    </a:ext>
                  </a:extLst>
                </a:gridCol>
                <a:gridCol w="1725672">
                  <a:extLst>
                    <a:ext uri="{9D8B030D-6E8A-4147-A177-3AD203B41FA5}">
                      <a16:colId xmlns:a16="http://schemas.microsoft.com/office/drawing/2014/main" val="2572164240"/>
                    </a:ext>
                  </a:extLst>
                </a:gridCol>
                <a:gridCol w="1725672">
                  <a:extLst>
                    <a:ext uri="{9D8B030D-6E8A-4147-A177-3AD203B41FA5}">
                      <a16:colId xmlns:a16="http://schemas.microsoft.com/office/drawing/2014/main" val="2683159159"/>
                    </a:ext>
                  </a:extLst>
                </a:gridCol>
                <a:gridCol w="1725672">
                  <a:extLst>
                    <a:ext uri="{9D8B030D-6E8A-4147-A177-3AD203B41FA5}">
                      <a16:colId xmlns:a16="http://schemas.microsoft.com/office/drawing/2014/main" val="3043283335"/>
                    </a:ext>
                  </a:extLst>
                </a:gridCol>
                <a:gridCol w="1725672">
                  <a:extLst>
                    <a:ext uri="{9D8B030D-6E8A-4147-A177-3AD203B41FA5}">
                      <a16:colId xmlns:a16="http://schemas.microsoft.com/office/drawing/2014/main" val="1821034652"/>
                    </a:ext>
                  </a:extLst>
                </a:gridCol>
                <a:gridCol w="1725672">
                  <a:extLst>
                    <a:ext uri="{9D8B030D-6E8A-4147-A177-3AD203B41FA5}">
                      <a16:colId xmlns:a16="http://schemas.microsoft.com/office/drawing/2014/main" val="228400639"/>
                    </a:ext>
                  </a:extLst>
                </a:gridCol>
              </a:tblGrid>
              <a:tr h="270636">
                <a:tc gridSpan="7">
                  <a:txBody>
                    <a:bodyPr/>
                    <a:lstStyle/>
                    <a:p>
                      <a:pPr algn="ctr"/>
                      <a:r>
                        <a:rPr lang="en-GB" sz="1800" b="1" kern="1200" dirty="0" smtClean="0">
                          <a:solidFill>
                            <a:schemeClr val="lt1"/>
                          </a:solidFill>
                          <a:effectLst/>
                          <a:latin typeface="+mn-lt"/>
                          <a:ea typeface="+mn-ea"/>
                          <a:cs typeface="+mn-cs"/>
                        </a:rPr>
                        <a:t>UKS2 - How has crime and punishment changed over time in Britain?</a:t>
                      </a:r>
                      <a:endParaRPr lang="en-GB" sz="1800" b="1" kern="1200" dirty="0">
                        <a:solidFill>
                          <a:schemeClr val="lt1"/>
                        </a:solidFill>
                        <a:effectLst/>
                        <a:latin typeface="+mn-lt"/>
                        <a:ea typeface="+mn-ea"/>
                        <a:cs typeface="+mn-cs"/>
                      </a:endParaRPr>
                    </a:p>
                  </a:txBody>
                  <a:tcPr>
                    <a:solidFill>
                      <a:srgbClr val="7030A0"/>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47846119"/>
                  </a:ext>
                </a:extLst>
              </a:tr>
              <a:tr h="225530">
                <a:tc>
                  <a:txBody>
                    <a:bodyPr/>
                    <a:lstStyle/>
                    <a:p>
                      <a:r>
                        <a:rPr lang="en-US" sz="1400" kern="1200" dirty="0" smtClean="0">
                          <a:solidFill>
                            <a:schemeClr val="dk1"/>
                          </a:solidFill>
                          <a:effectLst/>
                          <a:latin typeface="+mn-lt"/>
                          <a:ea typeface="+mn-ea"/>
                          <a:cs typeface="+mn-cs"/>
                        </a:rPr>
                        <a:t>Lesson 1</a:t>
                      </a:r>
                      <a:endParaRPr lang="en-GB" sz="1400" dirty="0"/>
                    </a:p>
                  </a:txBody>
                  <a:tcPr>
                    <a:solidFill>
                      <a:srgbClr val="A162D0"/>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rgbClr val="A162D0"/>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rgbClr val="A162D0"/>
                    </a:solidFill>
                  </a:tcPr>
                </a:tc>
                <a:tc>
                  <a:txBody>
                    <a:bodyPr/>
                    <a:lstStyle/>
                    <a:p>
                      <a:r>
                        <a:rPr lang="en-US" sz="1400" kern="1200" dirty="0" smtClean="0">
                          <a:solidFill>
                            <a:schemeClr val="dk1"/>
                          </a:solidFill>
                          <a:effectLst/>
                          <a:latin typeface="+mn-lt"/>
                          <a:ea typeface="+mn-ea"/>
                          <a:cs typeface="+mn-cs"/>
                        </a:rPr>
                        <a:t>Lesson 6</a:t>
                      </a:r>
                      <a:endParaRPr lang="en-GB" sz="1400" dirty="0"/>
                    </a:p>
                  </a:txBody>
                  <a:tcPr/>
                </a:tc>
                <a:tc>
                  <a:txBody>
                    <a:bodyPr/>
                    <a:lstStyle/>
                    <a:p>
                      <a:r>
                        <a:rPr lang="en-GB" sz="1400" dirty="0" smtClean="0"/>
                        <a:t>Lesson 7</a:t>
                      </a:r>
                      <a:endParaRPr lang="en-GB" sz="1400" dirty="0"/>
                    </a:p>
                  </a:txBody>
                  <a:tcPr>
                    <a:solidFill>
                      <a:srgbClr val="A162D0"/>
                    </a:solidFill>
                  </a:tcPr>
                </a:tc>
                <a:extLst>
                  <a:ext uri="{0D108BD9-81ED-4DB2-BD59-A6C34878D82A}">
                    <a16:rowId xmlns:a16="http://schemas.microsoft.com/office/drawing/2014/main" val="248177855"/>
                  </a:ext>
                </a:extLst>
              </a:tr>
              <a:tr h="879566">
                <a:tc>
                  <a:txBody>
                    <a:bodyPr/>
                    <a:lstStyle/>
                    <a:p>
                      <a:r>
                        <a:rPr lang="en-GB" sz="1200" dirty="0" smtClean="0"/>
                        <a:t>Key question</a:t>
                      </a:r>
                    </a:p>
                    <a:p>
                      <a:endParaRPr lang="en-US" sz="1200" kern="1200" dirty="0" smtClean="0">
                        <a:solidFill>
                          <a:schemeClr val="dk1"/>
                        </a:solidFill>
                        <a:effectLst/>
                        <a:latin typeface="+mn-lt"/>
                        <a:ea typeface="+mn-ea"/>
                        <a:cs typeface="+mn-cs"/>
                      </a:endParaRPr>
                    </a:p>
                    <a:p>
                      <a:r>
                        <a:rPr lang="en-GB" sz="1200" kern="1200" dirty="0" smtClean="0">
                          <a:solidFill>
                            <a:schemeClr val="dk1"/>
                          </a:solidFill>
                          <a:effectLst/>
                          <a:latin typeface="+mn-lt"/>
                          <a:ea typeface="+mn-ea"/>
                          <a:cs typeface="+mn-cs"/>
                        </a:rPr>
                        <a:t>What is crime and punishment</a:t>
                      </a:r>
                      <a:r>
                        <a:rPr lang="en-GB" sz="1200" kern="1200" baseline="0" dirty="0" smtClean="0">
                          <a:solidFill>
                            <a:schemeClr val="dk1"/>
                          </a:solidFill>
                          <a:effectLst/>
                          <a:latin typeface="+mn-lt"/>
                          <a:ea typeface="+mn-ea"/>
                          <a:cs typeface="+mn-cs"/>
                        </a:rPr>
                        <a:t> and what was it like in Roman Britain?</a:t>
                      </a:r>
                      <a:endParaRPr lang="en-GB" sz="1200" kern="1200" dirty="0" smtClean="0">
                        <a:solidFill>
                          <a:schemeClr val="dk1"/>
                        </a:solidFill>
                        <a:effectLst/>
                        <a:latin typeface="+mn-lt"/>
                        <a:ea typeface="+mn-ea"/>
                        <a:cs typeface="+mn-cs"/>
                      </a:endParaRPr>
                    </a:p>
                  </a:txBody>
                  <a:tcPr/>
                </a:tc>
                <a:tc>
                  <a:txBody>
                    <a:bodyPr/>
                    <a:lstStyle/>
                    <a:p>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What was crime and punishment like in the Anglo-Saxon period?</a:t>
                      </a:r>
                    </a:p>
                    <a:p>
                      <a:endParaRPr lang="en-GB" sz="12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What was crime and punishment like in the Tudor period?</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What was crime and punishment like in the Stuart period?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r>
                        <a:rPr lang="en-GB" sz="1200" dirty="0" smtClean="0"/>
                        <a:t>What was crime and punishment like in the Victorian period?</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How did the police force develop through the 20th century?</a:t>
                      </a:r>
                    </a:p>
                  </a:txBody>
                  <a:tcPr/>
                </a:tc>
                <a:tc>
                  <a:txBody>
                    <a:bodyPr/>
                    <a:lstStyle/>
                    <a:p>
                      <a:r>
                        <a:rPr lang="en-GB" sz="1200" dirty="0" smtClean="0"/>
                        <a:t>Key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What are crime and punishment like today compared with the past?</a:t>
                      </a:r>
                    </a:p>
                  </a:txBody>
                  <a:tcPr/>
                </a:tc>
                <a:extLst>
                  <a:ext uri="{0D108BD9-81ED-4DB2-BD59-A6C34878D82A}">
                    <a16:rowId xmlns:a16="http://schemas.microsoft.com/office/drawing/2014/main" val="1608076672"/>
                  </a:ext>
                </a:extLst>
              </a:tr>
            </a:tbl>
          </a:graphicData>
        </a:graphic>
      </p:graphicFrame>
      <p:sp>
        <p:nvSpPr>
          <p:cNvPr id="68" name="Rectangle 67"/>
          <p:cNvSpPr/>
          <p:nvPr/>
        </p:nvSpPr>
        <p:spPr>
          <a:xfrm>
            <a:off x="2021304" y="2598821"/>
            <a:ext cx="4812632" cy="2811026"/>
          </a:xfrm>
          <a:prstGeom prst="rect">
            <a:avLst/>
          </a:prstGeom>
          <a:ln>
            <a:solidFill>
              <a:schemeClr val="accent1"/>
            </a:solidFill>
          </a:ln>
        </p:spPr>
        <p:txBody>
          <a:bodyPr wrap="square">
            <a:spAutoFit/>
          </a:bodyPr>
          <a:lstStyle/>
          <a:p>
            <a:pPr marL="139700" marR="18415">
              <a:lnSpc>
                <a:spcPct val="110000"/>
              </a:lnSpc>
              <a:spcBef>
                <a:spcPts val="690"/>
              </a:spcBef>
              <a:spcAft>
                <a:spcPts val="0"/>
              </a:spcAft>
            </a:pPr>
            <a:r>
              <a:rPr lang="en-GB" sz="1250" dirty="0">
                <a:latin typeface="Arial" panose="020B0604020202020204" pitchFamily="34" charset="0"/>
                <a:ea typeface="Arial" panose="020B0604020202020204" pitchFamily="34" charset="0"/>
              </a:rPr>
              <a:t>In this crime and punishment unit, children will build on their knowledge of periods in history that they have studied through KS2. Children will explore using different historical disciplinary concepts, how crime and punishment has changed over time in Britain. They will explore what was seen as a crime over time and the different gruesome punishments that were handed out to criminals. The children will find out about the development of the police force from the Victorian period right through to the new millennium. They should note connections, contrasts and trends over time and develop the appropriate use of historical terms. They should regularly address and sometimes devise historically valid questions about change, cause, similarity and difference, and significance. </a:t>
            </a:r>
          </a:p>
        </p:txBody>
      </p:sp>
      <p:sp>
        <p:nvSpPr>
          <p:cNvPr id="70" name="Text Box 2"/>
          <p:cNvSpPr txBox="1">
            <a:spLocks noChangeArrowheads="1"/>
          </p:cNvSpPr>
          <p:nvPr/>
        </p:nvSpPr>
        <p:spPr bwMode="auto">
          <a:xfrm>
            <a:off x="2021304" y="2343818"/>
            <a:ext cx="4812632" cy="271045"/>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1" name="Text Box 2"/>
          <p:cNvSpPr txBox="1">
            <a:spLocks noChangeArrowheads="1"/>
          </p:cNvSpPr>
          <p:nvPr/>
        </p:nvSpPr>
        <p:spPr bwMode="auto">
          <a:xfrm>
            <a:off x="1996878" y="5548855"/>
            <a:ext cx="7085112" cy="380243"/>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chemeClr val="bg1"/>
                </a:solidFill>
                <a:latin typeface="Arial" panose="020B0604020202020204" pitchFamily="34" charset="0"/>
              </a:rPr>
              <a:t>Disciplinary and S</a:t>
            </a:r>
            <a:r>
              <a:rPr kumimoji="0" lang="en-US" altLang="en-US" sz="1800" b="1" i="0" u="none" strike="noStrike" cap="none" normalizeH="0" baseline="0" dirty="0" smtClean="0">
                <a:ln>
                  <a:noFill/>
                </a:ln>
                <a:solidFill>
                  <a:schemeClr val="bg1"/>
                </a:solidFill>
                <a:effectLst/>
                <a:latin typeface="Arial" panose="020B0604020202020204" pitchFamily="34" charset="0"/>
              </a:rPr>
              <a:t>ubstantive themes explored</a:t>
            </a:r>
          </a:p>
        </p:txBody>
      </p:sp>
      <p:sp>
        <p:nvSpPr>
          <p:cNvPr id="72" name="Rectangle 71"/>
          <p:cNvSpPr/>
          <p:nvPr/>
        </p:nvSpPr>
        <p:spPr>
          <a:xfrm>
            <a:off x="2016841" y="5926546"/>
            <a:ext cx="7065150" cy="830997"/>
          </a:xfrm>
          <a:prstGeom prst="rect">
            <a:avLst/>
          </a:prstGeom>
          <a:ln>
            <a:solidFill>
              <a:schemeClr val="accent1"/>
            </a:solidFill>
          </a:ln>
        </p:spPr>
        <p:txBody>
          <a:bodyPr wrap="square">
            <a:spAutoFit/>
          </a:bodyPr>
          <a:lstStyle/>
          <a:p>
            <a:r>
              <a:rPr lang="en-GB" sz="1600" b="1" dirty="0"/>
              <a:t>Disciplinary concepts –</a:t>
            </a:r>
            <a:r>
              <a:rPr lang="en-GB" sz="1600" dirty="0"/>
              <a:t> Similarity and difference, Historical significance, Change and continuity </a:t>
            </a:r>
          </a:p>
          <a:p>
            <a:r>
              <a:rPr lang="en-GB" sz="1600" b="1" dirty="0"/>
              <a:t>Substantive concepts – </a:t>
            </a:r>
            <a:r>
              <a:rPr lang="en-GB" sz="1600" dirty="0"/>
              <a:t>civilisation, empire, monarchy, rebellion</a:t>
            </a:r>
          </a:p>
        </p:txBody>
      </p:sp>
      <p:sp>
        <p:nvSpPr>
          <p:cNvPr id="73" name="Text Box 3"/>
          <p:cNvSpPr txBox="1">
            <a:spLocks noChangeArrowheads="1"/>
          </p:cNvSpPr>
          <p:nvPr/>
        </p:nvSpPr>
        <p:spPr bwMode="auto">
          <a:xfrm>
            <a:off x="6905692" y="2719013"/>
            <a:ext cx="5145124" cy="2449384"/>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eaLnBrk="0" fontAlgn="base" hangingPunct="0">
              <a:spcBef>
                <a:spcPct val="0"/>
              </a:spcBef>
              <a:spcAft>
                <a:spcPct val="0"/>
              </a:spcAft>
            </a:pPr>
            <a:r>
              <a:rPr lang="en-US" sz="1600" dirty="0" smtClean="0"/>
              <a:t>-</a:t>
            </a:r>
            <a:r>
              <a:rPr lang="en-GB" sz="1600" dirty="0"/>
              <a:t>The children may think that the same crime that happens today, happened hundreds of years </a:t>
            </a:r>
            <a:r>
              <a:rPr lang="en-GB" sz="1600" dirty="0" smtClean="0"/>
              <a:t>ago – when many crimes are new and laws have changed.</a:t>
            </a:r>
          </a:p>
          <a:p>
            <a:pPr eaLnBrk="0" fontAlgn="base" hangingPunct="0">
              <a:spcBef>
                <a:spcPct val="0"/>
              </a:spcBef>
              <a:spcAft>
                <a:spcPct val="0"/>
              </a:spcAft>
            </a:pPr>
            <a:r>
              <a:rPr lang="en-GB" sz="1600" dirty="0" smtClean="0"/>
              <a:t>-Children </a:t>
            </a:r>
            <a:r>
              <a:rPr lang="en-GB" sz="1600" dirty="0"/>
              <a:t>may think that there has always been a police force</a:t>
            </a:r>
            <a:r>
              <a:rPr lang="en-GB" sz="1600" dirty="0" smtClean="0"/>
              <a:t>.</a:t>
            </a:r>
          </a:p>
          <a:p>
            <a:pPr eaLnBrk="0" fontAlgn="base" hangingPunct="0">
              <a:spcBef>
                <a:spcPct val="0"/>
              </a:spcBef>
              <a:spcAft>
                <a:spcPct val="0"/>
              </a:spcAft>
            </a:pPr>
            <a:r>
              <a:rPr lang="en-GB" sz="1600" dirty="0" smtClean="0"/>
              <a:t>-Children </a:t>
            </a:r>
            <a:r>
              <a:rPr lang="en-GB" sz="1600" dirty="0"/>
              <a:t>may think prisons are dungeons and that prisons have always been used as punishment, when they were originally used as holding cells before the punishment</a:t>
            </a:r>
            <a:r>
              <a:rPr lang="en-GB" sz="1600" dirty="0" smtClean="0"/>
              <a:t>.</a:t>
            </a:r>
          </a:p>
          <a:p>
            <a:pPr eaLnBrk="0" fontAlgn="base" hangingPunct="0">
              <a:spcBef>
                <a:spcPct val="0"/>
              </a:spcBef>
              <a:spcAft>
                <a:spcPct val="0"/>
              </a:spcAft>
            </a:pPr>
            <a:r>
              <a:rPr lang="en-GB" sz="1600" dirty="0" smtClean="0"/>
              <a:t>-Children may think the same punishments that happen today have always happened for the same crimes.</a:t>
            </a:r>
          </a:p>
          <a:p>
            <a:pPr eaLnBrk="0" fontAlgn="base" hangingPunct="0">
              <a:spcBef>
                <a:spcPct val="0"/>
              </a:spcBef>
              <a:spcAft>
                <a:spcPct val="0"/>
              </a:spcAft>
            </a:pPr>
            <a:r>
              <a:rPr lang="en-GB" sz="1600" dirty="0" smtClean="0"/>
              <a:t>-Children may think that laws have always been the same.</a:t>
            </a:r>
            <a:endParaRPr lang="en-GB" sz="1600" dirty="0"/>
          </a:p>
        </p:txBody>
      </p:sp>
      <p:sp>
        <p:nvSpPr>
          <p:cNvPr id="74" name="Text Box 2"/>
          <p:cNvSpPr txBox="1">
            <a:spLocks noChangeArrowheads="1"/>
          </p:cNvSpPr>
          <p:nvPr/>
        </p:nvSpPr>
        <p:spPr bwMode="auto">
          <a:xfrm>
            <a:off x="6905691" y="2356355"/>
            <a:ext cx="5142148" cy="345174"/>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5" name="Content Placeholder 2"/>
          <p:cNvSpPr txBox="1">
            <a:spLocks/>
          </p:cNvSpPr>
          <p:nvPr/>
        </p:nvSpPr>
        <p:spPr>
          <a:xfrm>
            <a:off x="269631" y="2343818"/>
            <a:ext cx="1532792" cy="4466056"/>
          </a:xfrm>
          <a:prstGeom prst="rect">
            <a:avLst/>
          </a:prstGeom>
          <a:ln w="19050">
            <a:solidFill>
              <a:schemeClr val="accent1"/>
            </a:solidFill>
          </a:ln>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3600" b="1" dirty="0" smtClean="0"/>
              <a:t>Key vocabulary </a:t>
            </a:r>
            <a:r>
              <a:rPr lang="en-GB" sz="3600" dirty="0" smtClean="0"/>
              <a:t>– </a:t>
            </a:r>
          </a:p>
          <a:p>
            <a:pPr marL="0" indent="0">
              <a:buNone/>
            </a:pPr>
            <a:r>
              <a:rPr lang="en-US" dirty="0"/>
              <a:t>c</a:t>
            </a:r>
            <a:r>
              <a:rPr lang="en-US" dirty="0" smtClean="0"/>
              <a:t>rime          period      chronology         deter           severe           court           tithing         wergild        ordeal               jury              treason      abolish       custody              incriminate                         pact                   jailer              oakum   industrial promotion unarmed detective prevention detection rehabilitation</a:t>
            </a:r>
            <a:r>
              <a:rPr lang="en-US" dirty="0"/>
              <a:t>.</a:t>
            </a:r>
            <a:endParaRPr lang="en-GB" dirty="0"/>
          </a:p>
        </p:txBody>
      </p:sp>
      <p:pic>
        <p:nvPicPr>
          <p:cNvPr id="2" name="Picture 1"/>
          <p:cNvPicPr>
            <a:picLocks noChangeAspect="1"/>
          </p:cNvPicPr>
          <p:nvPr/>
        </p:nvPicPr>
        <p:blipFill>
          <a:blip r:embed="rId2"/>
          <a:stretch>
            <a:fillRect/>
          </a:stretch>
        </p:blipFill>
        <p:spPr>
          <a:xfrm>
            <a:off x="9476765" y="5269224"/>
            <a:ext cx="2510400" cy="1540650"/>
          </a:xfrm>
          <a:prstGeom prst="rect">
            <a:avLst/>
          </a:prstGeom>
        </p:spPr>
      </p:pic>
    </p:spTree>
    <p:extLst>
      <p:ext uri="{BB962C8B-B14F-4D97-AF65-F5344CB8AC3E}">
        <p14:creationId xmlns:p14="http://schemas.microsoft.com/office/powerpoint/2010/main" val="1848731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Table 65"/>
          <p:cNvGraphicFramePr>
            <a:graphicFrameLocks noGrp="1"/>
          </p:cNvGraphicFramePr>
          <p:nvPr>
            <p:extLst>
              <p:ext uri="{D42A27DB-BD31-4B8C-83A1-F6EECF244321}">
                <p14:modId xmlns:p14="http://schemas.microsoft.com/office/powerpoint/2010/main" val="2207396533"/>
              </p:ext>
            </p:extLst>
          </p:nvPr>
        </p:nvGraphicFramePr>
        <p:xfrm>
          <a:off x="75748" y="84100"/>
          <a:ext cx="12079704" cy="2042160"/>
        </p:xfrm>
        <a:graphic>
          <a:graphicData uri="http://schemas.openxmlformats.org/drawingml/2006/table">
            <a:tbl>
              <a:tblPr firstRow="1" bandRow="1">
                <a:tableStyleId>{5C22544A-7EE6-4342-B048-85BDC9FD1C3A}</a:tableStyleId>
              </a:tblPr>
              <a:tblGrid>
                <a:gridCol w="1725672">
                  <a:extLst>
                    <a:ext uri="{9D8B030D-6E8A-4147-A177-3AD203B41FA5}">
                      <a16:colId xmlns:a16="http://schemas.microsoft.com/office/drawing/2014/main" val="2492426390"/>
                    </a:ext>
                  </a:extLst>
                </a:gridCol>
                <a:gridCol w="1725672">
                  <a:extLst>
                    <a:ext uri="{9D8B030D-6E8A-4147-A177-3AD203B41FA5}">
                      <a16:colId xmlns:a16="http://schemas.microsoft.com/office/drawing/2014/main" val="356198671"/>
                    </a:ext>
                  </a:extLst>
                </a:gridCol>
                <a:gridCol w="1725672">
                  <a:extLst>
                    <a:ext uri="{9D8B030D-6E8A-4147-A177-3AD203B41FA5}">
                      <a16:colId xmlns:a16="http://schemas.microsoft.com/office/drawing/2014/main" val="2572164240"/>
                    </a:ext>
                  </a:extLst>
                </a:gridCol>
                <a:gridCol w="1725672">
                  <a:extLst>
                    <a:ext uri="{9D8B030D-6E8A-4147-A177-3AD203B41FA5}">
                      <a16:colId xmlns:a16="http://schemas.microsoft.com/office/drawing/2014/main" val="2683159159"/>
                    </a:ext>
                  </a:extLst>
                </a:gridCol>
                <a:gridCol w="1725672">
                  <a:extLst>
                    <a:ext uri="{9D8B030D-6E8A-4147-A177-3AD203B41FA5}">
                      <a16:colId xmlns:a16="http://schemas.microsoft.com/office/drawing/2014/main" val="3043283335"/>
                    </a:ext>
                  </a:extLst>
                </a:gridCol>
                <a:gridCol w="1725672">
                  <a:extLst>
                    <a:ext uri="{9D8B030D-6E8A-4147-A177-3AD203B41FA5}">
                      <a16:colId xmlns:a16="http://schemas.microsoft.com/office/drawing/2014/main" val="1821034652"/>
                    </a:ext>
                  </a:extLst>
                </a:gridCol>
                <a:gridCol w="1725672">
                  <a:extLst>
                    <a:ext uri="{9D8B030D-6E8A-4147-A177-3AD203B41FA5}">
                      <a16:colId xmlns:a16="http://schemas.microsoft.com/office/drawing/2014/main" val="228400639"/>
                    </a:ext>
                  </a:extLst>
                </a:gridCol>
              </a:tblGrid>
              <a:tr h="270636">
                <a:tc gridSpan="7">
                  <a:txBody>
                    <a:bodyPr/>
                    <a:lstStyle/>
                    <a:p>
                      <a:pPr algn="ctr"/>
                      <a:r>
                        <a:rPr lang="en-GB" sz="1800" b="1" kern="1200" dirty="0" smtClean="0">
                          <a:solidFill>
                            <a:schemeClr val="lt1"/>
                          </a:solidFill>
                          <a:effectLst/>
                          <a:latin typeface="+mn-lt"/>
                          <a:ea typeface="+mn-ea"/>
                          <a:cs typeface="+mn-cs"/>
                        </a:rPr>
                        <a:t>UKS2 - Was the Battle of Britain a significant turning point for the United Kingdom in World War Two?</a:t>
                      </a:r>
                      <a:endParaRPr lang="en-GB" sz="1800" b="1" kern="1200" dirty="0">
                        <a:solidFill>
                          <a:schemeClr val="lt1"/>
                        </a:solidFill>
                        <a:effectLst/>
                        <a:latin typeface="+mn-lt"/>
                        <a:ea typeface="+mn-ea"/>
                        <a:cs typeface="+mn-cs"/>
                      </a:endParaRPr>
                    </a:p>
                  </a:txBody>
                  <a:tcPr>
                    <a:solidFill>
                      <a:srgbClr val="7030A0"/>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47846119"/>
                  </a:ext>
                </a:extLst>
              </a:tr>
              <a:tr h="225530">
                <a:tc>
                  <a:txBody>
                    <a:bodyPr/>
                    <a:lstStyle/>
                    <a:p>
                      <a:r>
                        <a:rPr lang="en-US" sz="1400" kern="1200" dirty="0" smtClean="0">
                          <a:solidFill>
                            <a:schemeClr val="dk1"/>
                          </a:solidFill>
                          <a:effectLst/>
                          <a:latin typeface="+mn-lt"/>
                          <a:ea typeface="+mn-ea"/>
                          <a:cs typeface="+mn-cs"/>
                        </a:rPr>
                        <a:t>Lesson 1</a:t>
                      </a:r>
                      <a:endParaRPr lang="en-GB" sz="1400" dirty="0"/>
                    </a:p>
                  </a:txBody>
                  <a:tcPr>
                    <a:solidFill>
                      <a:srgbClr val="A162D0"/>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rgbClr val="A162D0"/>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rgbClr val="A162D0"/>
                    </a:solidFill>
                  </a:tcPr>
                </a:tc>
                <a:tc>
                  <a:txBody>
                    <a:bodyPr/>
                    <a:lstStyle/>
                    <a:p>
                      <a:r>
                        <a:rPr lang="en-US" sz="1400" kern="1200" dirty="0" smtClean="0">
                          <a:solidFill>
                            <a:schemeClr val="dk1"/>
                          </a:solidFill>
                          <a:effectLst/>
                          <a:latin typeface="+mn-lt"/>
                          <a:ea typeface="+mn-ea"/>
                          <a:cs typeface="+mn-cs"/>
                        </a:rPr>
                        <a:t>Lesson 6</a:t>
                      </a:r>
                      <a:endParaRPr lang="en-GB" sz="1400" dirty="0"/>
                    </a:p>
                  </a:txBody>
                  <a:tcPr/>
                </a:tc>
                <a:tc>
                  <a:txBody>
                    <a:bodyPr/>
                    <a:lstStyle/>
                    <a:p>
                      <a:r>
                        <a:rPr lang="en-GB" sz="1400" dirty="0" smtClean="0"/>
                        <a:t>Lesson 7</a:t>
                      </a:r>
                      <a:endParaRPr lang="en-GB" sz="1400" dirty="0"/>
                    </a:p>
                  </a:txBody>
                  <a:tcPr>
                    <a:solidFill>
                      <a:srgbClr val="A162D0"/>
                    </a:solidFill>
                  </a:tcPr>
                </a:tc>
                <a:extLst>
                  <a:ext uri="{0D108BD9-81ED-4DB2-BD59-A6C34878D82A}">
                    <a16:rowId xmlns:a16="http://schemas.microsoft.com/office/drawing/2014/main" val="248177855"/>
                  </a:ext>
                </a:extLst>
              </a:tr>
              <a:tr h="879566">
                <a:tc>
                  <a:txBody>
                    <a:bodyPr/>
                    <a:lstStyle/>
                    <a:p>
                      <a:r>
                        <a:rPr lang="en-GB" sz="1200" dirty="0" smtClean="0"/>
                        <a:t>Key question</a:t>
                      </a:r>
                    </a:p>
                    <a:p>
                      <a:endParaRPr lang="en-US" sz="1200" kern="1200" dirty="0" smtClean="0">
                        <a:solidFill>
                          <a:schemeClr val="dk1"/>
                        </a:solidFill>
                        <a:effectLst/>
                        <a:latin typeface="+mn-lt"/>
                        <a:ea typeface="+mn-ea"/>
                        <a:cs typeface="+mn-cs"/>
                      </a:endParaRPr>
                    </a:p>
                    <a:p>
                      <a:r>
                        <a:rPr lang="en-GB" sz="1200" kern="1200" dirty="0" smtClean="0">
                          <a:solidFill>
                            <a:schemeClr val="dk1"/>
                          </a:solidFill>
                          <a:effectLst/>
                          <a:latin typeface="+mn-lt"/>
                          <a:ea typeface="+mn-ea"/>
                          <a:cs typeface="+mn-cs"/>
                        </a:rPr>
                        <a:t>Where is Germany and what is it like today?</a:t>
                      </a:r>
                    </a:p>
                  </a:txBody>
                  <a:tcPr/>
                </a:tc>
                <a:tc>
                  <a:txBody>
                    <a:bodyPr/>
                    <a:lstStyle/>
                    <a:p>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How did Hitler become the leader of Germany?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L2/3 </a:t>
                      </a:r>
                      <a:endParaRPr lang="en-GB" sz="12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What changes happened when Hitler</a:t>
                      </a:r>
                      <a:r>
                        <a:rPr lang="en-GB" sz="1200" kern="1200" baseline="0" dirty="0" smtClean="0">
                          <a:solidFill>
                            <a:schemeClr val="dk1"/>
                          </a:solidFill>
                          <a:effectLst/>
                          <a:latin typeface="+mn-lt"/>
                          <a:ea typeface="+mn-ea"/>
                          <a:cs typeface="+mn-cs"/>
                        </a:rPr>
                        <a:t> tried to expand Germany?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dk1"/>
                          </a:solidFill>
                          <a:effectLst/>
                          <a:latin typeface="+mn-lt"/>
                          <a:ea typeface="+mn-ea"/>
                          <a:cs typeface="+mn-cs"/>
                        </a:rPr>
                        <a:t>L4/5</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How did WWII begin?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L6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r>
                        <a:rPr lang="en-GB" sz="1200" dirty="0" smtClean="0"/>
                        <a:t>How did WWII impact Cornwall</a:t>
                      </a:r>
                      <a:r>
                        <a:rPr lang="en-GB" sz="1200" baseline="0" dirty="0" smtClean="0"/>
                        <a:t> and cities of England?</a:t>
                      </a:r>
                    </a:p>
                    <a:p>
                      <a:r>
                        <a:rPr lang="en-GB" sz="1200" baseline="0" dirty="0" smtClean="0"/>
                        <a:t>L7</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r>
                        <a:rPr lang="en-GB" sz="1200" dirty="0" smtClean="0"/>
                        <a:t>Why was the Royal Air Force (RAF) so important to the defence of Britain?</a:t>
                      </a:r>
                    </a:p>
                    <a:p>
                      <a:r>
                        <a:rPr lang="en-GB" sz="1200" dirty="0" smtClean="0"/>
                        <a:t>L8</a:t>
                      </a:r>
                    </a:p>
                  </a:txBody>
                  <a:tcPr/>
                </a:tc>
                <a:tc>
                  <a:txBody>
                    <a:bodyPr/>
                    <a:lstStyle/>
                    <a:p>
                      <a:r>
                        <a:rPr lang="en-GB" sz="1200" dirty="0" smtClean="0"/>
                        <a:t>Key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What major victories led to Britain winning the war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L9</a:t>
                      </a:r>
                      <a:endParaRPr lang="en-US" sz="12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608076672"/>
                  </a:ext>
                </a:extLst>
              </a:tr>
            </a:tbl>
          </a:graphicData>
        </a:graphic>
      </p:graphicFrame>
      <p:sp>
        <p:nvSpPr>
          <p:cNvPr id="68" name="Rectangle 67"/>
          <p:cNvSpPr/>
          <p:nvPr/>
        </p:nvSpPr>
        <p:spPr>
          <a:xfrm>
            <a:off x="2021304" y="2598821"/>
            <a:ext cx="4812632" cy="3112390"/>
          </a:xfrm>
          <a:prstGeom prst="rect">
            <a:avLst/>
          </a:prstGeom>
          <a:ln>
            <a:solidFill>
              <a:schemeClr val="accent1"/>
            </a:solidFill>
          </a:ln>
        </p:spPr>
        <p:txBody>
          <a:bodyPr wrap="square">
            <a:spAutoFit/>
          </a:bodyPr>
          <a:lstStyle/>
          <a:p>
            <a:pPr marL="139700" marR="18415">
              <a:lnSpc>
                <a:spcPct val="110000"/>
              </a:lnSpc>
              <a:spcBef>
                <a:spcPts val="690"/>
              </a:spcBef>
              <a:spcAft>
                <a:spcPts val="0"/>
              </a:spcAft>
            </a:pPr>
            <a:r>
              <a:rPr lang="en-GB" sz="1250" dirty="0" smtClean="0">
                <a:latin typeface="Arial" panose="020B0604020202020204" pitchFamily="34" charset="0"/>
                <a:ea typeface="Arial" panose="020B0604020202020204" pitchFamily="34" charset="0"/>
              </a:rPr>
              <a:t>This </a:t>
            </a:r>
            <a:r>
              <a:rPr lang="en-GB" sz="1250" dirty="0">
                <a:latin typeface="Arial" panose="020B0604020202020204" pitchFamily="34" charset="0"/>
                <a:ea typeface="Arial" panose="020B0604020202020204" pitchFamily="34" charset="0"/>
              </a:rPr>
              <a:t>topic will explain in full how World War Two began and give the children a wider understanding of how concepts such as empire and rebellion have influenced Hitler and his plan to dominate Europe. </a:t>
            </a:r>
          </a:p>
          <a:p>
            <a:pPr marL="139700" marR="18415">
              <a:lnSpc>
                <a:spcPct val="110000"/>
              </a:lnSpc>
              <a:spcBef>
                <a:spcPts val="690"/>
              </a:spcBef>
              <a:spcAft>
                <a:spcPts val="0"/>
              </a:spcAft>
            </a:pPr>
            <a:r>
              <a:rPr lang="en-GB" sz="1250" dirty="0">
                <a:latin typeface="Arial" panose="020B0604020202020204" pitchFamily="34" charset="0"/>
                <a:ea typeface="Arial" panose="020B0604020202020204" pitchFamily="34" charset="0"/>
              </a:rPr>
              <a:t>The children will explore the significance of the Battle of Britain and how different areas for Britain were effected – this includes a complete a local study of Cornwall. It will look at a range of sources and then compare this to the inner cities. Finally, children will explore how Britain gained victory in World War Two and the use of the Air force as a defence.</a:t>
            </a:r>
          </a:p>
          <a:p>
            <a:pPr marL="139700" marR="18415">
              <a:lnSpc>
                <a:spcPct val="110000"/>
              </a:lnSpc>
              <a:spcBef>
                <a:spcPts val="690"/>
              </a:spcBef>
              <a:spcAft>
                <a:spcPts val="0"/>
              </a:spcAft>
            </a:pPr>
            <a:r>
              <a:rPr lang="en-GB" sz="1250" dirty="0">
                <a:latin typeface="Arial" panose="020B0604020202020204" pitchFamily="34" charset="0"/>
                <a:ea typeface="Arial" panose="020B0604020202020204" pitchFamily="34" charset="0"/>
              </a:rPr>
              <a:t>They will also develop a strong understanding of local and world history and how the two are linked. </a:t>
            </a:r>
          </a:p>
          <a:p>
            <a:pPr marL="139700" marR="18415">
              <a:lnSpc>
                <a:spcPct val="110000"/>
              </a:lnSpc>
              <a:spcBef>
                <a:spcPts val="690"/>
              </a:spcBef>
              <a:spcAft>
                <a:spcPts val="0"/>
              </a:spcAft>
            </a:pPr>
            <a:endParaRPr lang="en-GB" sz="1250" dirty="0">
              <a:latin typeface="Arial" panose="020B0604020202020204" pitchFamily="34" charset="0"/>
              <a:ea typeface="Arial" panose="020B0604020202020204" pitchFamily="34" charset="0"/>
            </a:endParaRPr>
          </a:p>
        </p:txBody>
      </p:sp>
      <p:sp>
        <p:nvSpPr>
          <p:cNvPr id="70" name="Text Box 2"/>
          <p:cNvSpPr txBox="1">
            <a:spLocks noChangeArrowheads="1"/>
          </p:cNvSpPr>
          <p:nvPr/>
        </p:nvSpPr>
        <p:spPr bwMode="auto">
          <a:xfrm>
            <a:off x="2021304" y="2343818"/>
            <a:ext cx="4812632" cy="271045"/>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1" name="Text Box 2"/>
          <p:cNvSpPr txBox="1">
            <a:spLocks noChangeArrowheads="1"/>
          </p:cNvSpPr>
          <p:nvPr/>
        </p:nvSpPr>
        <p:spPr bwMode="auto">
          <a:xfrm>
            <a:off x="1996878" y="5548855"/>
            <a:ext cx="7085112" cy="380243"/>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chemeClr val="bg1"/>
                </a:solidFill>
                <a:latin typeface="Arial" panose="020B0604020202020204" pitchFamily="34" charset="0"/>
              </a:rPr>
              <a:t>Disciplinary and S</a:t>
            </a:r>
            <a:r>
              <a:rPr kumimoji="0" lang="en-US" altLang="en-US" sz="1800" b="1" i="0" u="none" strike="noStrike" cap="none" normalizeH="0" baseline="0" dirty="0" smtClean="0">
                <a:ln>
                  <a:noFill/>
                </a:ln>
                <a:solidFill>
                  <a:schemeClr val="bg1"/>
                </a:solidFill>
                <a:effectLst/>
                <a:latin typeface="Arial" panose="020B0604020202020204" pitchFamily="34" charset="0"/>
              </a:rPr>
              <a:t>ubstantive themes explored</a:t>
            </a:r>
          </a:p>
        </p:txBody>
      </p:sp>
      <p:sp>
        <p:nvSpPr>
          <p:cNvPr id="72" name="Rectangle 71"/>
          <p:cNvSpPr/>
          <p:nvPr/>
        </p:nvSpPr>
        <p:spPr>
          <a:xfrm>
            <a:off x="2016841" y="5926546"/>
            <a:ext cx="7065150" cy="830997"/>
          </a:xfrm>
          <a:prstGeom prst="rect">
            <a:avLst/>
          </a:prstGeom>
          <a:ln>
            <a:solidFill>
              <a:schemeClr val="accent1"/>
            </a:solidFill>
          </a:ln>
        </p:spPr>
        <p:txBody>
          <a:bodyPr wrap="square">
            <a:spAutoFit/>
          </a:bodyPr>
          <a:lstStyle/>
          <a:p>
            <a:r>
              <a:rPr lang="en-GB" sz="1600" b="1" dirty="0" smtClean="0"/>
              <a:t>Disciplinary </a:t>
            </a:r>
            <a:r>
              <a:rPr lang="en-GB" sz="1600" b="1" dirty="0"/>
              <a:t>concepts</a:t>
            </a:r>
            <a:r>
              <a:rPr lang="en-GB" sz="1600" dirty="0"/>
              <a:t> – Similarity and difference, Evidence and interpretation, Change and continuity </a:t>
            </a:r>
          </a:p>
          <a:p>
            <a:r>
              <a:rPr lang="en-US" sz="1600" b="1" dirty="0"/>
              <a:t>Substantive concepts </a:t>
            </a:r>
            <a:r>
              <a:rPr lang="en-US" sz="1600" dirty="0"/>
              <a:t>– civilisation, empire, monarchy, rebellion, </a:t>
            </a:r>
            <a:r>
              <a:rPr lang="en-US" sz="1600" dirty="0" smtClean="0"/>
              <a:t>conflict</a:t>
            </a:r>
            <a:endParaRPr lang="en-GB" sz="1600" dirty="0"/>
          </a:p>
        </p:txBody>
      </p:sp>
      <p:sp>
        <p:nvSpPr>
          <p:cNvPr id="73" name="Text Box 3"/>
          <p:cNvSpPr txBox="1">
            <a:spLocks noChangeArrowheads="1"/>
          </p:cNvSpPr>
          <p:nvPr/>
        </p:nvSpPr>
        <p:spPr bwMode="auto">
          <a:xfrm>
            <a:off x="6905692" y="2719013"/>
            <a:ext cx="5145124" cy="2449384"/>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eaLnBrk="0" fontAlgn="base" hangingPunct="0">
              <a:spcBef>
                <a:spcPct val="0"/>
              </a:spcBef>
              <a:spcAft>
                <a:spcPct val="0"/>
              </a:spcAft>
            </a:pPr>
            <a:r>
              <a:rPr lang="en-US" sz="1600" dirty="0" smtClean="0"/>
              <a:t>-</a:t>
            </a:r>
            <a:r>
              <a:rPr lang="en-GB" sz="1600" dirty="0"/>
              <a:t>Children may think that World War Two was a long time ago and that there are no longer any people alive who remember it. </a:t>
            </a:r>
            <a:endParaRPr lang="en-GB" sz="1600" dirty="0" smtClean="0"/>
          </a:p>
          <a:p>
            <a:pPr eaLnBrk="0" fontAlgn="base" hangingPunct="0">
              <a:spcBef>
                <a:spcPct val="0"/>
              </a:spcBef>
              <a:spcAft>
                <a:spcPct val="0"/>
              </a:spcAft>
            </a:pPr>
            <a:r>
              <a:rPr lang="en-GB" sz="1600" dirty="0"/>
              <a:t>-</a:t>
            </a:r>
            <a:r>
              <a:rPr lang="en-GB" sz="1600" dirty="0" smtClean="0"/>
              <a:t>The </a:t>
            </a:r>
            <a:r>
              <a:rPr lang="en-GB" sz="1600" dirty="0"/>
              <a:t>children may think that it was one big war, when in reality it was a collection of diverse geopolitical conflicts. </a:t>
            </a:r>
            <a:endParaRPr lang="en-GB" sz="1600" dirty="0" smtClean="0"/>
          </a:p>
          <a:p>
            <a:pPr eaLnBrk="0" fontAlgn="base" hangingPunct="0">
              <a:spcBef>
                <a:spcPct val="0"/>
              </a:spcBef>
              <a:spcAft>
                <a:spcPct val="0"/>
              </a:spcAft>
            </a:pPr>
            <a:r>
              <a:rPr lang="en-GB" sz="1600" dirty="0"/>
              <a:t>-</a:t>
            </a:r>
            <a:r>
              <a:rPr lang="en-GB" sz="1600" dirty="0" smtClean="0"/>
              <a:t>Children </a:t>
            </a:r>
            <a:r>
              <a:rPr lang="en-GB" sz="1600" dirty="0"/>
              <a:t>may think that everybody joined in the war at the same time, when in fact people joined at different times over many years</a:t>
            </a:r>
            <a:r>
              <a:rPr lang="en-GB" sz="1600" dirty="0" smtClean="0"/>
              <a:t>.</a:t>
            </a:r>
          </a:p>
          <a:p>
            <a:pPr eaLnBrk="0" fontAlgn="base" hangingPunct="0">
              <a:spcBef>
                <a:spcPct val="0"/>
              </a:spcBef>
              <a:spcAft>
                <a:spcPct val="0"/>
              </a:spcAft>
            </a:pPr>
            <a:r>
              <a:rPr lang="en-GB" sz="1600" dirty="0" smtClean="0"/>
              <a:t>-Children may think that everyone in the World joined, when it only affected certain counties. </a:t>
            </a:r>
            <a:endParaRPr lang="en-GB" sz="1600" dirty="0"/>
          </a:p>
        </p:txBody>
      </p:sp>
      <p:sp>
        <p:nvSpPr>
          <p:cNvPr id="74" name="Text Box 2"/>
          <p:cNvSpPr txBox="1">
            <a:spLocks noChangeArrowheads="1"/>
          </p:cNvSpPr>
          <p:nvPr/>
        </p:nvSpPr>
        <p:spPr bwMode="auto">
          <a:xfrm>
            <a:off x="6905691" y="2356355"/>
            <a:ext cx="5142148" cy="345174"/>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5" name="Content Placeholder 2"/>
          <p:cNvSpPr txBox="1">
            <a:spLocks/>
          </p:cNvSpPr>
          <p:nvPr/>
        </p:nvSpPr>
        <p:spPr>
          <a:xfrm>
            <a:off x="269631" y="2343818"/>
            <a:ext cx="1532792" cy="4466056"/>
          </a:xfrm>
          <a:prstGeom prst="rect">
            <a:avLst/>
          </a:prstGeom>
          <a:ln w="19050">
            <a:solidFill>
              <a:schemeClr val="accent1"/>
            </a:solidFill>
          </a:ln>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3600" b="1" dirty="0" smtClean="0"/>
              <a:t>Key vocabulary </a:t>
            </a:r>
            <a:r>
              <a:rPr lang="en-GB" sz="3600" dirty="0" smtClean="0"/>
              <a:t>– </a:t>
            </a:r>
          </a:p>
          <a:p>
            <a:pPr marL="0" indent="0">
              <a:buNone/>
            </a:pPr>
            <a:r>
              <a:rPr lang="en-US" dirty="0" smtClean="0"/>
              <a:t>republic      citizen           state    overthrow     anti-Semitism  debt          dictator     fascism  nationalism  authoritarian annexed territory, appeasement  pact          invasion            </a:t>
            </a:r>
            <a:r>
              <a:rPr lang="en-US" dirty="0"/>
              <a:t>air </a:t>
            </a:r>
            <a:r>
              <a:rPr lang="en-US" dirty="0" smtClean="0"/>
              <a:t>raid      evacuee        ration                    air force  interception     radar mobilization   </a:t>
            </a:r>
            <a:r>
              <a:rPr lang="en-US" dirty="0"/>
              <a:t>squadron</a:t>
            </a:r>
            <a:endParaRPr lang="en-GB" dirty="0"/>
          </a:p>
        </p:txBody>
      </p:sp>
      <p:pic>
        <p:nvPicPr>
          <p:cNvPr id="3" name="Picture 2"/>
          <p:cNvPicPr>
            <a:picLocks noChangeAspect="1"/>
          </p:cNvPicPr>
          <p:nvPr/>
        </p:nvPicPr>
        <p:blipFill>
          <a:blip r:embed="rId2"/>
          <a:stretch>
            <a:fillRect/>
          </a:stretch>
        </p:blipFill>
        <p:spPr>
          <a:xfrm>
            <a:off x="9081990" y="5131896"/>
            <a:ext cx="2962615" cy="1589299"/>
          </a:xfrm>
          <a:prstGeom prst="rect">
            <a:avLst/>
          </a:prstGeom>
        </p:spPr>
      </p:pic>
    </p:spTree>
    <p:extLst>
      <p:ext uri="{BB962C8B-B14F-4D97-AF65-F5344CB8AC3E}">
        <p14:creationId xmlns:p14="http://schemas.microsoft.com/office/powerpoint/2010/main" val="2807478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19521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Table 65"/>
          <p:cNvGraphicFramePr>
            <a:graphicFrameLocks noGrp="1"/>
          </p:cNvGraphicFramePr>
          <p:nvPr>
            <p:extLst>
              <p:ext uri="{D42A27DB-BD31-4B8C-83A1-F6EECF244321}">
                <p14:modId xmlns:p14="http://schemas.microsoft.com/office/powerpoint/2010/main" val="141864030"/>
              </p:ext>
            </p:extLst>
          </p:nvPr>
        </p:nvGraphicFramePr>
        <p:xfrm>
          <a:off x="131876" y="78292"/>
          <a:ext cx="11867618" cy="2225040"/>
        </p:xfrm>
        <a:graphic>
          <a:graphicData uri="http://schemas.openxmlformats.org/drawingml/2006/table">
            <a:tbl>
              <a:tblPr firstRow="1" bandRow="1">
                <a:tableStyleId>{5C22544A-7EE6-4342-B048-85BDC9FD1C3A}</a:tableStyleId>
              </a:tblPr>
              <a:tblGrid>
                <a:gridCol w="1695374">
                  <a:extLst>
                    <a:ext uri="{9D8B030D-6E8A-4147-A177-3AD203B41FA5}">
                      <a16:colId xmlns:a16="http://schemas.microsoft.com/office/drawing/2014/main" val="2492426390"/>
                    </a:ext>
                  </a:extLst>
                </a:gridCol>
                <a:gridCol w="1695374">
                  <a:extLst>
                    <a:ext uri="{9D8B030D-6E8A-4147-A177-3AD203B41FA5}">
                      <a16:colId xmlns:a16="http://schemas.microsoft.com/office/drawing/2014/main" val="356198671"/>
                    </a:ext>
                  </a:extLst>
                </a:gridCol>
                <a:gridCol w="1695374">
                  <a:extLst>
                    <a:ext uri="{9D8B030D-6E8A-4147-A177-3AD203B41FA5}">
                      <a16:colId xmlns:a16="http://schemas.microsoft.com/office/drawing/2014/main" val="2572164240"/>
                    </a:ext>
                  </a:extLst>
                </a:gridCol>
                <a:gridCol w="1695374">
                  <a:extLst>
                    <a:ext uri="{9D8B030D-6E8A-4147-A177-3AD203B41FA5}">
                      <a16:colId xmlns:a16="http://schemas.microsoft.com/office/drawing/2014/main" val="2683159159"/>
                    </a:ext>
                  </a:extLst>
                </a:gridCol>
                <a:gridCol w="1695374">
                  <a:extLst>
                    <a:ext uri="{9D8B030D-6E8A-4147-A177-3AD203B41FA5}">
                      <a16:colId xmlns:a16="http://schemas.microsoft.com/office/drawing/2014/main" val="3043283335"/>
                    </a:ext>
                  </a:extLst>
                </a:gridCol>
                <a:gridCol w="1695374">
                  <a:extLst>
                    <a:ext uri="{9D8B030D-6E8A-4147-A177-3AD203B41FA5}">
                      <a16:colId xmlns:a16="http://schemas.microsoft.com/office/drawing/2014/main" val="1821034652"/>
                    </a:ext>
                  </a:extLst>
                </a:gridCol>
                <a:gridCol w="1695374">
                  <a:extLst>
                    <a:ext uri="{9D8B030D-6E8A-4147-A177-3AD203B41FA5}">
                      <a16:colId xmlns:a16="http://schemas.microsoft.com/office/drawing/2014/main" val="228400639"/>
                    </a:ext>
                  </a:extLst>
                </a:gridCol>
              </a:tblGrid>
              <a:tr h="343341">
                <a:tc gridSpan="7">
                  <a:txBody>
                    <a:bodyPr/>
                    <a:lstStyle/>
                    <a:p>
                      <a:pPr algn="ctr"/>
                      <a:r>
                        <a:rPr lang="en-US" sz="1800" b="1" kern="1200" dirty="0" smtClean="0">
                          <a:solidFill>
                            <a:schemeClr val="lt1"/>
                          </a:solidFill>
                          <a:effectLst/>
                          <a:latin typeface="+mn-lt"/>
                          <a:ea typeface="+mn-ea"/>
                          <a:cs typeface="+mn-cs"/>
                        </a:rPr>
                        <a:t>LKS2</a:t>
                      </a:r>
                      <a:r>
                        <a:rPr lang="en-US" sz="1800" b="1" kern="1200" baseline="0" dirty="0" smtClean="0">
                          <a:solidFill>
                            <a:schemeClr val="lt1"/>
                          </a:solidFill>
                          <a:effectLst/>
                          <a:latin typeface="+mn-lt"/>
                          <a:ea typeface="+mn-ea"/>
                          <a:cs typeface="+mn-cs"/>
                        </a:rPr>
                        <a:t> - </a:t>
                      </a:r>
                      <a:r>
                        <a:rPr lang="en-US" sz="1800" b="1" kern="1200" dirty="0" smtClean="0">
                          <a:solidFill>
                            <a:schemeClr val="lt1"/>
                          </a:solidFill>
                          <a:effectLst/>
                          <a:latin typeface="+mn-lt"/>
                          <a:ea typeface="+mn-ea"/>
                          <a:cs typeface="+mn-cs"/>
                        </a:rPr>
                        <a:t>What were the greatest achievements of Ancient Egypt?</a:t>
                      </a:r>
                      <a:endParaRPr lang="en-GB" sz="1800" b="1" kern="1200" dirty="0">
                        <a:solidFill>
                          <a:schemeClr val="lt1"/>
                        </a:solidFill>
                        <a:effectLst/>
                        <a:latin typeface="+mn-lt"/>
                        <a:ea typeface="+mn-ea"/>
                        <a:cs typeface="+mn-cs"/>
                      </a:endParaRPr>
                    </a:p>
                  </a:txBody>
                  <a:tcPr>
                    <a:solidFill>
                      <a:srgbClr val="7030A0"/>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47846119"/>
                  </a:ext>
                </a:extLst>
              </a:tr>
              <a:tr h="286117">
                <a:tc>
                  <a:txBody>
                    <a:bodyPr/>
                    <a:lstStyle/>
                    <a:p>
                      <a:r>
                        <a:rPr lang="en-US" sz="1400" kern="1200" dirty="0" smtClean="0">
                          <a:solidFill>
                            <a:schemeClr val="dk1"/>
                          </a:solidFill>
                          <a:effectLst/>
                          <a:latin typeface="+mn-lt"/>
                          <a:ea typeface="+mn-ea"/>
                          <a:cs typeface="+mn-cs"/>
                        </a:rPr>
                        <a:t>Lesson 1</a:t>
                      </a:r>
                      <a:endParaRPr lang="en-GB" sz="1400" dirty="0"/>
                    </a:p>
                  </a:txBody>
                  <a:tcPr>
                    <a:solidFill>
                      <a:srgbClr val="A162D0"/>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rgbClr val="A162D0"/>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rgbClr val="A162D0"/>
                    </a:solidFill>
                  </a:tcPr>
                </a:tc>
                <a:tc>
                  <a:txBody>
                    <a:bodyPr/>
                    <a:lstStyle/>
                    <a:p>
                      <a:r>
                        <a:rPr lang="en-US" sz="1400" kern="1200" dirty="0" smtClean="0">
                          <a:solidFill>
                            <a:schemeClr val="dk1"/>
                          </a:solidFill>
                          <a:effectLst/>
                          <a:latin typeface="+mn-lt"/>
                          <a:ea typeface="+mn-ea"/>
                          <a:cs typeface="+mn-cs"/>
                        </a:rPr>
                        <a:t>Lesson 6</a:t>
                      </a:r>
                      <a:endParaRPr lang="en-GB" sz="1400" dirty="0"/>
                    </a:p>
                  </a:txBody>
                  <a:tcPr/>
                </a:tc>
                <a:tc>
                  <a:txBody>
                    <a:bodyPr/>
                    <a:lstStyle/>
                    <a:p>
                      <a:r>
                        <a:rPr lang="en-GB" sz="1400" dirty="0" smtClean="0"/>
                        <a:t>Lesson 7</a:t>
                      </a:r>
                      <a:endParaRPr lang="en-GB" sz="1400" dirty="0"/>
                    </a:p>
                  </a:txBody>
                  <a:tcPr>
                    <a:solidFill>
                      <a:srgbClr val="A162D0"/>
                    </a:solidFill>
                  </a:tcPr>
                </a:tc>
                <a:extLst>
                  <a:ext uri="{0D108BD9-81ED-4DB2-BD59-A6C34878D82A}">
                    <a16:rowId xmlns:a16="http://schemas.microsoft.com/office/drawing/2014/main" val="248177855"/>
                  </a:ext>
                </a:extLst>
              </a:tr>
              <a:tr h="1115857">
                <a:tc>
                  <a:txBody>
                    <a:bodyPr/>
                    <a:lstStyle/>
                    <a:p>
                      <a:r>
                        <a:rPr lang="en-GB" sz="1200" dirty="0" smtClean="0"/>
                        <a:t>Key question</a:t>
                      </a:r>
                    </a:p>
                    <a:p>
                      <a:endParaRPr lang="en-US" sz="1200" kern="1200" dirty="0" smtClean="0">
                        <a:solidFill>
                          <a:schemeClr val="dk1"/>
                        </a:solidFill>
                        <a:effectLst/>
                        <a:latin typeface="+mn-lt"/>
                        <a:ea typeface="+mn-ea"/>
                        <a:cs typeface="+mn-cs"/>
                      </a:endParaRPr>
                    </a:p>
                    <a:p>
                      <a:r>
                        <a:rPr lang="en-GB" sz="1200" kern="1200" dirty="0" smtClean="0">
                          <a:solidFill>
                            <a:schemeClr val="dk1"/>
                          </a:solidFill>
                          <a:effectLst/>
                          <a:latin typeface="+mn-lt"/>
                          <a:ea typeface="+mn-ea"/>
                          <a:cs typeface="+mn-cs"/>
                        </a:rPr>
                        <a:t>When and where was Ancient Egypt?</a:t>
                      </a:r>
                    </a:p>
                  </a:txBody>
                  <a:tcPr/>
                </a:tc>
                <a:tc>
                  <a:txBody>
                    <a:bodyPr/>
                    <a:lstStyle/>
                    <a:p>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What was life like in early Egypt</a:t>
                      </a:r>
                      <a:r>
                        <a:rPr lang="en-GB" sz="1200" baseline="0" dirty="0" smtClean="0"/>
                        <a:t> and how do we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L2/3 </a:t>
                      </a:r>
                      <a:endParaRPr lang="en-GB" sz="12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Did the Ancient Egyptians have religion?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L4/5</a:t>
                      </a:r>
                    </a:p>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How were the pyramids built?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L6</a:t>
                      </a:r>
                      <a:endParaRPr lang="en-GB" sz="1200" kern="1200" dirty="0" smtClean="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r>
                        <a:rPr lang="en-GB" sz="1200" dirty="0" smtClean="0"/>
                        <a:t>What were the consequences of invasion on the Old Kingdom of Ancient Egypt?</a:t>
                      </a:r>
                    </a:p>
                    <a:p>
                      <a:r>
                        <a:rPr lang="en-GB" sz="1200" dirty="0" smtClean="0"/>
                        <a:t>L7</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What were the success of the New Kingdom and who ruled over 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L8/9</a:t>
                      </a:r>
                    </a:p>
                  </a:txBody>
                  <a:tcPr/>
                </a:tc>
                <a:tc>
                  <a:txBody>
                    <a:bodyPr/>
                    <a:lstStyle/>
                    <a:p>
                      <a:r>
                        <a:rPr lang="en-GB" sz="1200" dirty="0" smtClean="0"/>
                        <a:t>Key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How did the Egyptian Empire end?</a:t>
                      </a:r>
                      <a:r>
                        <a:rPr lang="en-GB" sz="1200" kern="1200" dirty="0" smtClean="0">
                          <a:solidFill>
                            <a:schemeClr val="dk1"/>
                          </a:solidFill>
                          <a:effectLst/>
                          <a:latin typeface="+mn-lt"/>
                          <a:ea typeface="+mn-ea"/>
                          <a:cs typeface="+mn-cs"/>
                        </a:rPr>
                        <a:t>L10</a:t>
                      </a:r>
                    </a:p>
                  </a:txBody>
                  <a:tcPr/>
                </a:tc>
                <a:extLst>
                  <a:ext uri="{0D108BD9-81ED-4DB2-BD59-A6C34878D82A}">
                    <a16:rowId xmlns:a16="http://schemas.microsoft.com/office/drawing/2014/main" val="1608076672"/>
                  </a:ext>
                </a:extLst>
              </a:tr>
            </a:tbl>
          </a:graphicData>
        </a:graphic>
      </p:graphicFrame>
      <p:sp>
        <p:nvSpPr>
          <p:cNvPr id="68" name="Rectangle 67"/>
          <p:cNvSpPr/>
          <p:nvPr/>
        </p:nvSpPr>
        <p:spPr>
          <a:xfrm>
            <a:off x="2021304" y="2582779"/>
            <a:ext cx="4812632" cy="3173176"/>
          </a:xfrm>
          <a:prstGeom prst="rect">
            <a:avLst/>
          </a:prstGeom>
          <a:ln>
            <a:solidFill>
              <a:schemeClr val="accent1"/>
            </a:solidFill>
          </a:ln>
        </p:spPr>
        <p:txBody>
          <a:bodyPr wrap="square">
            <a:spAutoFit/>
          </a:bodyPr>
          <a:lstStyle/>
          <a:p>
            <a:pPr marL="139700" marR="18415">
              <a:lnSpc>
                <a:spcPct val="110000"/>
              </a:lnSpc>
              <a:spcBef>
                <a:spcPts val="690"/>
              </a:spcBef>
              <a:spcAft>
                <a:spcPts val="0"/>
              </a:spcAft>
            </a:pPr>
            <a:r>
              <a:rPr lang="en-GB" sz="1250" dirty="0" smtClean="0">
                <a:latin typeface="Arial" panose="020B0604020202020204" pitchFamily="34" charset="0"/>
                <a:ea typeface="Arial" panose="020B0604020202020204" pitchFamily="34" charset="0"/>
              </a:rPr>
              <a:t>To begin with, children </a:t>
            </a:r>
            <a:r>
              <a:rPr lang="en-GB" sz="1250" dirty="0">
                <a:latin typeface="Arial" panose="020B0604020202020204" pitchFamily="34" charset="0"/>
                <a:ea typeface="Arial" panose="020B0604020202020204" pitchFamily="34" charset="0"/>
              </a:rPr>
              <a:t>learn about how early civilisation started within Egypt. They shall discover how the upper and lower kingdoms joined together to create the Ancient Egypt of the Old </a:t>
            </a:r>
            <a:r>
              <a:rPr lang="en-GB" sz="1250" dirty="0" smtClean="0">
                <a:latin typeface="Arial" panose="020B0604020202020204" pitchFamily="34" charset="0"/>
                <a:ea typeface="Arial" panose="020B0604020202020204" pitchFamily="34" charset="0"/>
              </a:rPr>
              <a:t>Kingdom. Next, </a:t>
            </a:r>
            <a:r>
              <a:rPr lang="en-GB" sz="1250" dirty="0">
                <a:latin typeface="Arial" panose="020B0604020202020204" pitchFamily="34" charset="0"/>
                <a:ea typeface="Arial" panose="020B0604020202020204" pitchFamily="34" charset="0"/>
              </a:rPr>
              <a:t>children will compare the Egyptian time period to Neolithic in Britain, to find out what was happening at the same time and how these two civilisations compared. </a:t>
            </a:r>
            <a:r>
              <a:rPr lang="en-GB" sz="1250" dirty="0" smtClean="0">
                <a:latin typeface="Arial" panose="020B0604020202020204" pitchFamily="34" charset="0"/>
                <a:ea typeface="Arial" panose="020B0604020202020204" pitchFamily="34" charset="0"/>
              </a:rPr>
              <a:t>Finally, </a:t>
            </a:r>
            <a:r>
              <a:rPr lang="en-GB" sz="1250" dirty="0">
                <a:latin typeface="Arial" panose="020B0604020202020204" pitchFamily="34" charset="0"/>
                <a:ea typeface="Arial" panose="020B0604020202020204" pitchFamily="34" charset="0"/>
              </a:rPr>
              <a:t>children will then discover all about the Egyptian gods, what Ancient Egyptians believed about the afterlife, how the pyramids were built and </a:t>
            </a:r>
            <a:r>
              <a:rPr lang="en-GB" sz="1250" dirty="0" smtClean="0">
                <a:latin typeface="Arial" panose="020B0604020202020204" pitchFamily="34" charset="0"/>
                <a:ea typeface="Arial" panose="020B0604020202020204" pitchFamily="34" charset="0"/>
              </a:rPr>
              <a:t>discuss who </a:t>
            </a:r>
            <a:r>
              <a:rPr lang="en-GB" sz="1250" dirty="0">
                <a:latin typeface="Arial" panose="020B0604020202020204" pitchFamily="34" charset="0"/>
                <a:ea typeface="Arial" panose="020B0604020202020204" pitchFamily="34" charset="0"/>
              </a:rPr>
              <a:t>the greatest pharaoh was in all of Egypt’s history. They should construct informed responses that involve thoughtful selection and organisation of relevant historical information. They should understand how our knowledge of the past is constructed from a range of sources. </a:t>
            </a:r>
          </a:p>
        </p:txBody>
      </p:sp>
      <p:sp>
        <p:nvSpPr>
          <p:cNvPr id="70" name="Text Box 2"/>
          <p:cNvSpPr txBox="1">
            <a:spLocks noChangeArrowheads="1"/>
          </p:cNvSpPr>
          <p:nvPr/>
        </p:nvSpPr>
        <p:spPr bwMode="auto">
          <a:xfrm>
            <a:off x="2021304" y="2343818"/>
            <a:ext cx="4812632" cy="271045"/>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1" name="Text Box 2"/>
          <p:cNvSpPr txBox="1">
            <a:spLocks noChangeArrowheads="1"/>
          </p:cNvSpPr>
          <p:nvPr/>
        </p:nvSpPr>
        <p:spPr bwMode="auto">
          <a:xfrm>
            <a:off x="1996878" y="5548855"/>
            <a:ext cx="7085112" cy="380243"/>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chemeClr val="bg1"/>
                </a:solidFill>
                <a:latin typeface="Arial" panose="020B0604020202020204" pitchFamily="34" charset="0"/>
              </a:rPr>
              <a:t>Disciplinary and S</a:t>
            </a:r>
            <a:r>
              <a:rPr kumimoji="0" lang="en-US" altLang="en-US" sz="1800" b="1" i="0" u="none" strike="noStrike" cap="none" normalizeH="0" baseline="0" dirty="0" smtClean="0">
                <a:ln>
                  <a:noFill/>
                </a:ln>
                <a:solidFill>
                  <a:schemeClr val="bg1"/>
                </a:solidFill>
                <a:effectLst/>
                <a:latin typeface="Arial" panose="020B0604020202020204" pitchFamily="34" charset="0"/>
              </a:rPr>
              <a:t>ubstantive themes explored</a:t>
            </a:r>
          </a:p>
        </p:txBody>
      </p:sp>
      <p:sp>
        <p:nvSpPr>
          <p:cNvPr id="72" name="Rectangle 71"/>
          <p:cNvSpPr/>
          <p:nvPr/>
        </p:nvSpPr>
        <p:spPr>
          <a:xfrm>
            <a:off x="2016841" y="5926546"/>
            <a:ext cx="7065150" cy="523220"/>
          </a:xfrm>
          <a:prstGeom prst="rect">
            <a:avLst/>
          </a:prstGeom>
          <a:ln>
            <a:solidFill>
              <a:schemeClr val="accent1"/>
            </a:solidFill>
          </a:ln>
        </p:spPr>
        <p:txBody>
          <a:bodyPr wrap="square">
            <a:spAutoFit/>
          </a:bodyPr>
          <a:lstStyle/>
          <a:p>
            <a:r>
              <a:rPr lang="en-GB" sz="1400" b="1" dirty="0" smtClean="0"/>
              <a:t>Disciplinary concepts</a:t>
            </a:r>
            <a:r>
              <a:rPr lang="en-GB" sz="1400" dirty="0" smtClean="0"/>
              <a:t> – Similarity and difference, Evidence and interpretation</a:t>
            </a:r>
            <a:endParaRPr lang="en-GB" sz="1400" dirty="0"/>
          </a:p>
          <a:p>
            <a:r>
              <a:rPr lang="en-US" sz="1400" b="1" dirty="0" smtClean="0"/>
              <a:t>Substantive concepts </a:t>
            </a:r>
            <a:r>
              <a:rPr lang="en-US" sz="1400" dirty="0" smtClean="0"/>
              <a:t>– civilisation, settlement, empire, monarchy, trade, rebellion </a:t>
            </a:r>
            <a:endParaRPr lang="en-GB" sz="1400" dirty="0"/>
          </a:p>
        </p:txBody>
      </p:sp>
      <p:sp>
        <p:nvSpPr>
          <p:cNvPr id="73" name="Text Box 3"/>
          <p:cNvSpPr txBox="1">
            <a:spLocks noChangeArrowheads="1"/>
          </p:cNvSpPr>
          <p:nvPr/>
        </p:nvSpPr>
        <p:spPr bwMode="auto">
          <a:xfrm>
            <a:off x="6905692" y="2719013"/>
            <a:ext cx="5145124" cy="2799954"/>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r>
              <a:rPr lang="en-US" sz="1600" dirty="0" smtClean="0"/>
              <a:t>-</a:t>
            </a:r>
            <a:r>
              <a:rPr lang="en-US" dirty="0"/>
              <a:t>The children may think that the Ancient Egyptian period happened </a:t>
            </a:r>
            <a:r>
              <a:rPr lang="en-US" dirty="0" smtClean="0"/>
              <a:t>after or before </a:t>
            </a:r>
            <a:r>
              <a:rPr lang="en-US" dirty="0"/>
              <a:t>a period in British history, rather than alongside it. </a:t>
            </a:r>
            <a:endParaRPr lang="en-US" dirty="0" smtClean="0"/>
          </a:p>
          <a:p>
            <a:r>
              <a:rPr lang="en-US" dirty="0" smtClean="0"/>
              <a:t>-They </a:t>
            </a:r>
            <a:r>
              <a:rPr lang="en-US" dirty="0"/>
              <a:t>may think that changes happened very suddenly, rather than over time. </a:t>
            </a:r>
            <a:endParaRPr lang="en-US" dirty="0" smtClean="0"/>
          </a:p>
          <a:p>
            <a:r>
              <a:rPr lang="en-US" dirty="0"/>
              <a:t>-</a:t>
            </a:r>
            <a:r>
              <a:rPr lang="en-US" dirty="0" smtClean="0"/>
              <a:t>The </a:t>
            </a:r>
            <a:r>
              <a:rPr lang="en-US" dirty="0"/>
              <a:t>children may think that slaves built the pyramids when it was actually skilled </a:t>
            </a:r>
            <a:r>
              <a:rPr lang="en-US" dirty="0" smtClean="0"/>
              <a:t>workers.</a:t>
            </a:r>
          </a:p>
          <a:p>
            <a:r>
              <a:rPr lang="en-US" dirty="0"/>
              <a:t>-</a:t>
            </a:r>
            <a:r>
              <a:rPr lang="en-US" dirty="0" smtClean="0"/>
              <a:t>They </a:t>
            </a:r>
            <a:r>
              <a:rPr lang="en-US" dirty="0"/>
              <a:t>may think that tombs have booby traps in them when this is historically inaccurate.</a:t>
            </a:r>
            <a:endParaRPr lang="en-GB" dirty="0"/>
          </a:p>
        </p:txBody>
      </p:sp>
      <p:sp>
        <p:nvSpPr>
          <p:cNvPr id="74" name="Text Box 2"/>
          <p:cNvSpPr txBox="1">
            <a:spLocks noChangeArrowheads="1"/>
          </p:cNvSpPr>
          <p:nvPr/>
        </p:nvSpPr>
        <p:spPr bwMode="auto">
          <a:xfrm>
            <a:off x="6905691" y="2356355"/>
            <a:ext cx="5142148" cy="345174"/>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5" name="Content Placeholder 2"/>
          <p:cNvSpPr txBox="1">
            <a:spLocks/>
          </p:cNvSpPr>
          <p:nvPr/>
        </p:nvSpPr>
        <p:spPr>
          <a:xfrm>
            <a:off x="269631" y="2343818"/>
            <a:ext cx="1532792" cy="4358972"/>
          </a:xfrm>
          <a:prstGeom prst="rect">
            <a:avLst/>
          </a:prstGeom>
          <a:ln w="19050">
            <a:solidFill>
              <a:schemeClr val="accent1"/>
            </a:solidFill>
          </a:ln>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3600" b="1" dirty="0" smtClean="0"/>
              <a:t>Key vocabulary </a:t>
            </a:r>
            <a:r>
              <a:rPr lang="en-GB" sz="3600" dirty="0" smtClean="0"/>
              <a:t>– </a:t>
            </a:r>
          </a:p>
          <a:p>
            <a:pPr marL="0" indent="0">
              <a:buNone/>
            </a:pPr>
            <a:r>
              <a:rPr lang="en-US" dirty="0" smtClean="0"/>
              <a:t>Era            artefact        chronology scribe  hieroglyphs polytheistic obelisk      temple   preserve    prepare    pyramid  chamber      Egyptologist chariot       invade        bronze            navy             archer           trade           expand         monarchy   empire</a:t>
            </a:r>
            <a:endParaRPr lang="en-GB" dirty="0"/>
          </a:p>
        </p:txBody>
      </p:sp>
      <p:pic>
        <p:nvPicPr>
          <p:cNvPr id="3" name="Picture 2"/>
          <p:cNvPicPr>
            <a:picLocks noChangeAspect="1"/>
          </p:cNvPicPr>
          <p:nvPr/>
        </p:nvPicPr>
        <p:blipFill>
          <a:blip r:embed="rId2"/>
          <a:stretch>
            <a:fillRect/>
          </a:stretch>
        </p:blipFill>
        <p:spPr>
          <a:xfrm>
            <a:off x="9480885" y="5150469"/>
            <a:ext cx="2641688" cy="1675448"/>
          </a:xfrm>
          <a:prstGeom prst="rect">
            <a:avLst/>
          </a:prstGeom>
        </p:spPr>
      </p:pic>
    </p:spTree>
    <p:extLst>
      <p:ext uri="{BB962C8B-B14F-4D97-AF65-F5344CB8AC3E}">
        <p14:creationId xmlns:p14="http://schemas.microsoft.com/office/powerpoint/2010/main" val="2025925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Table 65"/>
          <p:cNvGraphicFramePr>
            <a:graphicFrameLocks noGrp="1"/>
          </p:cNvGraphicFramePr>
          <p:nvPr>
            <p:extLst>
              <p:ext uri="{D42A27DB-BD31-4B8C-83A1-F6EECF244321}">
                <p14:modId xmlns:p14="http://schemas.microsoft.com/office/powerpoint/2010/main" val="3676141731"/>
              </p:ext>
            </p:extLst>
          </p:nvPr>
        </p:nvGraphicFramePr>
        <p:xfrm>
          <a:off x="131876" y="78292"/>
          <a:ext cx="11899920" cy="1983818"/>
        </p:xfrm>
        <a:graphic>
          <a:graphicData uri="http://schemas.openxmlformats.org/drawingml/2006/table">
            <a:tbl>
              <a:tblPr firstRow="1" bandRow="1">
                <a:tableStyleId>{5C22544A-7EE6-4342-B048-85BDC9FD1C3A}</a:tableStyleId>
              </a:tblPr>
              <a:tblGrid>
                <a:gridCol w="1983320">
                  <a:extLst>
                    <a:ext uri="{9D8B030D-6E8A-4147-A177-3AD203B41FA5}">
                      <a16:colId xmlns:a16="http://schemas.microsoft.com/office/drawing/2014/main" val="2492426390"/>
                    </a:ext>
                  </a:extLst>
                </a:gridCol>
                <a:gridCol w="1983320">
                  <a:extLst>
                    <a:ext uri="{9D8B030D-6E8A-4147-A177-3AD203B41FA5}">
                      <a16:colId xmlns:a16="http://schemas.microsoft.com/office/drawing/2014/main" val="356198671"/>
                    </a:ext>
                  </a:extLst>
                </a:gridCol>
                <a:gridCol w="1983320">
                  <a:extLst>
                    <a:ext uri="{9D8B030D-6E8A-4147-A177-3AD203B41FA5}">
                      <a16:colId xmlns:a16="http://schemas.microsoft.com/office/drawing/2014/main" val="2572164240"/>
                    </a:ext>
                  </a:extLst>
                </a:gridCol>
                <a:gridCol w="1983320">
                  <a:extLst>
                    <a:ext uri="{9D8B030D-6E8A-4147-A177-3AD203B41FA5}">
                      <a16:colId xmlns:a16="http://schemas.microsoft.com/office/drawing/2014/main" val="2683159159"/>
                    </a:ext>
                  </a:extLst>
                </a:gridCol>
                <a:gridCol w="1983320">
                  <a:extLst>
                    <a:ext uri="{9D8B030D-6E8A-4147-A177-3AD203B41FA5}">
                      <a16:colId xmlns:a16="http://schemas.microsoft.com/office/drawing/2014/main" val="3043283335"/>
                    </a:ext>
                  </a:extLst>
                </a:gridCol>
                <a:gridCol w="1983320">
                  <a:extLst>
                    <a:ext uri="{9D8B030D-6E8A-4147-A177-3AD203B41FA5}">
                      <a16:colId xmlns:a16="http://schemas.microsoft.com/office/drawing/2014/main" val="1821034652"/>
                    </a:ext>
                  </a:extLst>
                </a:gridCol>
              </a:tblGrid>
              <a:tr h="390259">
                <a:tc gridSpan="6">
                  <a:txBody>
                    <a:bodyPr/>
                    <a:lstStyle/>
                    <a:p>
                      <a:pPr algn="ctr"/>
                      <a:r>
                        <a:rPr lang="en-US" sz="1800" b="1" kern="1200" dirty="0" smtClean="0">
                          <a:solidFill>
                            <a:schemeClr val="lt1"/>
                          </a:solidFill>
                          <a:effectLst/>
                          <a:latin typeface="+mn-lt"/>
                          <a:ea typeface="+mn-ea"/>
                          <a:cs typeface="+mn-cs"/>
                        </a:rPr>
                        <a:t>LKS2</a:t>
                      </a:r>
                      <a:r>
                        <a:rPr lang="en-US" sz="1800" b="1" kern="1200" baseline="0" dirty="0" smtClean="0">
                          <a:solidFill>
                            <a:schemeClr val="lt1"/>
                          </a:solidFill>
                          <a:effectLst/>
                          <a:latin typeface="+mn-lt"/>
                          <a:ea typeface="+mn-ea"/>
                          <a:cs typeface="+mn-cs"/>
                        </a:rPr>
                        <a:t> - </a:t>
                      </a:r>
                      <a:r>
                        <a:rPr lang="en-US" sz="1800" b="1" kern="1200" dirty="0" smtClean="0">
                          <a:solidFill>
                            <a:schemeClr val="lt1"/>
                          </a:solidFill>
                          <a:effectLst/>
                          <a:latin typeface="+mn-lt"/>
                          <a:ea typeface="+mn-ea"/>
                          <a:cs typeface="+mn-cs"/>
                        </a:rPr>
                        <a:t>What were the greatest achievements of Ancient Greece?</a:t>
                      </a:r>
                      <a:endParaRPr lang="en-GB" sz="1800" b="1" kern="1200" dirty="0">
                        <a:solidFill>
                          <a:schemeClr val="lt1"/>
                        </a:solidFill>
                        <a:effectLst/>
                        <a:latin typeface="+mn-lt"/>
                        <a:ea typeface="+mn-ea"/>
                        <a:cs typeface="+mn-cs"/>
                      </a:endParaRPr>
                    </a:p>
                  </a:txBody>
                  <a:tcPr>
                    <a:solidFill>
                      <a:srgbClr val="7030A0"/>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47846119"/>
                  </a:ext>
                </a:extLst>
              </a:tr>
              <a:tr h="325216">
                <a:tc>
                  <a:txBody>
                    <a:bodyPr/>
                    <a:lstStyle/>
                    <a:p>
                      <a:r>
                        <a:rPr lang="en-US" sz="1400" kern="1200" dirty="0" smtClean="0">
                          <a:solidFill>
                            <a:schemeClr val="dk1"/>
                          </a:solidFill>
                          <a:effectLst/>
                          <a:latin typeface="+mn-lt"/>
                          <a:ea typeface="+mn-ea"/>
                          <a:cs typeface="+mn-cs"/>
                        </a:rPr>
                        <a:t>Lesson 1</a:t>
                      </a:r>
                      <a:endParaRPr lang="en-GB" sz="1400" dirty="0"/>
                    </a:p>
                  </a:txBody>
                  <a:tcPr>
                    <a:solidFill>
                      <a:srgbClr val="A162D0"/>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rgbClr val="A162D0"/>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rgbClr val="A162D0"/>
                    </a:solidFill>
                  </a:tcPr>
                </a:tc>
                <a:tc>
                  <a:txBody>
                    <a:bodyPr/>
                    <a:lstStyle/>
                    <a:p>
                      <a:r>
                        <a:rPr lang="en-US" sz="1400" kern="1200" dirty="0" smtClean="0">
                          <a:solidFill>
                            <a:schemeClr val="dk1"/>
                          </a:solidFill>
                          <a:effectLst/>
                          <a:latin typeface="+mn-lt"/>
                          <a:ea typeface="+mn-ea"/>
                          <a:cs typeface="+mn-cs"/>
                        </a:rPr>
                        <a:t>Lesson 6</a:t>
                      </a:r>
                      <a:endParaRPr lang="en-GB" sz="1400" dirty="0"/>
                    </a:p>
                  </a:txBody>
                  <a:tcPr/>
                </a:tc>
                <a:extLst>
                  <a:ext uri="{0D108BD9-81ED-4DB2-BD59-A6C34878D82A}">
                    <a16:rowId xmlns:a16="http://schemas.microsoft.com/office/drawing/2014/main" val="248177855"/>
                  </a:ext>
                </a:extLst>
              </a:tr>
              <a:tr h="1268343">
                <a:tc>
                  <a:txBody>
                    <a:bodyPr/>
                    <a:lstStyle/>
                    <a:p>
                      <a:r>
                        <a:rPr lang="en-GB" sz="1200" dirty="0" smtClean="0"/>
                        <a:t>Key question</a:t>
                      </a:r>
                    </a:p>
                    <a:p>
                      <a:endParaRPr lang="en-US" sz="1200" kern="1200" dirty="0" smtClean="0">
                        <a:solidFill>
                          <a:schemeClr val="dk1"/>
                        </a:solidFill>
                        <a:effectLst/>
                        <a:latin typeface="+mn-lt"/>
                        <a:ea typeface="+mn-ea"/>
                        <a:cs typeface="+mn-cs"/>
                      </a:endParaRPr>
                    </a:p>
                    <a:p>
                      <a:r>
                        <a:rPr lang="en-GB" sz="1200" kern="1200" dirty="0" smtClean="0">
                          <a:solidFill>
                            <a:schemeClr val="dk1"/>
                          </a:solidFill>
                          <a:effectLst/>
                          <a:latin typeface="+mn-lt"/>
                          <a:ea typeface="+mn-ea"/>
                          <a:cs typeface="+mn-cs"/>
                        </a:rPr>
                        <a:t>What can excavations tell us about life in early Greece?</a:t>
                      </a:r>
                    </a:p>
                    <a:p>
                      <a:r>
                        <a:rPr lang="en-GB" sz="1200" kern="1200" dirty="0" smtClean="0">
                          <a:solidFill>
                            <a:schemeClr val="dk1"/>
                          </a:solidFill>
                          <a:effectLst/>
                          <a:latin typeface="+mn-lt"/>
                          <a:ea typeface="+mn-ea"/>
                          <a:cs typeface="+mn-cs"/>
                        </a:rPr>
                        <a:t>L1/2</a:t>
                      </a:r>
                    </a:p>
                  </a:txBody>
                  <a:tcPr/>
                </a:tc>
                <a:tc>
                  <a:txBody>
                    <a:bodyPr/>
                    <a:lstStyle/>
                    <a:p>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How did the Minoans trade in early Greece?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L3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What was life like in Athens and Sparta?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L4</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How did the city-states overcome the Persians and what was it like afterwards?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L5/6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r>
                        <a:rPr lang="en-GB" sz="1200" dirty="0" smtClean="0"/>
                        <a:t>How did King Philip </a:t>
                      </a:r>
                      <a:r>
                        <a:rPr lang="en-GB" sz="1200" dirty="0" err="1" smtClean="0"/>
                        <a:t>ll</a:t>
                      </a:r>
                      <a:r>
                        <a:rPr lang="en-GB" sz="1200" dirty="0" smtClean="0"/>
                        <a:t> grow the Macedon Empire?</a:t>
                      </a:r>
                    </a:p>
                    <a:p>
                      <a:r>
                        <a:rPr lang="en-GB" sz="1200" dirty="0" smtClean="0"/>
                        <a:t>L7</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Who was Alexander the Great and what made him a significant leader?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L8</a:t>
                      </a:r>
                    </a:p>
                  </a:txBody>
                  <a:tcPr/>
                </a:tc>
                <a:extLst>
                  <a:ext uri="{0D108BD9-81ED-4DB2-BD59-A6C34878D82A}">
                    <a16:rowId xmlns:a16="http://schemas.microsoft.com/office/drawing/2014/main" val="1608076672"/>
                  </a:ext>
                </a:extLst>
              </a:tr>
            </a:tbl>
          </a:graphicData>
        </a:graphic>
      </p:graphicFrame>
      <p:sp>
        <p:nvSpPr>
          <p:cNvPr id="68" name="Rectangle 67"/>
          <p:cNvSpPr/>
          <p:nvPr/>
        </p:nvSpPr>
        <p:spPr>
          <a:xfrm>
            <a:off x="2021304" y="2582779"/>
            <a:ext cx="4812632" cy="2615075"/>
          </a:xfrm>
          <a:prstGeom prst="rect">
            <a:avLst/>
          </a:prstGeom>
          <a:ln>
            <a:solidFill>
              <a:schemeClr val="accent1"/>
            </a:solidFill>
          </a:ln>
        </p:spPr>
        <p:txBody>
          <a:bodyPr wrap="square">
            <a:spAutoFit/>
          </a:bodyPr>
          <a:lstStyle/>
          <a:p>
            <a:pPr marL="139700" marR="18415">
              <a:lnSpc>
                <a:spcPct val="110000"/>
              </a:lnSpc>
              <a:spcBef>
                <a:spcPts val="690"/>
              </a:spcBef>
              <a:spcAft>
                <a:spcPts val="0"/>
              </a:spcAft>
            </a:pPr>
            <a:r>
              <a:rPr lang="en-GB" sz="1250" dirty="0">
                <a:latin typeface="Arial" panose="020B0604020202020204" pitchFamily="34" charset="0"/>
                <a:ea typeface="Arial" panose="020B0604020202020204" pitchFamily="34" charset="0"/>
              </a:rPr>
              <a:t>This unit looks at the Ancient Greeks and their achievements from around 3000 BCE to the reign of Alexander the Great around 330 BCE. </a:t>
            </a:r>
            <a:r>
              <a:rPr lang="en-GB" sz="1250" dirty="0" smtClean="0">
                <a:latin typeface="Arial" panose="020B0604020202020204" pitchFamily="34" charset="0"/>
                <a:ea typeface="Arial" panose="020B0604020202020204" pitchFamily="34" charset="0"/>
              </a:rPr>
              <a:t>Firstly, we focus </a:t>
            </a:r>
            <a:r>
              <a:rPr lang="en-GB" sz="1250" dirty="0">
                <a:latin typeface="Arial" panose="020B0604020202020204" pitchFamily="34" charset="0"/>
                <a:ea typeface="Arial" panose="020B0604020202020204" pitchFamily="34" charset="0"/>
              </a:rPr>
              <a:t>on the Minoans and how they began to trade in early Greece. The children will also think about and discuss how we know about the early Greeks, by looking at excavation evidence and what this tells them. The next few lessons in the teaching </a:t>
            </a:r>
            <a:r>
              <a:rPr lang="en-GB" sz="1250" dirty="0" smtClean="0">
                <a:latin typeface="Arial" panose="020B0604020202020204" pitchFamily="34" charset="0"/>
                <a:ea typeface="Arial" panose="020B0604020202020204" pitchFamily="34" charset="0"/>
              </a:rPr>
              <a:t>sequence are </a:t>
            </a:r>
            <a:r>
              <a:rPr lang="en-GB" sz="1250" dirty="0">
                <a:latin typeface="Arial" panose="020B0604020202020204" pitchFamily="34" charset="0"/>
                <a:ea typeface="Arial" panose="020B0604020202020204" pitchFamily="34" charset="0"/>
              </a:rPr>
              <a:t>on life in Athens and Sparta, the Persian invasion and the impact this had on life in the city-states. </a:t>
            </a:r>
            <a:r>
              <a:rPr lang="en-GB" sz="1250" dirty="0" smtClean="0">
                <a:latin typeface="Arial" panose="020B0604020202020204" pitchFamily="34" charset="0"/>
                <a:ea typeface="Arial" panose="020B0604020202020204" pitchFamily="34" charset="0"/>
              </a:rPr>
              <a:t>Finally, we </a:t>
            </a:r>
            <a:r>
              <a:rPr lang="en-GB" sz="1250" dirty="0">
                <a:latin typeface="Arial" panose="020B0604020202020204" pitchFamily="34" charset="0"/>
                <a:ea typeface="Arial" panose="020B0604020202020204" pitchFamily="34" charset="0"/>
              </a:rPr>
              <a:t>look at the leadership of Ancient Greece under the rule of King Philip </a:t>
            </a:r>
            <a:r>
              <a:rPr lang="en-GB" sz="1250" dirty="0" err="1">
                <a:latin typeface="Arial" panose="020B0604020202020204" pitchFamily="34" charset="0"/>
                <a:ea typeface="Arial" panose="020B0604020202020204" pitchFamily="34" charset="0"/>
              </a:rPr>
              <a:t>ll</a:t>
            </a:r>
            <a:r>
              <a:rPr lang="en-GB" sz="1250" dirty="0">
                <a:latin typeface="Arial" panose="020B0604020202020204" pitchFamily="34" charset="0"/>
                <a:ea typeface="Arial" panose="020B0604020202020204" pitchFamily="34" charset="0"/>
              </a:rPr>
              <a:t> and then Alexander the Great. Children will conclude their learning with a final response to the main historical enquiry, </a:t>
            </a:r>
          </a:p>
        </p:txBody>
      </p:sp>
      <p:sp>
        <p:nvSpPr>
          <p:cNvPr id="70" name="Text Box 2"/>
          <p:cNvSpPr txBox="1">
            <a:spLocks noChangeArrowheads="1"/>
          </p:cNvSpPr>
          <p:nvPr/>
        </p:nvSpPr>
        <p:spPr bwMode="auto">
          <a:xfrm>
            <a:off x="2021304" y="2343818"/>
            <a:ext cx="4812632" cy="271045"/>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1" name="Text Box 2"/>
          <p:cNvSpPr txBox="1">
            <a:spLocks noChangeArrowheads="1"/>
          </p:cNvSpPr>
          <p:nvPr/>
        </p:nvSpPr>
        <p:spPr bwMode="auto">
          <a:xfrm>
            <a:off x="1996878" y="5548855"/>
            <a:ext cx="7085112" cy="380243"/>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chemeClr val="bg1"/>
                </a:solidFill>
                <a:latin typeface="Arial" panose="020B0604020202020204" pitchFamily="34" charset="0"/>
              </a:rPr>
              <a:t>Disciplinary and S</a:t>
            </a:r>
            <a:r>
              <a:rPr kumimoji="0" lang="en-US" altLang="en-US" sz="1800" b="1" i="0" u="none" strike="noStrike" cap="none" normalizeH="0" baseline="0" dirty="0" smtClean="0">
                <a:ln>
                  <a:noFill/>
                </a:ln>
                <a:solidFill>
                  <a:schemeClr val="bg1"/>
                </a:solidFill>
                <a:effectLst/>
                <a:latin typeface="Arial" panose="020B0604020202020204" pitchFamily="34" charset="0"/>
              </a:rPr>
              <a:t>ubstantive themes explored</a:t>
            </a:r>
          </a:p>
        </p:txBody>
      </p:sp>
      <p:sp>
        <p:nvSpPr>
          <p:cNvPr id="72" name="Rectangle 71"/>
          <p:cNvSpPr/>
          <p:nvPr/>
        </p:nvSpPr>
        <p:spPr>
          <a:xfrm>
            <a:off x="2016841" y="5926546"/>
            <a:ext cx="7065150" cy="523220"/>
          </a:xfrm>
          <a:prstGeom prst="rect">
            <a:avLst/>
          </a:prstGeom>
          <a:ln>
            <a:solidFill>
              <a:schemeClr val="accent1"/>
            </a:solidFill>
          </a:ln>
        </p:spPr>
        <p:txBody>
          <a:bodyPr wrap="square">
            <a:spAutoFit/>
          </a:bodyPr>
          <a:lstStyle/>
          <a:p>
            <a:r>
              <a:rPr lang="en-GB" sz="1400" b="1" dirty="0" smtClean="0"/>
              <a:t>Disciplinary concepts</a:t>
            </a:r>
            <a:r>
              <a:rPr lang="en-GB" sz="1400" dirty="0" smtClean="0"/>
              <a:t> – Evidence and interpretation, Chronology, Historical significance </a:t>
            </a:r>
            <a:endParaRPr lang="en-GB" sz="1400" dirty="0"/>
          </a:p>
          <a:p>
            <a:r>
              <a:rPr lang="en-US" sz="1400" b="1" dirty="0" smtClean="0"/>
              <a:t>Substantive concepts </a:t>
            </a:r>
            <a:r>
              <a:rPr lang="en-US" sz="1400" dirty="0" smtClean="0"/>
              <a:t>– civilisation, settlement, empire, monarchy, trade</a:t>
            </a:r>
            <a:endParaRPr lang="en-GB" sz="1400" dirty="0"/>
          </a:p>
        </p:txBody>
      </p:sp>
      <p:sp>
        <p:nvSpPr>
          <p:cNvPr id="73" name="Text Box 3"/>
          <p:cNvSpPr txBox="1">
            <a:spLocks noChangeArrowheads="1"/>
          </p:cNvSpPr>
          <p:nvPr/>
        </p:nvSpPr>
        <p:spPr bwMode="auto">
          <a:xfrm>
            <a:off x="6905692" y="2719013"/>
            <a:ext cx="5145124" cy="263905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r>
              <a:rPr lang="en-US" sz="1400" dirty="0" smtClean="0"/>
              <a:t>-</a:t>
            </a:r>
            <a:r>
              <a:rPr lang="en-GB" sz="1600" dirty="0"/>
              <a:t>Children will need a sound understanding of the dating system BCE (Before Common Era) before they begin this unit. It </a:t>
            </a:r>
            <a:r>
              <a:rPr lang="en-GB" sz="1600" dirty="0" smtClean="0"/>
              <a:t>will </a:t>
            </a:r>
            <a:r>
              <a:rPr lang="en-GB" sz="1600" dirty="0"/>
              <a:t>need to be taught explicitly. As this may confuse the children when faced with dates such as 352 BCE and 323 BCE. Children may think 352 BCE is later in time. They will need to be corrected and frequent looks at a historical timelines will help this</a:t>
            </a:r>
            <a:r>
              <a:rPr lang="en-GB" sz="1600" dirty="0" smtClean="0"/>
              <a:t>.</a:t>
            </a:r>
          </a:p>
          <a:p>
            <a:r>
              <a:rPr lang="en-GB" sz="1600" dirty="0" smtClean="0"/>
              <a:t>-The children may believe that ancient Greece were before/after to other civilisations, so will need to understand what else was happening in the world.</a:t>
            </a:r>
            <a:endParaRPr lang="en-GB" sz="1600" dirty="0"/>
          </a:p>
        </p:txBody>
      </p:sp>
      <p:sp>
        <p:nvSpPr>
          <p:cNvPr id="74" name="Text Box 2"/>
          <p:cNvSpPr txBox="1">
            <a:spLocks noChangeArrowheads="1"/>
          </p:cNvSpPr>
          <p:nvPr/>
        </p:nvSpPr>
        <p:spPr bwMode="auto">
          <a:xfrm>
            <a:off x="6905691" y="2356355"/>
            <a:ext cx="5142148" cy="345174"/>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5" name="Content Placeholder 2"/>
          <p:cNvSpPr txBox="1">
            <a:spLocks/>
          </p:cNvSpPr>
          <p:nvPr/>
        </p:nvSpPr>
        <p:spPr>
          <a:xfrm>
            <a:off x="269631" y="2343818"/>
            <a:ext cx="1532792" cy="4514182"/>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1500" b="1" dirty="0" smtClean="0"/>
              <a:t>Key vocabulary </a:t>
            </a:r>
            <a:r>
              <a:rPr lang="en-GB" sz="1500" dirty="0" smtClean="0"/>
              <a:t>– </a:t>
            </a:r>
          </a:p>
          <a:p>
            <a:pPr marL="0" indent="0">
              <a:buNone/>
            </a:pPr>
            <a:r>
              <a:rPr lang="en-US" sz="1500" dirty="0"/>
              <a:t>c</a:t>
            </a:r>
            <a:r>
              <a:rPr lang="en-US" sz="1500" dirty="0" smtClean="0"/>
              <a:t>ivilisations    ceramics    excavate       Crete             trade       complex      export        bronze       import        oligarchy        city-state    outnumber    invasion     empire       retreat         revolt         unified         militaristic policy      tyrant     </a:t>
            </a:r>
            <a:r>
              <a:rPr lang="en-US" sz="1500" dirty="0"/>
              <a:t>victorious</a:t>
            </a:r>
          </a:p>
        </p:txBody>
      </p:sp>
      <p:pic>
        <p:nvPicPr>
          <p:cNvPr id="2" name="Picture 1"/>
          <p:cNvPicPr>
            <a:picLocks noChangeAspect="1"/>
          </p:cNvPicPr>
          <p:nvPr/>
        </p:nvPicPr>
        <p:blipFill>
          <a:blip r:embed="rId2"/>
          <a:stretch>
            <a:fillRect/>
          </a:stretch>
        </p:blipFill>
        <p:spPr>
          <a:xfrm>
            <a:off x="8892981" y="5294106"/>
            <a:ext cx="3138816" cy="1358526"/>
          </a:xfrm>
          <a:prstGeom prst="rect">
            <a:avLst/>
          </a:prstGeom>
        </p:spPr>
      </p:pic>
    </p:spTree>
    <p:extLst>
      <p:ext uri="{BB962C8B-B14F-4D97-AF65-F5344CB8AC3E}">
        <p14:creationId xmlns:p14="http://schemas.microsoft.com/office/powerpoint/2010/main" val="946335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Table 65"/>
          <p:cNvGraphicFramePr>
            <a:graphicFrameLocks noGrp="1"/>
          </p:cNvGraphicFramePr>
          <p:nvPr>
            <p:extLst>
              <p:ext uri="{D42A27DB-BD31-4B8C-83A1-F6EECF244321}">
                <p14:modId xmlns:p14="http://schemas.microsoft.com/office/powerpoint/2010/main" val="3774420742"/>
              </p:ext>
            </p:extLst>
          </p:nvPr>
        </p:nvGraphicFramePr>
        <p:xfrm>
          <a:off x="131876" y="78292"/>
          <a:ext cx="11899923" cy="2087075"/>
        </p:xfrm>
        <a:graphic>
          <a:graphicData uri="http://schemas.openxmlformats.org/drawingml/2006/table">
            <a:tbl>
              <a:tblPr firstRow="1" bandRow="1">
                <a:tableStyleId>{5C22544A-7EE6-4342-B048-85BDC9FD1C3A}</a:tableStyleId>
              </a:tblPr>
              <a:tblGrid>
                <a:gridCol w="1699989">
                  <a:extLst>
                    <a:ext uri="{9D8B030D-6E8A-4147-A177-3AD203B41FA5}">
                      <a16:colId xmlns:a16="http://schemas.microsoft.com/office/drawing/2014/main" val="2492426390"/>
                    </a:ext>
                  </a:extLst>
                </a:gridCol>
                <a:gridCol w="1699989">
                  <a:extLst>
                    <a:ext uri="{9D8B030D-6E8A-4147-A177-3AD203B41FA5}">
                      <a16:colId xmlns:a16="http://schemas.microsoft.com/office/drawing/2014/main" val="356198671"/>
                    </a:ext>
                  </a:extLst>
                </a:gridCol>
                <a:gridCol w="1699989">
                  <a:extLst>
                    <a:ext uri="{9D8B030D-6E8A-4147-A177-3AD203B41FA5}">
                      <a16:colId xmlns:a16="http://schemas.microsoft.com/office/drawing/2014/main" val="2572164240"/>
                    </a:ext>
                  </a:extLst>
                </a:gridCol>
                <a:gridCol w="1699989">
                  <a:extLst>
                    <a:ext uri="{9D8B030D-6E8A-4147-A177-3AD203B41FA5}">
                      <a16:colId xmlns:a16="http://schemas.microsoft.com/office/drawing/2014/main" val="2683159159"/>
                    </a:ext>
                  </a:extLst>
                </a:gridCol>
                <a:gridCol w="1699989">
                  <a:extLst>
                    <a:ext uri="{9D8B030D-6E8A-4147-A177-3AD203B41FA5}">
                      <a16:colId xmlns:a16="http://schemas.microsoft.com/office/drawing/2014/main" val="3043283335"/>
                    </a:ext>
                  </a:extLst>
                </a:gridCol>
                <a:gridCol w="1699989">
                  <a:extLst>
                    <a:ext uri="{9D8B030D-6E8A-4147-A177-3AD203B41FA5}">
                      <a16:colId xmlns:a16="http://schemas.microsoft.com/office/drawing/2014/main" val="1821034652"/>
                    </a:ext>
                  </a:extLst>
                </a:gridCol>
                <a:gridCol w="1699989">
                  <a:extLst>
                    <a:ext uri="{9D8B030D-6E8A-4147-A177-3AD203B41FA5}">
                      <a16:colId xmlns:a16="http://schemas.microsoft.com/office/drawing/2014/main" val="4158998382"/>
                    </a:ext>
                  </a:extLst>
                </a:gridCol>
              </a:tblGrid>
              <a:tr h="390259">
                <a:tc gridSpan="7">
                  <a:txBody>
                    <a:bodyPr/>
                    <a:lstStyle/>
                    <a:p>
                      <a:pPr algn="ctr"/>
                      <a:r>
                        <a:rPr lang="en-US" sz="1800" b="1" kern="1200" dirty="0" smtClean="0">
                          <a:solidFill>
                            <a:schemeClr val="lt1"/>
                          </a:solidFill>
                          <a:effectLst/>
                          <a:latin typeface="+mn-lt"/>
                          <a:ea typeface="+mn-ea"/>
                          <a:cs typeface="+mn-cs"/>
                        </a:rPr>
                        <a:t>LKS2</a:t>
                      </a:r>
                      <a:r>
                        <a:rPr lang="en-US" sz="1800" b="1" kern="1200" baseline="0" dirty="0" smtClean="0">
                          <a:solidFill>
                            <a:schemeClr val="lt1"/>
                          </a:solidFill>
                          <a:effectLst/>
                          <a:latin typeface="+mn-lt"/>
                          <a:ea typeface="+mn-ea"/>
                          <a:cs typeface="+mn-cs"/>
                        </a:rPr>
                        <a:t> - </a:t>
                      </a:r>
                      <a:r>
                        <a:rPr lang="en-US" sz="1800" b="1" kern="1200" dirty="0" smtClean="0">
                          <a:solidFill>
                            <a:schemeClr val="lt1"/>
                          </a:solidFill>
                          <a:effectLst/>
                          <a:latin typeface="+mn-lt"/>
                          <a:ea typeface="+mn-ea"/>
                          <a:cs typeface="+mn-cs"/>
                        </a:rPr>
                        <a:t>What were the greatest achievements of Ancient Rome?</a:t>
                      </a:r>
                      <a:endParaRPr lang="en-GB" sz="1800" b="1" kern="1200" dirty="0">
                        <a:solidFill>
                          <a:schemeClr val="lt1"/>
                        </a:solidFill>
                        <a:effectLst/>
                        <a:latin typeface="+mn-lt"/>
                        <a:ea typeface="+mn-ea"/>
                        <a:cs typeface="+mn-cs"/>
                      </a:endParaRPr>
                    </a:p>
                  </a:txBody>
                  <a:tcPr>
                    <a:solidFill>
                      <a:srgbClr val="7030A0"/>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pPr algn="ctr"/>
                      <a:endParaRPr lang="en-GB" sz="1800" b="1" kern="1200" dirty="0">
                        <a:solidFill>
                          <a:schemeClr val="lt1"/>
                        </a:solidFill>
                        <a:effectLst/>
                        <a:latin typeface="+mn-lt"/>
                        <a:ea typeface="+mn-ea"/>
                        <a:cs typeface="+mn-cs"/>
                      </a:endParaRPr>
                    </a:p>
                  </a:txBody>
                  <a:tcPr>
                    <a:solidFill>
                      <a:srgbClr val="7030A0"/>
                    </a:solidFill>
                  </a:tcPr>
                </a:tc>
                <a:extLst>
                  <a:ext uri="{0D108BD9-81ED-4DB2-BD59-A6C34878D82A}">
                    <a16:rowId xmlns:a16="http://schemas.microsoft.com/office/drawing/2014/main" val="1347846119"/>
                  </a:ext>
                </a:extLst>
              </a:tr>
              <a:tr h="325216">
                <a:tc>
                  <a:txBody>
                    <a:bodyPr/>
                    <a:lstStyle/>
                    <a:p>
                      <a:r>
                        <a:rPr lang="en-US" sz="1400" kern="1200" dirty="0" smtClean="0">
                          <a:solidFill>
                            <a:schemeClr val="dk1"/>
                          </a:solidFill>
                          <a:effectLst/>
                          <a:latin typeface="+mn-lt"/>
                          <a:ea typeface="+mn-ea"/>
                          <a:cs typeface="+mn-cs"/>
                        </a:rPr>
                        <a:t>Lesson 1</a:t>
                      </a:r>
                      <a:endParaRPr lang="en-GB" sz="1400" dirty="0"/>
                    </a:p>
                  </a:txBody>
                  <a:tcPr>
                    <a:solidFill>
                      <a:srgbClr val="A162D0"/>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rgbClr val="A162D0"/>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rgbClr val="A162D0"/>
                    </a:solidFill>
                  </a:tcPr>
                </a:tc>
                <a:tc>
                  <a:txBody>
                    <a:bodyPr/>
                    <a:lstStyle/>
                    <a:p>
                      <a:r>
                        <a:rPr lang="en-US" sz="1400" kern="1200" dirty="0" smtClean="0">
                          <a:solidFill>
                            <a:schemeClr val="dk1"/>
                          </a:solidFill>
                          <a:effectLst/>
                          <a:latin typeface="+mn-lt"/>
                          <a:ea typeface="+mn-ea"/>
                          <a:cs typeface="+mn-cs"/>
                        </a:rPr>
                        <a:t>Lesson 6</a:t>
                      </a:r>
                      <a:endParaRPr lang="en-GB" sz="1400" dirty="0"/>
                    </a:p>
                  </a:txBody>
                  <a:tcPr/>
                </a:tc>
                <a:tc>
                  <a:txBody>
                    <a:bodyPr/>
                    <a:lstStyle/>
                    <a:p>
                      <a:r>
                        <a:rPr lang="en-GB" sz="1400" dirty="0" smtClean="0"/>
                        <a:t>Lesson 7</a:t>
                      </a:r>
                      <a:endParaRPr lang="en-GB" sz="1400" dirty="0"/>
                    </a:p>
                  </a:txBody>
                  <a:tcPr/>
                </a:tc>
                <a:extLst>
                  <a:ext uri="{0D108BD9-81ED-4DB2-BD59-A6C34878D82A}">
                    <a16:rowId xmlns:a16="http://schemas.microsoft.com/office/drawing/2014/main" val="248177855"/>
                  </a:ext>
                </a:extLst>
              </a:tr>
              <a:tr h="1268343">
                <a:tc>
                  <a:txBody>
                    <a:bodyPr/>
                    <a:lstStyle/>
                    <a:p>
                      <a:r>
                        <a:rPr lang="en-GB" sz="1200" dirty="0" smtClean="0"/>
                        <a:t>Key question</a:t>
                      </a:r>
                    </a:p>
                    <a:p>
                      <a:endParaRPr lang="en-US" sz="1200" kern="1200" dirty="0" smtClean="0">
                        <a:solidFill>
                          <a:schemeClr val="dk1"/>
                        </a:solidFill>
                        <a:effectLst/>
                        <a:latin typeface="+mn-lt"/>
                        <a:ea typeface="+mn-ea"/>
                        <a:cs typeface="+mn-cs"/>
                      </a:endParaRPr>
                    </a:p>
                    <a:p>
                      <a:r>
                        <a:rPr lang="en-GB" sz="1200" kern="1200" dirty="0" smtClean="0">
                          <a:solidFill>
                            <a:schemeClr val="dk1"/>
                          </a:solidFill>
                          <a:effectLst/>
                          <a:latin typeface="+mn-lt"/>
                          <a:ea typeface="+mn-ea"/>
                          <a:cs typeface="+mn-cs"/>
                        </a:rPr>
                        <a:t>What do we know about early Rome &amp; how do we know this?</a:t>
                      </a:r>
                    </a:p>
                    <a:p>
                      <a:r>
                        <a:rPr lang="en-GB" sz="1200" kern="1200" dirty="0" smtClean="0">
                          <a:solidFill>
                            <a:schemeClr val="dk1"/>
                          </a:solidFill>
                          <a:effectLst/>
                          <a:latin typeface="+mn-lt"/>
                          <a:ea typeface="+mn-ea"/>
                          <a:cs typeface="+mn-cs"/>
                        </a:rPr>
                        <a:t>L1</a:t>
                      </a:r>
                    </a:p>
                  </a:txBody>
                  <a:tcPr/>
                </a:tc>
                <a:tc>
                  <a:txBody>
                    <a:bodyPr/>
                    <a:lstStyle/>
                    <a:p>
                      <a:r>
                        <a:rPr lang="en-GB" sz="1200" dirty="0" smtClean="0"/>
                        <a:t>Key question</a:t>
                      </a:r>
                    </a:p>
                    <a:p>
                      <a:endParaRPr lang="en-GB" sz="1200" dirty="0" smtClean="0"/>
                    </a:p>
                    <a:p>
                      <a:r>
                        <a:rPr lang="en-GB" sz="1200" dirty="0" smtClean="0"/>
                        <a:t>Who was in charge of the Roman Empire</a:t>
                      </a:r>
                      <a:r>
                        <a:rPr lang="en-GB" sz="1200" baseline="0" dirty="0" smtClean="0"/>
                        <a:t> and did they have a powerful army?</a:t>
                      </a:r>
                    </a:p>
                    <a:p>
                      <a:r>
                        <a:rPr lang="en-GB" sz="1200" baseline="0" dirty="0" smtClean="0"/>
                        <a:t>L2/3</a:t>
                      </a:r>
                      <a:endParaRPr lang="en-GB" sz="12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What events led up to Emperor Claudius invading Britain?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L4</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How did the Roman settlements compare to the Celtic villages?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L5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r>
                        <a:rPr lang="en-GB" sz="1200" dirty="0" smtClean="0"/>
                        <a:t>Who was Boudicca and why did she take revenge on the Romans?</a:t>
                      </a:r>
                    </a:p>
                    <a:p>
                      <a:r>
                        <a:rPr lang="en-GB" sz="1200" dirty="0" smtClean="0"/>
                        <a:t>L6</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How did the Romans protect their land and do we know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L7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Key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What happened in the final years of the Roman Empire?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L8</a:t>
                      </a:r>
                    </a:p>
                  </a:txBody>
                  <a:tcPr/>
                </a:tc>
                <a:extLst>
                  <a:ext uri="{0D108BD9-81ED-4DB2-BD59-A6C34878D82A}">
                    <a16:rowId xmlns:a16="http://schemas.microsoft.com/office/drawing/2014/main" val="1608076672"/>
                  </a:ext>
                </a:extLst>
              </a:tr>
            </a:tbl>
          </a:graphicData>
        </a:graphic>
      </p:graphicFrame>
      <p:sp>
        <p:nvSpPr>
          <p:cNvPr id="68" name="Rectangle 67"/>
          <p:cNvSpPr/>
          <p:nvPr/>
        </p:nvSpPr>
        <p:spPr>
          <a:xfrm>
            <a:off x="2021304" y="2582779"/>
            <a:ext cx="4812632" cy="2583015"/>
          </a:xfrm>
          <a:prstGeom prst="rect">
            <a:avLst/>
          </a:prstGeom>
          <a:ln>
            <a:solidFill>
              <a:schemeClr val="accent1"/>
            </a:solidFill>
          </a:ln>
        </p:spPr>
        <p:txBody>
          <a:bodyPr wrap="square">
            <a:spAutoFit/>
          </a:bodyPr>
          <a:lstStyle/>
          <a:p>
            <a:pPr marL="139700" marR="18415">
              <a:lnSpc>
                <a:spcPct val="110000"/>
              </a:lnSpc>
              <a:spcBef>
                <a:spcPts val="690"/>
              </a:spcBef>
              <a:spcAft>
                <a:spcPts val="0"/>
              </a:spcAft>
            </a:pPr>
            <a:r>
              <a:rPr lang="en-GB" sz="1250" dirty="0">
                <a:latin typeface="Arial" panose="020B0604020202020204" pitchFamily="34" charset="0"/>
                <a:ea typeface="Arial" panose="020B0604020202020204" pitchFamily="34" charset="0"/>
              </a:rPr>
              <a:t>This unit looks at the Romans and their achievements from 43 CE to 410 CE. The first lessons explore what life was like in early Rome, who was in charge and held the power across the Empire and how the emperors trained up their powerful armies. </a:t>
            </a:r>
            <a:endParaRPr lang="en-GB" sz="1250" dirty="0" smtClean="0">
              <a:latin typeface="Arial" panose="020B0604020202020204" pitchFamily="34" charset="0"/>
              <a:ea typeface="Arial" panose="020B0604020202020204" pitchFamily="34" charset="0"/>
            </a:endParaRPr>
          </a:p>
          <a:p>
            <a:pPr marL="139700" marR="18415">
              <a:lnSpc>
                <a:spcPct val="110000"/>
              </a:lnSpc>
              <a:spcBef>
                <a:spcPts val="690"/>
              </a:spcBef>
              <a:spcAft>
                <a:spcPts val="0"/>
              </a:spcAft>
            </a:pPr>
            <a:r>
              <a:rPr lang="en-GB" sz="1250" dirty="0" smtClean="0">
                <a:latin typeface="Arial" panose="020B0604020202020204" pitchFamily="34" charset="0"/>
                <a:ea typeface="Arial" panose="020B0604020202020204" pitchFamily="34" charset="0"/>
              </a:rPr>
              <a:t>This then </a:t>
            </a:r>
            <a:r>
              <a:rPr lang="en-GB" sz="1250" dirty="0">
                <a:latin typeface="Arial" panose="020B0604020202020204" pitchFamily="34" charset="0"/>
                <a:ea typeface="Arial" panose="020B0604020202020204" pitchFamily="34" charset="0"/>
              </a:rPr>
              <a:t>moves onto the Roman invasion of Britain; a comparison between the existing Celtic villages and the new Roman settlements, alongside finding out how the Romans protected their new lands and an introduction to significant historical figures of the time such as Boudicca. </a:t>
            </a:r>
            <a:endParaRPr lang="en-GB" sz="1250" dirty="0" smtClean="0">
              <a:latin typeface="Arial" panose="020B0604020202020204" pitchFamily="34" charset="0"/>
              <a:ea typeface="Arial" panose="020B0604020202020204" pitchFamily="34" charset="0"/>
            </a:endParaRPr>
          </a:p>
          <a:p>
            <a:pPr marL="139700" marR="18415">
              <a:lnSpc>
                <a:spcPct val="110000"/>
              </a:lnSpc>
              <a:spcBef>
                <a:spcPts val="690"/>
              </a:spcBef>
              <a:spcAft>
                <a:spcPts val="0"/>
              </a:spcAft>
            </a:pPr>
            <a:r>
              <a:rPr lang="en-GB" sz="1250" dirty="0" smtClean="0">
                <a:latin typeface="Arial" panose="020B0604020202020204" pitchFamily="34" charset="0"/>
                <a:ea typeface="Arial" panose="020B0604020202020204" pitchFamily="34" charset="0"/>
              </a:rPr>
              <a:t>Finally, we finish </a:t>
            </a:r>
            <a:r>
              <a:rPr lang="en-GB" sz="1250" dirty="0">
                <a:latin typeface="Arial" panose="020B0604020202020204" pitchFamily="34" charset="0"/>
                <a:ea typeface="Arial" panose="020B0604020202020204" pitchFamily="34" charset="0"/>
              </a:rPr>
              <a:t>with a study of the final years of the Roman Empire and the events led to its downfall.</a:t>
            </a:r>
          </a:p>
        </p:txBody>
      </p:sp>
      <p:sp>
        <p:nvSpPr>
          <p:cNvPr id="70" name="Text Box 2"/>
          <p:cNvSpPr txBox="1">
            <a:spLocks noChangeArrowheads="1"/>
          </p:cNvSpPr>
          <p:nvPr/>
        </p:nvSpPr>
        <p:spPr bwMode="auto">
          <a:xfrm>
            <a:off x="2021304" y="2343818"/>
            <a:ext cx="4812632" cy="271045"/>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1" name="Text Box 2"/>
          <p:cNvSpPr txBox="1">
            <a:spLocks noChangeArrowheads="1"/>
          </p:cNvSpPr>
          <p:nvPr/>
        </p:nvSpPr>
        <p:spPr bwMode="auto">
          <a:xfrm>
            <a:off x="1996878" y="5548855"/>
            <a:ext cx="7085112" cy="380243"/>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chemeClr val="bg1"/>
                </a:solidFill>
                <a:latin typeface="Arial" panose="020B0604020202020204" pitchFamily="34" charset="0"/>
              </a:rPr>
              <a:t>Disciplinary and S</a:t>
            </a:r>
            <a:r>
              <a:rPr kumimoji="0" lang="en-US" altLang="en-US" sz="1800" b="1" i="0" u="none" strike="noStrike" cap="none" normalizeH="0" baseline="0" dirty="0" smtClean="0">
                <a:ln>
                  <a:noFill/>
                </a:ln>
                <a:solidFill>
                  <a:schemeClr val="bg1"/>
                </a:solidFill>
                <a:effectLst/>
                <a:latin typeface="Arial" panose="020B0604020202020204" pitchFamily="34" charset="0"/>
              </a:rPr>
              <a:t>ubstantive themes explored</a:t>
            </a:r>
          </a:p>
        </p:txBody>
      </p:sp>
      <p:sp>
        <p:nvSpPr>
          <p:cNvPr id="72" name="Rectangle 71"/>
          <p:cNvSpPr/>
          <p:nvPr/>
        </p:nvSpPr>
        <p:spPr>
          <a:xfrm>
            <a:off x="2016841" y="5926546"/>
            <a:ext cx="7065150" cy="523220"/>
          </a:xfrm>
          <a:prstGeom prst="rect">
            <a:avLst/>
          </a:prstGeom>
          <a:ln>
            <a:solidFill>
              <a:schemeClr val="accent1"/>
            </a:solidFill>
          </a:ln>
        </p:spPr>
        <p:txBody>
          <a:bodyPr wrap="square">
            <a:spAutoFit/>
          </a:bodyPr>
          <a:lstStyle/>
          <a:p>
            <a:r>
              <a:rPr lang="en-GB" sz="1400" b="1" dirty="0" smtClean="0"/>
              <a:t>Disciplinary concepts</a:t>
            </a:r>
            <a:r>
              <a:rPr lang="en-GB" sz="1400" dirty="0" smtClean="0"/>
              <a:t> – Similarity and difference, Chronology, Historical significance </a:t>
            </a:r>
            <a:endParaRPr lang="en-GB" sz="1400" dirty="0"/>
          </a:p>
          <a:p>
            <a:r>
              <a:rPr lang="en-US" sz="1400" b="1" dirty="0" smtClean="0"/>
              <a:t>Substantive concepts </a:t>
            </a:r>
            <a:r>
              <a:rPr lang="en-US" sz="1400" dirty="0" smtClean="0"/>
              <a:t>– civilisation, settlement, empire, monarchy, trade, rebellion</a:t>
            </a:r>
            <a:endParaRPr lang="en-GB" sz="1400" dirty="0"/>
          </a:p>
        </p:txBody>
      </p:sp>
      <p:sp>
        <p:nvSpPr>
          <p:cNvPr id="73" name="Text Box 3"/>
          <p:cNvSpPr txBox="1">
            <a:spLocks noChangeArrowheads="1"/>
          </p:cNvSpPr>
          <p:nvPr/>
        </p:nvSpPr>
        <p:spPr bwMode="auto">
          <a:xfrm>
            <a:off x="6905692" y="2719013"/>
            <a:ext cx="5145124" cy="263905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r>
              <a:rPr lang="en-US" sz="1400" dirty="0" smtClean="0"/>
              <a:t>-</a:t>
            </a:r>
            <a:r>
              <a:rPr lang="en-GB" sz="1600" dirty="0" smtClean="0"/>
              <a:t>Children </a:t>
            </a:r>
            <a:r>
              <a:rPr lang="en-GB" sz="1600" dirty="0"/>
              <a:t>may believe that Julius Caesar was the first emperor of Rome because he made attempts to invade Britain earlier, however Augustus was the first Roman emperor. </a:t>
            </a:r>
            <a:endParaRPr lang="en-GB" sz="1600" dirty="0" smtClean="0"/>
          </a:p>
          <a:p>
            <a:r>
              <a:rPr lang="en-GB" sz="1600" dirty="0"/>
              <a:t>-</a:t>
            </a:r>
            <a:r>
              <a:rPr lang="en-GB" sz="1600" dirty="0" smtClean="0"/>
              <a:t>Children </a:t>
            </a:r>
            <a:r>
              <a:rPr lang="en-GB" sz="1600" dirty="0"/>
              <a:t>may think that the Roman Empire was just modern day Italy and then it expanded to include Britain. </a:t>
            </a:r>
            <a:endParaRPr lang="en-GB" sz="1600" dirty="0" smtClean="0"/>
          </a:p>
          <a:p>
            <a:r>
              <a:rPr lang="en-GB" sz="1600" dirty="0" smtClean="0"/>
              <a:t>-Children </a:t>
            </a:r>
            <a:r>
              <a:rPr lang="en-GB" sz="1600" dirty="0"/>
              <a:t>may think that the Romans got rid of the </a:t>
            </a:r>
            <a:r>
              <a:rPr lang="en-GB" sz="1600" dirty="0" err="1"/>
              <a:t>celts</a:t>
            </a:r>
            <a:r>
              <a:rPr lang="en-GB" sz="1600" dirty="0"/>
              <a:t>, when in actual fact there was a blending of cultures and a distinct Romano-Celtic culture was created</a:t>
            </a:r>
            <a:r>
              <a:rPr lang="en-GB" sz="1600" dirty="0" smtClean="0"/>
              <a:t>.</a:t>
            </a:r>
          </a:p>
          <a:p>
            <a:r>
              <a:rPr lang="en-GB" sz="1600" dirty="0" smtClean="0"/>
              <a:t>-Children may think that the Romans made Britain worse, when they actually bought new ideas</a:t>
            </a:r>
            <a:endParaRPr lang="en-GB" sz="1600" dirty="0"/>
          </a:p>
        </p:txBody>
      </p:sp>
      <p:sp>
        <p:nvSpPr>
          <p:cNvPr id="74" name="Text Box 2"/>
          <p:cNvSpPr txBox="1">
            <a:spLocks noChangeArrowheads="1"/>
          </p:cNvSpPr>
          <p:nvPr/>
        </p:nvSpPr>
        <p:spPr bwMode="auto">
          <a:xfrm>
            <a:off x="6905691" y="2356355"/>
            <a:ext cx="5142148" cy="345174"/>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5" name="Content Placeholder 2"/>
          <p:cNvSpPr txBox="1">
            <a:spLocks/>
          </p:cNvSpPr>
          <p:nvPr/>
        </p:nvSpPr>
        <p:spPr>
          <a:xfrm>
            <a:off x="269631" y="2343818"/>
            <a:ext cx="1532792" cy="4514182"/>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1500" b="1" dirty="0" smtClean="0"/>
              <a:t>Key vocabulary </a:t>
            </a:r>
            <a:r>
              <a:rPr lang="en-GB" sz="1500" dirty="0" smtClean="0"/>
              <a:t>– </a:t>
            </a:r>
          </a:p>
          <a:p>
            <a:pPr marL="0" indent="0">
              <a:buNone/>
            </a:pPr>
            <a:r>
              <a:rPr lang="en-US" sz="1500" dirty="0" smtClean="0"/>
              <a:t>archer      infantry           fleet              annex       </a:t>
            </a:r>
            <a:r>
              <a:rPr lang="en-US" sz="1500" dirty="0"/>
              <a:t>military </a:t>
            </a:r>
            <a:r>
              <a:rPr lang="en-US" sz="1500" dirty="0" smtClean="0"/>
              <a:t>alliance legion     emperor     empire     peninsula     tactic   settlement kingdom      revolt  occupation outnumber governor conquer defenses         civil war</a:t>
            </a:r>
            <a:r>
              <a:rPr lang="en-US" sz="1500" dirty="0"/>
              <a:t> </a:t>
            </a:r>
            <a:r>
              <a:rPr lang="en-US" sz="1500" dirty="0" smtClean="0"/>
              <a:t>   </a:t>
            </a:r>
            <a:r>
              <a:rPr lang="en-US" sz="1500" dirty="0"/>
              <a:t>pillage.</a:t>
            </a:r>
          </a:p>
        </p:txBody>
      </p:sp>
      <p:pic>
        <p:nvPicPr>
          <p:cNvPr id="3" name="Picture 2"/>
          <p:cNvPicPr>
            <a:picLocks noChangeAspect="1"/>
          </p:cNvPicPr>
          <p:nvPr/>
        </p:nvPicPr>
        <p:blipFill>
          <a:blip r:embed="rId2"/>
          <a:stretch>
            <a:fillRect/>
          </a:stretch>
        </p:blipFill>
        <p:spPr>
          <a:xfrm>
            <a:off x="9025086" y="5165794"/>
            <a:ext cx="3022753" cy="1572557"/>
          </a:xfrm>
          <a:prstGeom prst="rect">
            <a:avLst/>
          </a:prstGeom>
        </p:spPr>
      </p:pic>
    </p:spTree>
    <p:extLst>
      <p:ext uri="{BB962C8B-B14F-4D97-AF65-F5344CB8AC3E}">
        <p14:creationId xmlns:p14="http://schemas.microsoft.com/office/powerpoint/2010/main" val="3255553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Table 65"/>
          <p:cNvGraphicFramePr>
            <a:graphicFrameLocks noGrp="1"/>
          </p:cNvGraphicFramePr>
          <p:nvPr>
            <p:extLst>
              <p:ext uri="{D42A27DB-BD31-4B8C-83A1-F6EECF244321}">
                <p14:modId xmlns:p14="http://schemas.microsoft.com/office/powerpoint/2010/main" val="2297329575"/>
              </p:ext>
            </p:extLst>
          </p:nvPr>
        </p:nvGraphicFramePr>
        <p:xfrm>
          <a:off x="131876" y="78292"/>
          <a:ext cx="11899923" cy="2087075"/>
        </p:xfrm>
        <a:graphic>
          <a:graphicData uri="http://schemas.openxmlformats.org/drawingml/2006/table">
            <a:tbl>
              <a:tblPr firstRow="1" bandRow="1">
                <a:tableStyleId>{5C22544A-7EE6-4342-B048-85BDC9FD1C3A}</a:tableStyleId>
              </a:tblPr>
              <a:tblGrid>
                <a:gridCol w="1699989">
                  <a:extLst>
                    <a:ext uri="{9D8B030D-6E8A-4147-A177-3AD203B41FA5}">
                      <a16:colId xmlns:a16="http://schemas.microsoft.com/office/drawing/2014/main" val="2492426390"/>
                    </a:ext>
                  </a:extLst>
                </a:gridCol>
                <a:gridCol w="1699989">
                  <a:extLst>
                    <a:ext uri="{9D8B030D-6E8A-4147-A177-3AD203B41FA5}">
                      <a16:colId xmlns:a16="http://schemas.microsoft.com/office/drawing/2014/main" val="356198671"/>
                    </a:ext>
                  </a:extLst>
                </a:gridCol>
                <a:gridCol w="1699989">
                  <a:extLst>
                    <a:ext uri="{9D8B030D-6E8A-4147-A177-3AD203B41FA5}">
                      <a16:colId xmlns:a16="http://schemas.microsoft.com/office/drawing/2014/main" val="2572164240"/>
                    </a:ext>
                  </a:extLst>
                </a:gridCol>
                <a:gridCol w="1699989">
                  <a:extLst>
                    <a:ext uri="{9D8B030D-6E8A-4147-A177-3AD203B41FA5}">
                      <a16:colId xmlns:a16="http://schemas.microsoft.com/office/drawing/2014/main" val="2683159159"/>
                    </a:ext>
                  </a:extLst>
                </a:gridCol>
                <a:gridCol w="1699989">
                  <a:extLst>
                    <a:ext uri="{9D8B030D-6E8A-4147-A177-3AD203B41FA5}">
                      <a16:colId xmlns:a16="http://schemas.microsoft.com/office/drawing/2014/main" val="3043283335"/>
                    </a:ext>
                  </a:extLst>
                </a:gridCol>
                <a:gridCol w="1699989">
                  <a:extLst>
                    <a:ext uri="{9D8B030D-6E8A-4147-A177-3AD203B41FA5}">
                      <a16:colId xmlns:a16="http://schemas.microsoft.com/office/drawing/2014/main" val="1821034652"/>
                    </a:ext>
                  </a:extLst>
                </a:gridCol>
                <a:gridCol w="1699989">
                  <a:extLst>
                    <a:ext uri="{9D8B030D-6E8A-4147-A177-3AD203B41FA5}">
                      <a16:colId xmlns:a16="http://schemas.microsoft.com/office/drawing/2014/main" val="4158998382"/>
                    </a:ext>
                  </a:extLst>
                </a:gridCol>
              </a:tblGrid>
              <a:tr h="390259">
                <a:tc gridSpan="7">
                  <a:txBody>
                    <a:bodyPr/>
                    <a:lstStyle/>
                    <a:p>
                      <a:pPr algn="ctr"/>
                      <a:r>
                        <a:rPr lang="en-US" sz="1800" b="1" kern="1200" dirty="0" smtClean="0">
                          <a:solidFill>
                            <a:schemeClr val="lt1"/>
                          </a:solidFill>
                          <a:effectLst/>
                          <a:latin typeface="+mn-lt"/>
                          <a:ea typeface="+mn-ea"/>
                          <a:cs typeface="+mn-cs"/>
                        </a:rPr>
                        <a:t>LKS2</a:t>
                      </a:r>
                      <a:r>
                        <a:rPr lang="en-US" sz="1800" b="1" kern="1200" baseline="0" dirty="0" smtClean="0">
                          <a:solidFill>
                            <a:schemeClr val="lt1"/>
                          </a:solidFill>
                          <a:effectLst/>
                          <a:latin typeface="+mn-lt"/>
                          <a:ea typeface="+mn-ea"/>
                          <a:cs typeface="+mn-cs"/>
                        </a:rPr>
                        <a:t> </a:t>
                      </a:r>
                      <a:r>
                        <a:rPr lang="en-US" sz="1800" b="1" kern="1200" baseline="0" dirty="0" smtClean="0">
                          <a:solidFill>
                            <a:schemeClr val="lt1"/>
                          </a:solidFill>
                          <a:effectLst/>
                          <a:latin typeface="+mn-lt"/>
                          <a:ea typeface="+mn-ea"/>
                          <a:cs typeface="+mn-cs"/>
                        </a:rPr>
                        <a:t>– How did life change in Britain from the Stone to the Iron Age?</a:t>
                      </a:r>
                      <a:endParaRPr lang="en-GB" sz="1800" b="1" kern="1200" dirty="0">
                        <a:solidFill>
                          <a:schemeClr val="lt1"/>
                        </a:solidFill>
                        <a:effectLst/>
                        <a:latin typeface="+mn-lt"/>
                        <a:ea typeface="+mn-ea"/>
                        <a:cs typeface="+mn-cs"/>
                      </a:endParaRPr>
                    </a:p>
                  </a:txBody>
                  <a:tcPr>
                    <a:solidFill>
                      <a:srgbClr val="7030A0"/>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pPr algn="ctr"/>
                      <a:endParaRPr lang="en-GB" sz="1800" b="1" kern="1200" dirty="0">
                        <a:solidFill>
                          <a:schemeClr val="lt1"/>
                        </a:solidFill>
                        <a:effectLst/>
                        <a:latin typeface="+mn-lt"/>
                        <a:ea typeface="+mn-ea"/>
                        <a:cs typeface="+mn-cs"/>
                      </a:endParaRPr>
                    </a:p>
                  </a:txBody>
                  <a:tcPr>
                    <a:solidFill>
                      <a:srgbClr val="7030A0"/>
                    </a:solidFill>
                  </a:tcPr>
                </a:tc>
                <a:extLst>
                  <a:ext uri="{0D108BD9-81ED-4DB2-BD59-A6C34878D82A}">
                    <a16:rowId xmlns:a16="http://schemas.microsoft.com/office/drawing/2014/main" val="1347846119"/>
                  </a:ext>
                </a:extLst>
              </a:tr>
              <a:tr h="325216">
                <a:tc>
                  <a:txBody>
                    <a:bodyPr/>
                    <a:lstStyle/>
                    <a:p>
                      <a:r>
                        <a:rPr lang="en-US" sz="1400" kern="1200" dirty="0" smtClean="0">
                          <a:solidFill>
                            <a:schemeClr val="dk1"/>
                          </a:solidFill>
                          <a:effectLst/>
                          <a:latin typeface="+mn-lt"/>
                          <a:ea typeface="+mn-ea"/>
                          <a:cs typeface="+mn-cs"/>
                        </a:rPr>
                        <a:t>Lesson 1</a:t>
                      </a:r>
                      <a:endParaRPr lang="en-GB" sz="1400" dirty="0"/>
                    </a:p>
                  </a:txBody>
                  <a:tcPr>
                    <a:solidFill>
                      <a:srgbClr val="A162D0"/>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rgbClr val="A162D0"/>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rgbClr val="A162D0"/>
                    </a:solidFill>
                  </a:tcPr>
                </a:tc>
                <a:tc>
                  <a:txBody>
                    <a:bodyPr/>
                    <a:lstStyle/>
                    <a:p>
                      <a:r>
                        <a:rPr lang="en-US" sz="1400" kern="1200" dirty="0" smtClean="0">
                          <a:solidFill>
                            <a:schemeClr val="dk1"/>
                          </a:solidFill>
                          <a:effectLst/>
                          <a:latin typeface="+mn-lt"/>
                          <a:ea typeface="+mn-ea"/>
                          <a:cs typeface="+mn-cs"/>
                        </a:rPr>
                        <a:t>Lesson 6</a:t>
                      </a:r>
                      <a:endParaRPr lang="en-GB" sz="1400" dirty="0"/>
                    </a:p>
                  </a:txBody>
                  <a:tcPr/>
                </a:tc>
                <a:tc>
                  <a:txBody>
                    <a:bodyPr/>
                    <a:lstStyle/>
                    <a:p>
                      <a:r>
                        <a:rPr lang="en-GB" sz="1400" dirty="0" smtClean="0"/>
                        <a:t>Lesson 7</a:t>
                      </a:r>
                      <a:endParaRPr lang="en-GB" sz="1400" dirty="0"/>
                    </a:p>
                  </a:txBody>
                  <a:tcPr/>
                </a:tc>
                <a:extLst>
                  <a:ext uri="{0D108BD9-81ED-4DB2-BD59-A6C34878D82A}">
                    <a16:rowId xmlns:a16="http://schemas.microsoft.com/office/drawing/2014/main" val="248177855"/>
                  </a:ext>
                </a:extLst>
              </a:tr>
              <a:tr h="1268343">
                <a:tc>
                  <a:txBody>
                    <a:bodyPr/>
                    <a:lstStyle/>
                    <a:p>
                      <a:r>
                        <a:rPr lang="en-GB" sz="1200" dirty="0" smtClean="0"/>
                        <a:t>Key question</a:t>
                      </a:r>
                    </a:p>
                    <a:p>
                      <a:endParaRPr lang="en-US" sz="1200" kern="1200" dirty="0" smtClean="0">
                        <a:solidFill>
                          <a:schemeClr val="dk1"/>
                        </a:solidFill>
                        <a:effectLst/>
                        <a:latin typeface="+mn-lt"/>
                        <a:ea typeface="+mn-ea"/>
                        <a:cs typeface="+mn-cs"/>
                      </a:endParaRPr>
                    </a:p>
                    <a:p>
                      <a:r>
                        <a:rPr lang="en-GB" sz="1200" kern="1200" dirty="0" smtClean="0">
                          <a:solidFill>
                            <a:schemeClr val="dk1"/>
                          </a:solidFill>
                          <a:effectLst/>
                          <a:latin typeface="+mn-lt"/>
                          <a:ea typeface="+mn-ea"/>
                          <a:cs typeface="+mn-cs"/>
                        </a:rPr>
                        <a:t>What was life like in the </a:t>
                      </a:r>
                      <a:r>
                        <a:rPr lang="en-GB" sz="1200" kern="1200" dirty="0" err="1" smtClean="0">
                          <a:solidFill>
                            <a:schemeClr val="dk1"/>
                          </a:solidFill>
                          <a:effectLst/>
                          <a:latin typeface="+mn-lt"/>
                          <a:ea typeface="+mn-ea"/>
                          <a:cs typeface="+mn-cs"/>
                        </a:rPr>
                        <a:t>Paleolithic</a:t>
                      </a:r>
                      <a:r>
                        <a:rPr lang="en-GB" sz="1200" kern="1200" dirty="0" smtClean="0">
                          <a:solidFill>
                            <a:schemeClr val="dk1"/>
                          </a:solidFill>
                          <a:effectLst/>
                          <a:latin typeface="+mn-lt"/>
                          <a:ea typeface="+mn-ea"/>
                          <a:cs typeface="+mn-cs"/>
                        </a:rPr>
                        <a:t> and Mesolithic</a:t>
                      </a:r>
                      <a:r>
                        <a:rPr lang="en-GB" sz="1200" kern="1200" baseline="0" dirty="0" smtClean="0">
                          <a:solidFill>
                            <a:schemeClr val="dk1"/>
                          </a:solidFill>
                          <a:effectLst/>
                          <a:latin typeface="+mn-lt"/>
                          <a:ea typeface="+mn-ea"/>
                          <a:cs typeface="+mn-cs"/>
                        </a:rPr>
                        <a:t> and how did it change?</a:t>
                      </a:r>
                    </a:p>
                    <a:p>
                      <a:r>
                        <a:rPr lang="en-GB" sz="1200" kern="1200" baseline="0" dirty="0" smtClean="0">
                          <a:solidFill>
                            <a:schemeClr val="dk1"/>
                          </a:solidFill>
                          <a:effectLst/>
                          <a:latin typeface="+mn-lt"/>
                          <a:ea typeface="+mn-ea"/>
                          <a:cs typeface="+mn-cs"/>
                        </a:rPr>
                        <a:t>L1/2</a:t>
                      </a:r>
                      <a:endParaRPr lang="en-GB" sz="1200" kern="1200" dirty="0" smtClean="0">
                        <a:solidFill>
                          <a:schemeClr val="dk1"/>
                        </a:solidFill>
                        <a:effectLst/>
                        <a:latin typeface="+mn-lt"/>
                        <a:ea typeface="+mn-ea"/>
                        <a:cs typeface="+mn-cs"/>
                      </a:endParaRPr>
                    </a:p>
                  </a:txBody>
                  <a:tcPr/>
                </a:tc>
                <a:tc>
                  <a:txBody>
                    <a:bodyPr/>
                    <a:lstStyle/>
                    <a:p>
                      <a:r>
                        <a:rPr lang="en-GB" sz="1200" dirty="0" smtClean="0"/>
                        <a:t>Key question</a:t>
                      </a:r>
                    </a:p>
                    <a:p>
                      <a:endParaRPr lang="en-GB" sz="1200" dirty="0" smtClean="0"/>
                    </a:p>
                    <a:p>
                      <a:r>
                        <a:rPr lang="en-GB" sz="1200" dirty="0" smtClean="0"/>
                        <a:t>What did people eat in the </a:t>
                      </a:r>
                      <a:r>
                        <a:rPr lang="en-GB" sz="1200" dirty="0" err="1" smtClean="0"/>
                        <a:t>Paleolithic</a:t>
                      </a:r>
                      <a:r>
                        <a:rPr lang="en-GB" sz="1200" dirty="0" smtClean="0"/>
                        <a:t> and Mesolithic?</a:t>
                      </a:r>
                    </a:p>
                    <a:p>
                      <a:r>
                        <a:rPr lang="en-GB" sz="1200" dirty="0" smtClean="0"/>
                        <a:t>L3</a:t>
                      </a:r>
                      <a:endParaRPr lang="en-GB" sz="12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How did the search for food change in the Neolithic?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L4</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What tool</a:t>
                      </a:r>
                      <a:r>
                        <a:rPr lang="en-GB" sz="1200" kern="1200" baseline="0" dirty="0" smtClean="0">
                          <a:solidFill>
                            <a:schemeClr val="dk1"/>
                          </a:solidFill>
                          <a:effectLst/>
                          <a:latin typeface="+mn-lt"/>
                          <a:ea typeface="+mn-ea"/>
                          <a:cs typeface="+mn-cs"/>
                        </a:rPr>
                        <a:t>s were used in the Neolithic – and who were the beaker people?</a:t>
                      </a:r>
                      <a:endParaRPr lang="en-GB" sz="12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L5/6</a:t>
                      </a:r>
                      <a:endParaRPr lang="en-GB" sz="1200" kern="1200" dirty="0" smtClean="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r>
                        <a:rPr lang="en-GB" sz="1200" dirty="0" smtClean="0"/>
                        <a:t>How</a:t>
                      </a:r>
                      <a:r>
                        <a:rPr lang="en-GB" sz="1200" baseline="0" dirty="0" smtClean="0"/>
                        <a:t> did tools change after the Neolithic? </a:t>
                      </a:r>
                      <a:endParaRPr lang="en-GB" sz="1200" dirty="0" smtClean="0"/>
                    </a:p>
                    <a:p>
                      <a:r>
                        <a:rPr lang="en-GB" sz="1200" dirty="0" smtClean="0"/>
                        <a:t>L7</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Key question</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How</a:t>
                      </a:r>
                      <a:r>
                        <a:rPr lang="en-GB" sz="1200" kern="1200" baseline="0" dirty="0" smtClean="0">
                          <a:solidFill>
                            <a:schemeClr val="dk1"/>
                          </a:solidFill>
                          <a:effectLst/>
                          <a:latin typeface="+mn-lt"/>
                          <a:ea typeface="+mn-ea"/>
                          <a:cs typeface="+mn-cs"/>
                        </a:rPr>
                        <a:t> did the Bronze age move into the Iron 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dk1"/>
                          </a:solidFill>
                          <a:effectLst/>
                          <a:latin typeface="+mn-lt"/>
                          <a:ea typeface="+mn-ea"/>
                          <a:cs typeface="+mn-cs"/>
                        </a:rPr>
                        <a:t>L8</a:t>
                      </a:r>
                      <a:endParaRPr lang="en-GB" sz="1200" kern="1200" dirty="0" smtClean="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Key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What</a:t>
                      </a:r>
                      <a:r>
                        <a:rPr lang="en-GB" sz="1200" kern="1200" baseline="0" dirty="0" smtClean="0">
                          <a:solidFill>
                            <a:schemeClr val="dk1"/>
                          </a:solidFill>
                          <a:effectLst/>
                          <a:latin typeface="+mn-lt"/>
                          <a:ea typeface="+mn-ea"/>
                          <a:cs typeface="+mn-cs"/>
                        </a:rPr>
                        <a:t> were hillforts and roundhouses?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dk1"/>
                          </a:solidFill>
                          <a:effectLst/>
                          <a:latin typeface="+mn-lt"/>
                          <a:ea typeface="+mn-ea"/>
                          <a:cs typeface="+mn-cs"/>
                        </a:rPr>
                        <a:t>L9/10</a:t>
                      </a:r>
                      <a:endParaRPr lang="en-GB" sz="12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608076672"/>
                  </a:ext>
                </a:extLst>
              </a:tr>
            </a:tbl>
          </a:graphicData>
        </a:graphic>
      </p:graphicFrame>
      <p:sp>
        <p:nvSpPr>
          <p:cNvPr id="68" name="Rectangle 67"/>
          <p:cNvSpPr/>
          <p:nvPr/>
        </p:nvSpPr>
        <p:spPr>
          <a:xfrm>
            <a:off x="2021304" y="2582779"/>
            <a:ext cx="4812632" cy="2554545"/>
          </a:xfrm>
          <a:prstGeom prst="rect">
            <a:avLst/>
          </a:prstGeom>
          <a:ln>
            <a:solidFill>
              <a:schemeClr val="accent1"/>
            </a:solidFill>
          </a:ln>
        </p:spPr>
        <p:txBody>
          <a:bodyPr wrap="square">
            <a:spAutoFit/>
          </a:bodyPr>
          <a:lstStyle/>
          <a:p>
            <a:r>
              <a:rPr lang="en-US" sz="1600" dirty="0"/>
              <a:t>In this unit, children learn about prehistory in Britain, and how we find out about prehistory. They discover what life was like through each of the main time periods of the Stone Age, right through to the Iron Age. Children find out about </a:t>
            </a:r>
            <a:r>
              <a:rPr lang="en-US" sz="1600" dirty="0" err="1"/>
              <a:t>civilisation</a:t>
            </a:r>
            <a:r>
              <a:rPr lang="en-US" sz="1600" dirty="0"/>
              <a:t> started, how agriculture became a huge driving force for things like stone circles to be built and how different metals such as bronze and iron changed the way we interacted with each other and created huge defensive earthworks that we can even see and walk today.</a:t>
            </a:r>
            <a:endParaRPr lang="en-GB" sz="1600" dirty="0"/>
          </a:p>
        </p:txBody>
      </p:sp>
      <p:sp>
        <p:nvSpPr>
          <p:cNvPr id="70" name="Text Box 2"/>
          <p:cNvSpPr txBox="1">
            <a:spLocks noChangeArrowheads="1"/>
          </p:cNvSpPr>
          <p:nvPr/>
        </p:nvSpPr>
        <p:spPr bwMode="auto">
          <a:xfrm>
            <a:off x="2021304" y="2343818"/>
            <a:ext cx="4812632" cy="271045"/>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1" name="Text Box 2"/>
          <p:cNvSpPr txBox="1">
            <a:spLocks noChangeArrowheads="1"/>
          </p:cNvSpPr>
          <p:nvPr/>
        </p:nvSpPr>
        <p:spPr bwMode="auto">
          <a:xfrm>
            <a:off x="1996878" y="5548855"/>
            <a:ext cx="7085112" cy="380243"/>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chemeClr val="bg1"/>
                </a:solidFill>
                <a:latin typeface="Arial" panose="020B0604020202020204" pitchFamily="34" charset="0"/>
              </a:rPr>
              <a:t>Disciplinary and S</a:t>
            </a:r>
            <a:r>
              <a:rPr kumimoji="0" lang="en-US" altLang="en-US" sz="1800" b="1" i="0" u="none" strike="noStrike" cap="none" normalizeH="0" baseline="0" dirty="0" smtClean="0">
                <a:ln>
                  <a:noFill/>
                </a:ln>
                <a:solidFill>
                  <a:schemeClr val="bg1"/>
                </a:solidFill>
                <a:effectLst/>
                <a:latin typeface="Arial" panose="020B0604020202020204" pitchFamily="34" charset="0"/>
              </a:rPr>
              <a:t>ubstantive themes explored</a:t>
            </a:r>
          </a:p>
        </p:txBody>
      </p:sp>
      <p:sp>
        <p:nvSpPr>
          <p:cNvPr id="72" name="Rectangle 71"/>
          <p:cNvSpPr/>
          <p:nvPr/>
        </p:nvSpPr>
        <p:spPr>
          <a:xfrm>
            <a:off x="2016841" y="5926546"/>
            <a:ext cx="7065150" cy="584775"/>
          </a:xfrm>
          <a:prstGeom prst="rect">
            <a:avLst/>
          </a:prstGeom>
          <a:ln>
            <a:solidFill>
              <a:schemeClr val="accent1"/>
            </a:solidFill>
          </a:ln>
        </p:spPr>
        <p:txBody>
          <a:bodyPr wrap="square">
            <a:spAutoFit/>
          </a:bodyPr>
          <a:lstStyle/>
          <a:p>
            <a:r>
              <a:rPr lang="en-GB" sz="1400" b="1" dirty="0" smtClean="0"/>
              <a:t>Disciplinary concepts</a:t>
            </a:r>
            <a:r>
              <a:rPr lang="en-GB" sz="1400" dirty="0" smtClean="0"/>
              <a:t> – </a:t>
            </a:r>
            <a:r>
              <a:rPr lang="en-US" sz="1400" dirty="0">
                <a:solidFill>
                  <a:srgbClr val="1A232B"/>
                </a:solidFill>
                <a:latin typeface="Arial" panose="020B0604020202020204" pitchFamily="34" charset="0"/>
                <a:ea typeface="Arial MT"/>
              </a:rPr>
              <a:t>Society and Community</a:t>
            </a:r>
            <a:r>
              <a:rPr lang="en-US" sz="1400" spc="5" dirty="0">
                <a:solidFill>
                  <a:srgbClr val="1A232B"/>
                </a:solidFill>
                <a:latin typeface="Arial" panose="020B0604020202020204" pitchFamily="34" charset="0"/>
                <a:ea typeface="Arial MT"/>
              </a:rPr>
              <a:t> </a:t>
            </a:r>
            <a:endParaRPr lang="en-GB" sz="1400" dirty="0"/>
          </a:p>
          <a:p>
            <a:r>
              <a:rPr lang="en-US" sz="1400" b="1" dirty="0" smtClean="0"/>
              <a:t>Substantive concepts </a:t>
            </a:r>
            <a:r>
              <a:rPr lang="en-US" sz="1400" dirty="0" smtClean="0"/>
              <a:t>– </a:t>
            </a:r>
            <a:r>
              <a:rPr lang="en-US" dirty="0"/>
              <a:t>migration, settlement, trade, </a:t>
            </a:r>
            <a:r>
              <a:rPr lang="en-US" dirty="0" err="1"/>
              <a:t>civilisation</a:t>
            </a:r>
            <a:r>
              <a:rPr lang="en-US" dirty="0"/>
              <a:t>, </a:t>
            </a:r>
            <a:r>
              <a:rPr lang="en-US" dirty="0" smtClean="0"/>
              <a:t>industry</a:t>
            </a:r>
            <a:endParaRPr lang="en-GB" sz="1400" dirty="0"/>
          </a:p>
        </p:txBody>
      </p:sp>
      <p:sp>
        <p:nvSpPr>
          <p:cNvPr id="73" name="Text Box 3"/>
          <p:cNvSpPr txBox="1">
            <a:spLocks noChangeArrowheads="1"/>
          </p:cNvSpPr>
          <p:nvPr/>
        </p:nvSpPr>
        <p:spPr bwMode="auto">
          <a:xfrm>
            <a:off x="6905692" y="2719013"/>
            <a:ext cx="5145124" cy="263905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r>
              <a:rPr lang="en-US" sz="1400" dirty="0" smtClean="0"/>
              <a:t>-</a:t>
            </a:r>
            <a:r>
              <a:rPr lang="en-US" dirty="0"/>
              <a:t>Children may think that the Stone Age is one whole age and may not fully grasp the idea of how long the Paleolithic was. </a:t>
            </a:r>
            <a:endParaRPr lang="en-US" dirty="0" smtClean="0"/>
          </a:p>
          <a:p>
            <a:r>
              <a:rPr lang="en-US" dirty="0"/>
              <a:t>-</a:t>
            </a:r>
            <a:r>
              <a:rPr lang="en-US" dirty="0" smtClean="0"/>
              <a:t>Children </a:t>
            </a:r>
            <a:r>
              <a:rPr lang="en-US" dirty="0"/>
              <a:t>may think that changes happened suddenly rather than over </a:t>
            </a:r>
            <a:r>
              <a:rPr lang="en-US" dirty="0" smtClean="0"/>
              <a:t>time.</a:t>
            </a:r>
          </a:p>
          <a:p>
            <a:r>
              <a:rPr lang="en-US" dirty="0"/>
              <a:t>-</a:t>
            </a:r>
            <a:r>
              <a:rPr lang="en-US" dirty="0" smtClean="0"/>
              <a:t>Children </a:t>
            </a:r>
            <a:r>
              <a:rPr lang="en-US" dirty="0"/>
              <a:t>may think that iron was used because it was a stronger metal rather than it being a more commonly available metal.</a:t>
            </a:r>
            <a:endParaRPr lang="en-GB" dirty="0"/>
          </a:p>
        </p:txBody>
      </p:sp>
      <p:sp>
        <p:nvSpPr>
          <p:cNvPr id="74" name="Text Box 2"/>
          <p:cNvSpPr txBox="1">
            <a:spLocks noChangeArrowheads="1"/>
          </p:cNvSpPr>
          <p:nvPr/>
        </p:nvSpPr>
        <p:spPr bwMode="auto">
          <a:xfrm>
            <a:off x="6905691" y="2356355"/>
            <a:ext cx="5142148" cy="345174"/>
          </a:xfrm>
          <a:prstGeom prst="rect">
            <a:avLst/>
          </a:prstGeom>
          <a:solidFill>
            <a:srgbClr val="743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5" name="Content Placeholder 2"/>
          <p:cNvSpPr txBox="1">
            <a:spLocks/>
          </p:cNvSpPr>
          <p:nvPr/>
        </p:nvSpPr>
        <p:spPr>
          <a:xfrm>
            <a:off x="269631" y="2279650"/>
            <a:ext cx="1532792" cy="4514182"/>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1500" b="1" dirty="0" smtClean="0"/>
              <a:t>Key vocabulary </a:t>
            </a:r>
            <a:r>
              <a:rPr lang="en-GB" sz="1500" dirty="0" smtClean="0"/>
              <a:t>– </a:t>
            </a:r>
          </a:p>
          <a:p>
            <a:pPr marL="0" indent="0">
              <a:buNone/>
            </a:pPr>
            <a:r>
              <a:rPr lang="en-US" sz="1500" dirty="0" smtClean="0"/>
              <a:t>artefacts excavation archeologist continuity remains        migrate     preserve    agriculture       domestication      significant,      mine                    ore                    alloy               beaker                burial              construct                   settlement                palisade     granary            ditch</a:t>
            </a:r>
            <a:endParaRPr lang="en-US" sz="1500" dirty="0"/>
          </a:p>
        </p:txBody>
      </p:sp>
      <p:pic>
        <p:nvPicPr>
          <p:cNvPr id="4" name="Picture 3"/>
          <p:cNvPicPr>
            <a:picLocks noChangeAspect="1"/>
          </p:cNvPicPr>
          <p:nvPr/>
        </p:nvPicPr>
        <p:blipFill>
          <a:blip r:embed="rId2"/>
          <a:stretch>
            <a:fillRect/>
          </a:stretch>
        </p:blipFill>
        <p:spPr>
          <a:xfrm>
            <a:off x="8534400" y="4745533"/>
            <a:ext cx="3556088" cy="1971249"/>
          </a:xfrm>
          <a:prstGeom prst="rect">
            <a:avLst/>
          </a:prstGeom>
        </p:spPr>
      </p:pic>
    </p:spTree>
    <p:extLst>
      <p:ext uri="{BB962C8B-B14F-4D97-AF65-F5344CB8AC3E}">
        <p14:creationId xmlns:p14="http://schemas.microsoft.com/office/powerpoint/2010/main" val="1763589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3902</TotalTime>
  <Words>5508</Words>
  <Application>Microsoft Office PowerPoint</Application>
  <PresentationFormat>Widescreen</PresentationFormat>
  <Paragraphs>590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MT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Truro and Penwith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Rutterford</dc:creator>
  <cp:lastModifiedBy>Jack Rutterford</cp:lastModifiedBy>
  <cp:revision>37</cp:revision>
  <cp:lastPrinted>2023-10-12T08:53:26Z</cp:lastPrinted>
  <dcterms:created xsi:type="dcterms:W3CDTF">2023-09-28T09:40:22Z</dcterms:created>
  <dcterms:modified xsi:type="dcterms:W3CDTF">2023-10-15T18:20:25Z</dcterms:modified>
</cp:coreProperties>
</file>