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  <p:sldMasterId id="2147483673" r:id="rId6"/>
  </p:sldMasterIdLst>
  <p:notesMasterIdLst>
    <p:notesMasterId r:id="rId8"/>
  </p:notesMasterIdLst>
  <p:handoutMasterIdLst>
    <p:handoutMasterId r:id="rId9"/>
  </p:handoutMasterIdLst>
  <p:sldIdLst>
    <p:sldId id="443" r:id="rId7"/>
  </p:sldIdLst>
  <p:sldSz cx="9906000" cy="6858000" type="A4"/>
  <p:notesSz cx="6858000" cy="9144000"/>
  <p:embeddedFontLst>
    <p:embeddedFont>
      <p:font typeface="Roboto" panose="02000000000000000000" pitchFamily="2" charset="0"/>
      <p:regular r:id="rId10"/>
      <p:bold r:id="rId11"/>
      <p:italic r:id="rId12"/>
      <p:boldItalic r:id="rId13"/>
    </p:embeddedFont>
    <p:embeddedFont>
      <p:font typeface="United Curriculum" panose="020B060402020202020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ent" id="{88D6213F-0903-447C-9C64-F591F3A6444B}">
          <p14:sldIdLst>
            <p14:sldId id="44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7A9426-8E71-580F-A5B8-2EE4FF047C8C}" name="Lucy Hawker" initials="LH" userId="S::Lucy.Hawker@unitedlearning.org.uk::1ef25c0a-c1f6-440b-b33b-783bdcbee9d5" providerId="AD"/>
  <p188:author id="{6C9BADAA-4940-520A-5319-8E8EA85EDB29}" name="Charlie Cutler" initials="CC" userId="S::charlie.cutler@unitedlearning.org.uk::c5b094de-3707-4aae-994d-70175e9a1467" providerId="AD"/>
  <p188:author id="{C1970DAF-E6A3-64D7-9804-F7D68B8409F0}" name="Sally McCartney" initials="SM" userId="S::sally.mccartney@unitedlearning.org.uk::1b5c1c85-70fd-40d9-aba5-bb5ae0d377f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Jessica Quinn" initials="JQ" lastIdx="7" clrIdx="1">
    <p:extLst>
      <p:ext uri="{19B8F6BF-5375-455C-9EA6-DF929625EA0E}">
        <p15:presenceInfo xmlns:p15="http://schemas.microsoft.com/office/powerpoint/2012/main" userId="S::Jessica.Quinn@unitedlearning.org.uk::8a95f2e1-9608-4c55-8128-be797539c7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A1CA"/>
    <a:srgbClr val="463359"/>
    <a:srgbClr val="48355B"/>
    <a:srgbClr val="F3DEE9"/>
    <a:srgbClr val="FFFFFF"/>
    <a:srgbClr val="BBBBBB"/>
    <a:srgbClr val="D55D5D"/>
    <a:srgbClr val="DB7474"/>
    <a:srgbClr val="0033CC"/>
    <a:srgbClr val="D9E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30C2E8-D45C-4296-B023-204C378B97C0}" v="3" dt="2024-07-18T13:30:29.2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2.fntdata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6.fntdata"/><Relationship Id="rId23" Type="http://schemas.microsoft.com/office/2015/10/relationships/revisionInfo" Target="revisionInfo.xml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9838CD0-0626-4A28-B004-F509C6BF3056}"/>
              </a:ext>
            </a:extLst>
          </p:cNvPr>
          <p:cNvSpPr/>
          <p:nvPr userDrawn="1"/>
        </p:nvSpPr>
        <p:spPr>
          <a:xfrm>
            <a:off x="-15314" y="275918"/>
            <a:ext cx="9271074" cy="933964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780003-00DD-4595-9E44-33DCE8987FF6}"/>
              </a:ext>
            </a:extLst>
          </p:cNvPr>
          <p:cNvSpPr/>
          <p:nvPr userDrawn="1"/>
        </p:nvSpPr>
        <p:spPr>
          <a:xfrm rot="5400000">
            <a:off x="6309621" y="3247908"/>
            <a:ext cx="686687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3A7B9E-DC17-43CF-8093-3192937D4031}"/>
              </a:ext>
            </a:extLst>
          </p:cNvPr>
          <p:cNvSpPr/>
          <p:nvPr userDrawn="1"/>
        </p:nvSpPr>
        <p:spPr>
          <a:xfrm rot="10800000" flipH="1" flipV="1">
            <a:off x="-10158" y="5276446"/>
            <a:ext cx="3139438" cy="866547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1443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1443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4EEB8C-27D4-467D-A071-6C028CDF1C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1" y="5381440"/>
            <a:ext cx="2493010" cy="636237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EFCA842-1115-4049-BCE7-1E58DFD1215B}"/>
              </a:ext>
            </a:extLst>
          </p:cNvPr>
          <p:cNvSpPr/>
          <p:nvPr userDrawn="1"/>
        </p:nvSpPr>
        <p:spPr>
          <a:xfrm>
            <a:off x="0" y="2359626"/>
            <a:ext cx="2407920" cy="451271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237159" y="55977"/>
                </a:lnTo>
                <a:lnTo>
                  <a:pt x="1435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8000"/>
            <a:r>
              <a:rPr lang="en-US" sz="2000" b="1">
                <a:solidFill>
                  <a:srgbClr val="FFFFFF"/>
                </a:solidFill>
                <a:latin typeface="United Curriculum" pitchFamily="2" charset="0"/>
                <a:ea typeface="Roboto Slab" pitchFamily="2" charset="0"/>
              </a:rPr>
              <a:t>For Teachers</a:t>
            </a:r>
            <a:endParaRPr lang="en-GB" sz="2400" b="1">
              <a:solidFill>
                <a:srgbClr val="FFFFFF"/>
              </a:solidFill>
              <a:latin typeface="United Curriculum" pitchFamily="2" charset="0"/>
              <a:ea typeface="Roboto Slab" pitchFamily="2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C20CABD-5FA7-4156-B213-F0CA6BA96FAC}"/>
              </a:ext>
            </a:extLst>
          </p:cNvPr>
          <p:cNvSpPr/>
          <p:nvPr userDrawn="1"/>
        </p:nvSpPr>
        <p:spPr>
          <a:xfrm>
            <a:off x="0" y="1420852"/>
            <a:ext cx="4645891" cy="685039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  <a:gd name="connsiteX0" fmla="*/ 1435 w 8566014"/>
              <a:gd name="connsiteY0" fmla="*/ 7820 h 6431769"/>
              <a:gd name="connsiteX1" fmla="*/ 2567 w 8566014"/>
              <a:gd name="connsiteY1" fmla="*/ 6431769 h 6431769"/>
              <a:gd name="connsiteX2" fmla="*/ 8566014 w 8566014"/>
              <a:gd name="connsiteY2" fmla="*/ 6398949 h 6431769"/>
              <a:gd name="connsiteX3" fmla="*/ 8368737 w 8566014"/>
              <a:gd name="connsiteY3" fmla="*/ 0 h 6431769"/>
              <a:gd name="connsiteX4" fmla="*/ 1435 w 8566014"/>
              <a:gd name="connsiteY4" fmla="*/ 7820 h 643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31769">
                <a:moveTo>
                  <a:pt x="1435" y="7820"/>
                </a:moveTo>
                <a:cubicBezTo>
                  <a:pt x="-3951" y="2149136"/>
                  <a:pt x="7953" y="4290453"/>
                  <a:pt x="2567" y="6431769"/>
                </a:cubicBezTo>
                <a:lnTo>
                  <a:pt x="8566014" y="6398949"/>
                </a:lnTo>
                <a:lnTo>
                  <a:pt x="8368737" y="0"/>
                </a:lnTo>
                <a:lnTo>
                  <a:pt x="1435" y="782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232"/>
            <a:endParaRPr lang="en-GB">
              <a:solidFill>
                <a:srgbClr val="565656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5314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25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6522311" y="3168894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6522018" y="3172108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8649500" y="3094870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spc="41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2" y="234235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38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9447919" y="6595206"/>
            <a:ext cx="581483" cy="25831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975"/>
              </a:spcAft>
              <a:defRPr/>
            </a:pPr>
            <a:fld id="{4ED6C2F0-FBD1-426F-9B4C-B8329A4C5625}" type="slidenum"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975"/>
                </a:spcAft>
                <a:defRPr/>
              </a:pPr>
              <a:t>‹#›</a:t>
            </a:fld>
            <a:r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853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5EB49B-4826-4C95-9114-E1AFF09470A6}"/>
              </a:ext>
            </a:extLst>
          </p:cNvPr>
          <p:cNvGrpSpPr/>
          <p:nvPr userDrawn="1"/>
        </p:nvGrpSpPr>
        <p:grpSpPr>
          <a:xfrm>
            <a:off x="8354348" y="-9236"/>
            <a:ext cx="1065321" cy="748952"/>
            <a:chOff x="7607201" y="-8675"/>
            <a:chExt cx="1065321" cy="74895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37BEF76-B4A4-467E-8FD5-59E204D9FA27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656DB94-ADE0-4EF9-94F0-51CBEFF7A4AB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55F5DE52-0C96-44D4-AEB2-879F35CA4F9E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CD5E2008-0020-499D-8C20-BBA55A50F563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3714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63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F2099B33-2A68-4705-AA76-686C728076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6C1879E-F86C-4C92-87CE-7307A6DB05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3126649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Spring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26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5314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25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6522311" y="3168894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6522018" y="3172108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8649498" y="5296673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spc="41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2" y="234235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38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9447919" y="6595206"/>
            <a:ext cx="581483" cy="25831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975"/>
              </a:spcAft>
              <a:defRPr/>
            </a:pPr>
            <a:fld id="{4ED6C2F0-FBD1-426F-9B4C-B8329A4C5625}" type="slidenum"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975"/>
                </a:spcAft>
                <a:defRPr/>
              </a:pPr>
              <a:t>‹#›</a:t>
            </a:fld>
            <a:r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853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84C800-34AE-45CC-8985-808CC933CD2C}"/>
              </a:ext>
            </a:extLst>
          </p:cNvPr>
          <p:cNvGrpSpPr/>
          <p:nvPr userDrawn="1"/>
        </p:nvGrpSpPr>
        <p:grpSpPr>
          <a:xfrm>
            <a:off x="8354348" y="-9236"/>
            <a:ext cx="1065321" cy="748952"/>
            <a:chOff x="7607201" y="-8675"/>
            <a:chExt cx="1065321" cy="74895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CF08F39-9EDD-4326-B639-0565B67E5F5D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09651FC-1F27-4ECF-AC35-FE9819162BD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6BD27FD2-796E-484F-BCDF-5043CBB01A2E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6855019A-FAD2-44CF-9835-40097E4387A1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3714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63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A7B56A4C-2A68-4F21-995A-9276D30FE7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B4753BF-C045-49F5-9660-114F9C1A6E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5316926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Summer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2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24181BF-624C-4B8D-86BA-BF188167BE60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7607201" y="-8675"/>
            <a:chExt cx="1065321" cy="74895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8D28F58-D3C9-4831-A6A2-45D69F5FF99D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62ACE61-AEFC-4173-A16A-57A130848E54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15CFFFD-D24F-4D34-9237-D76083B5D294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707D217-2AB5-46E8-9C12-4504461C9626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CAB43AB1-CBD7-40BD-915D-0D6F8F566B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6522017" y="3169410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8650085" y="903193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013E2B-DA64-44C8-95C3-8F7889E6CDF1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7607201" y="-8675"/>
            <a:chExt cx="1065321" cy="74895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A4AF540-461E-4C74-AB56-6D7AE3C35367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1CB0DB5C-2E91-487E-AF2E-8F7BB1577162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14609081-4BB6-4192-8ADE-7BB3F8AC58D8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AD09F17-D6D4-44CB-ABD5-ECFCC4CE2681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96C2724A-B545-4FE3-A165-79F59BCC86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48E3DC44-F9AE-4744-B5AB-06F3E6E809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93361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Autumn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67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8649500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5EB49B-4826-4C95-9114-E1AFF09470A6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7607201" y="-8675"/>
            <a:chExt cx="1065321" cy="74895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37BEF76-B4A4-467E-8FD5-59E204D9FA27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656DB94-ADE0-4EF9-94F0-51CBEFF7A4AB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55F5DE52-0C96-44D4-AEB2-879F35CA4F9E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CD5E2008-0020-499D-8C20-BBA55A50F563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F2099B33-2A68-4705-AA76-686C728076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6C1879E-F86C-4C92-87CE-7307A6DB05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3126649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Spring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36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6522310" y="3168893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6522017" y="3172107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8649498" y="5296671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84C800-34AE-45CC-8985-808CC933CD2C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7607201" y="-8675"/>
            <a:chExt cx="1065321" cy="74895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CF08F39-9EDD-4326-B639-0565B67E5F5D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09651FC-1F27-4ECF-AC35-FE9819162BD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6BD27FD2-796E-484F-BCDF-5043CBB01A2E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6855019A-FAD2-44CF-9835-40097E4387A1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A7B56A4C-2A68-4F21-995A-9276D30FE7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B4753BF-C045-49F5-9660-114F9C1A6E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5316926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Summer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52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24181BF-624C-4B8D-86BA-BF188167BE60}"/>
              </a:ext>
            </a:extLst>
          </p:cNvPr>
          <p:cNvGrpSpPr/>
          <p:nvPr userDrawn="1"/>
        </p:nvGrpSpPr>
        <p:grpSpPr>
          <a:xfrm>
            <a:off x="8354348" y="-9236"/>
            <a:ext cx="1065321" cy="748952"/>
            <a:chOff x="7607201" y="-8675"/>
            <a:chExt cx="1065321" cy="74895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8D28F58-D3C9-4831-A6A2-45D69F5FF99D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62ACE61-AEFC-4173-A16A-57A130848E54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15CFFFD-D24F-4D34-9237-D76083B5D294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707D217-2AB5-46E8-9C12-4504461C9626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3714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63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CAB43AB1-CBD7-40BD-915D-0D6F8F566B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4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25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2" y="234235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38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9" y="6595206"/>
            <a:ext cx="581483" cy="25831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975"/>
              </a:spcAft>
              <a:defRPr/>
            </a:pPr>
            <a:fld id="{4ED6C2F0-FBD1-426F-9B4C-B8329A4C5625}" type="slidenum"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975"/>
                </a:spcAft>
                <a:defRPr/>
              </a:pPr>
              <a:t>‹#›</a:t>
            </a:fld>
            <a:r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853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9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6454840" y="3102690"/>
            <a:ext cx="6576440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9" y="6595206"/>
            <a:ext cx="581483" cy="25831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975"/>
              </a:spcAft>
              <a:defRPr/>
            </a:pPr>
            <a:fld id="{4ED6C2F0-FBD1-426F-9B4C-B8329A4C5625}" type="slidenum"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975"/>
                </a:spcAft>
                <a:defRPr/>
              </a:pPr>
              <a:t>‹#›</a:t>
            </a:fld>
            <a:r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853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74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5314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25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6522311" y="3168894"/>
            <a:ext cx="6582195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6522018" y="3169411"/>
            <a:ext cx="6582195" cy="22063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8650085" y="903195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spc="41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2" y="234235"/>
            <a:ext cx="7701237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38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9447919" y="6595206"/>
            <a:ext cx="581483" cy="258317"/>
          </a:xfrm>
          <a:prstGeom prst="rect">
            <a:avLst/>
          </a:prstGeom>
        </p:spPr>
        <p:txBody>
          <a:bodyPr vert="horz" lIns="74295" tIns="37148" rIns="74295" bIns="37148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975"/>
              </a:spcAft>
              <a:defRPr/>
            </a:pPr>
            <a:fld id="{4ED6C2F0-FBD1-426F-9B4C-B8329A4C5625}" type="slidenum"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975"/>
                </a:spcAft>
                <a:defRPr/>
              </a:pPr>
              <a:t>‹#›</a:t>
            </a:fld>
            <a:r>
              <a:rPr lang="en-US" sz="731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853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013E2B-DA64-44C8-95C3-8F7889E6CDF1}"/>
              </a:ext>
            </a:extLst>
          </p:cNvPr>
          <p:cNvGrpSpPr/>
          <p:nvPr userDrawn="1"/>
        </p:nvGrpSpPr>
        <p:grpSpPr>
          <a:xfrm>
            <a:off x="8354348" y="-9236"/>
            <a:ext cx="1065321" cy="748952"/>
            <a:chOff x="7607201" y="-8675"/>
            <a:chExt cx="1065321" cy="74895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A4AF540-461E-4C74-AB56-6D7AE3C35367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1CB0DB5C-2E91-487E-AF2E-8F7BB1577162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14609081-4BB6-4192-8ADE-7BB3F8AC58D8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463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AD09F17-D6D4-44CB-ABD5-ECFCC4CE2681}"/>
                  </a:ext>
                </a:extLst>
              </p:cNvPr>
              <p:cNvSpPr/>
              <p:nvPr userDrawn="1"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37147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63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96C2724A-B545-4FE3-A165-79F59BCC86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80" y="153200"/>
              <a:ext cx="333380" cy="445432"/>
            </a:xfrm>
            <a:prstGeom prst="rect">
              <a:avLst/>
            </a:prstGeom>
          </p:spPr>
        </p:pic>
      </p:grp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48E3DC44-F9AE-4744-B5AB-06F3E6E809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8650096" y="933611"/>
            <a:ext cx="2177126" cy="30990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Autumn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45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4A1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7A861E6-1372-43CB-BD5A-76FD71DD5CC2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4A1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21967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61570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E222C13-F246-4D77-A53F-8646CCB218C1}"/>
              </a:ext>
            </a:extLst>
          </p:cNvPr>
          <p:cNvSpPr txBox="1">
            <a:spLocks/>
          </p:cNvSpPr>
          <p:nvPr userDrawn="1"/>
        </p:nvSpPr>
        <p:spPr>
          <a:xfrm>
            <a:off x="1870692" y="6594683"/>
            <a:ext cx="5402616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31" b="1">
                <a:ln w="12700">
                  <a:noFill/>
                </a:ln>
                <a:solidFill>
                  <a:schemeClr val="bg2"/>
                </a:solidFill>
                <a:latin typeface="United Curriculum" pitchFamily="2" charset="0"/>
              </a:rPr>
              <a:t>United Curriculum  |  </a:t>
            </a:r>
            <a:r>
              <a:rPr lang="en-US" sz="831" b="1">
                <a:ln w="12700">
                  <a:noFill/>
                </a:ln>
                <a:solidFill>
                  <a:schemeClr val="accent1"/>
                </a:solidFill>
                <a:latin typeface="United Curriculum" pitchFamily="2" charset="0"/>
              </a:rPr>
              <a:t>Primary History</a:t>
            </a:r>
            <a:endParaRPr lang="en-GB" sz="831" b="1">
              <a:ln w="12700">
                <a:noFill/>
              </a:ln>
              <a:solidFill>
                <a:schemeClr val="accent1"/>
              </a:solidFill>
              <a:latin typeface="United Curricul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4A1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1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4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463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21967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1" y="6261572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463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E222C13-F246-4D77-A53F-8646CCB218C1}"/>
              </a:ext>
            </a:extLst>
          </p:cNvPr>
          <p:cNvSpPr txBox="1">
            <a:spLocks/>
          </p:cNvSpPr>
          <p:nvPr userDrawn="1"/>
        </p:nvSpPr>
        <p:spPr>
          <a:xfrm>
            <a:off x="1870692" y="6594683"/>
            <a:ext cx="5402616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75" b="1">
                <a:ln w="12700">
                  <a:noFill/>
                </a:ln>
                <a:solidFill>
                  <a:schemeClr val="bg2"/>
                </a:solidFill>
                <a:latin typeface="United Curriculum" pitchFamily="2" charset="0"/>
              </a:rPr>
              <a:t>United Curriculum  |  </a:t>
            </a:r>
            <a:r>
              <a:rPr lang="en-US" sz="675" b="1">
                <a:ln w="12700">
                  <a:noFill/>
                </a:ln>
                <a:solidFill>
                  <a:schemeClr val="accent1"/>
                </a:solidFill>
                <a:latin typeface="United Curriculum" pitchFamily="2" charset="0"/>
              </a:rPr>
              <a:t>Primary History</a:t>
            </a:r>
            <a:endParaRPr lang="en-GB" sz="675" b="1">
              <a:ln w="12700">
                <a:noFill/>
              </a:ln>
              <a:solidFill>
                <a:schemeClr val="accent1"/>
              </a:solidFill>
              <a:latin typeface="United Curricul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53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1BF97-F4B6-457A-96B8-550B0B138E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/>
              <a:t>United Curriculum: </a:t>
            </a:r>
            <a:r>
              <a:rPr lang="en-US" altLang="en-US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History</a:t>
            </a:r>
            <a:endParaRPr lang="en-GB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2BE556-EA61-B493-2F23-A7F78FE56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46510"/>
              </p:ext>
            </p:extLst>
          </p:nvPr>
        </p:nvGraphicFramePr>
        <p:xfrm>
          <a:off x="232408" y="893430"/>
          <a:ext cx="9179446" cy="5326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58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4107106057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695052585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127061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218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N3-4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Reception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1/2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1/2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3/4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3/4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chemeClr val="bg1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5/6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United Curriculum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5/6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16957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itchFamily="2" charset="0"/>
                        </a:rPr>
                        <a:t>Autumn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Marvellous Me &amp; Look at 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[Aut1]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Talking about family members and family routines, and exploring how children have changed since they were babies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Me and my world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[Aut1]</a:t>
                      </a:r>
                      <a:endParaRPr lang="en-GB" sz="800" b="1" i="0" dirty="0">
                        <a:solidFill>
                          <a:schemeClr val="bg1"/>
                        </a:solidFill>
                        <a:effectLst/>
                        <a:highlight>
                          <a:srgbClr val="B4A1CA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Talking about different family members and their roles in more depth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My heroes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[Aut1]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Comparing heroic characters from the past and present</a:t>
                      </a: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What was life like for people in the past?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u="none" dirty="0">
                        <a:solidFill>
                          <a:schemeClr val="bg1"/>
                        </a:solidFill>
                        <a:effectLst/>
                        <a:highlight>
                          <a:srgbClr val="FFCC99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 An introduction to the past with my family tree, and how schools, toys and the way we communicate have changed in living memory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Where did people live in the past?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b="1" i="0" dirty="0">
                        <a:solidFill>
                          <a:schemeClr val="bg1"/>
                        </a:solidFill>
                        <a:effectLst/>
                        <a:highlight>
                          <a:srgbClr val="75CEFF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homes looked different in the past, using pictures and videos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Prehistoric Britain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settlements, food, communities and beliefs changed across the Palaeolithic, Mesolithic, Neolithic, Bronze Age and Iron Age</a:t>
                      </a: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North American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Ancient Maya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life for the Ancient Maya, and comparing this with that of the Ancient Greeks and Ancient Egyptians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Ancient Rome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B4A1CA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development of the Roman Empire, how it changed over time, and how these changes affected people differently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Roman Empire in Britain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Roman conquest of Britain, and how the Romans maintained power in Britannia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1704901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itchFamily="2" charset="0"/>
                        </a:rPr>
                        <a:t>Spring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On the move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[Spr1]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Exploring occupations related to transport</a:t>
                      </a: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On the farm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[Spr2]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Exploring occupations related to farming</a:t>
                      </a: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Castles, knights and dragons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[Spr1]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Learning about historical figures in castles and comparing images of  Queen Elizabeth II with that of historical queens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did people travel in the past?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highlight>
                          <a:srgbClr val="A8D08D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development of transport by land, sea, air and space and the roles of key individuals</a:t>
                      </a: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did steam change the world?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highlight>
                          <a:srgbClr val="FFCC99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Using primary and secondary sources to learn how our local community has changed over time.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Richard </a:t>
                      </a:r>
                      <a:r>
                        <a:rPr lang="en-GB" sz="80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Trevithik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African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Ancient Egypt</a:t>
                      </a:r>
                      <a:endParaRPr lang="en-GB" sz="8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role of the pharaoh in Ancient Egypt, and examining pyramids, mummification and conquest in the Egyptian empire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Asian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Early Islamic Civilisation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[Spr1]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establishment of Baghdad and the contributions Islamic scholars in the House of Wisdom made to science, maths, medicine and technology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Global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Power, empire and democracy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 short introduction to the rise and fall British Empire, and its legacy in Britain from the 1960s to today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  <a:b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Anglo-Saxons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Using artefacts identified at Sutton Hoo to explore what life was like for Anglo-Saxons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  <a:tr h="1704901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itchFamily="2" charset="0"/>
                        </a:rPr>
                        <a:t>Summer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Where we live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[Sum1]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Learning about familiar aspects of our locality from the past, using historic photographs and memories of older adults</a:t>
                      </a: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Explorers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similarities and differences between the lives of Sacagawea and Ranulph Fiennes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Great Fire of London</a:t>
                      </a:r>
                      <a:endParaRPr lang="en-GB" sz="800" b="0" i="0" dirty="0">
                        <a:solidFill>
                          <a:schemeClr val="bg1"/>
                        </a:solidFill>
                        <a:effectLst/>
                        <a:highlight>
                          <a:srgbClr val="B4A1CA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Life in London 1660s, and the causes and effects of the Great Fire of London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Ancient Greece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 contributions made by the city-states of Ancient Greece, and how these influence our lives today</a:t>
                      </a: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Cornish mining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Why is Cornish Mining famous today?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has Richard </a:t>
                      </a:r>
                      <a:r>
                        <a:rPr lang="en-GB" sz="80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Trevithik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 been important in our community?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has migration shaped our community?</a:t>
                      </a: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Global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Quest for knowledge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An exploration of a range of civilisations across the world and across time, and how they developed and shared knowledge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European history: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Viking age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who the Vikings were and how their reputation has changed over time; making arguments as to whether they deserve a violent reputation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59148" marR="59148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968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1273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8_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4283a62-dbf0-4bf3-9286-04d2ea05a3ac">
      <UserInfo>
        <DisplayName>Mark Stephenson</DisplayName>
        <AccountId>31</AccountId>
        <AccountType/>
      </UserInfo>
      <UserInfo>
        <DisplayName>Jessica Quinn</DisplayName>
        <AccountId>345</AccountId>
        <AccountType/>
      </UserInfo>
      <UserInfo>
        <DisplayName>Euan Graham</DisplayName>
        <AccountId>415</AccountId>
        <AccountType/>
      </UserInfo>
      <UserInfo>
        <DisplayName>Jackie Wright</DisplayName>
        <AccountId>1183</AccountId>
        <AccountType/>
      </UserInfo>
      <UserInfo>
        <DisplayName>Holly Caston</DisplayName>
        <AccountId>354</AccountId>
        <AccountType/>
      </UserInfo>
      <UserInfo>
        <DisplayName>Charlie Cutler</DisplayName>
        <AccountId>30</AccountId>
        <AccountType/>
      </UserInfo>
      <UserInfo>
        <DisplayName>Mariu Hurriaga</DisplayName>
        <AccountId>262</AccountId>
        <AccountType/>
      </UserInfo>
      <UserInfo>
        <DisplayName>Vikki Kular</DisplayName>
        <AccountId>1765</AccountId>
        <AccountType/>
      </UserInfo>
    </SharedWithUsers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1DB15B-C6A6-4242-AAF8-4330EE636AB2}">
  <ds:schemaRefs>
    <ds:schemaRef ds:uri="7cdbce52-7c58-4c49-97cb-d953267058b2"/>
    <ds:schemaRef ds:uri="84283a62-dbf0-4bf3-9286-04d2ea05a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615</Words>
  <Application>Microsoft Office PowerPoint</Application>
  <PresentationFormat>A4 Paper (210x297 mm)</PresentationFormat>
  <Paragraphs>131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Roboto</vt:lpstr>
      <vt:lpstr>Calibri</vt:lpstr>
      <vt:lpstr>United Curriculum</vt:lpstr>
      <vt:lpstr>Title Slide</vt:lpstr>
      <vt:lpstr>Teacher Resources</vt:lpstr>
      <vt:lpstr>8_Teacher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Jack Rutterford</cp:lastModifiedBy>
  <cp:revision>4</cp:revision>
  <dcterms:created xsi:type="dcterms:W3CDTF">2021-04-22T13:12:58Z</dcterms:created>
  <dcterms:modified xsi:type="dcterms:W3CDTF">2025-07-08T16:08:37Z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</Properties>
</file>